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sldIdLst>
    <p:sldId id="397" r:id="rId2"/>
    <p:sldId id="742" r:id="rId3"/>
    <p:sldId id="739" r:id="rId4"/>
    <p:sldId id="740" r:id="rId5"/>
    <p:sldId id="846" r:id="rId6"/>
    <p:sldId id="847" r:id="rId7"/>
    <p:sldId id="848" r:id="rId8"/>
    <p:sldId id="771" r:id="rId9"/>
    <p:sldId id="850" r:id="rId10"/>
    <p:sldId id="851" r:id="rId11"/>
    <p:sldId id="849" r:id="rId12"/>
    <p:sldId id="772" r:id="rId13"/>
    <p:sldId id="852" r:id="rId14"/>
    <p:sldId id="856" r:id="rId15"/>
    <p:sldId id="853" r:id="rId16"/>
    <p:sldId id="854" r:id="rId17"/>
    <p:sldId id="855" r:id="rId18"/>
    <p:sldId id="811" r:id="rId19"/>
    <p:sldId id="817" r:id="rId20"/>
    <p:sldId id="857" r:id="rId21"/>
    <p:sldId id="858" r:id="rId22"/>
    <p:sldId id="869" r:id="rId23"/>
    <p:sldId id="867" r:id="rId24"/>
    <p:sldId id="868" r:id="rId25"/>
    <p:sldId id="862" r:id="rId26"/>
    <p:sldId id="863" r:id="rId27"/>
    <p:sldId id="870" r:id="rId28"/>
    <p:sldId id="823" r:id="rId29"/>
    <p:sldId id="824" r:id="rId30"/>
    <p:sldId id="825" r:id="rId31"/>
    <p:sldId id="826" r:id="rId32"/>
    <p:sldId id="871" r:id="rId33"/>
    <p:sldId id="872" r:id="rId34"/>
    <p:sldId id="873" r:id="rId35"/>
    <p:sldId id="874" r:id="rId36"/>
    <p:sldId id="827" r:id="rId37"/>
    <p:sldId id="875" r:id="rId38"/>
    <p:sldId id="876" r:id="rId39"/>
    <p:sldId id="878" r:id="rId40"/>
    <p:sldId id="877" r:id="rId41"/>
    <p:sldId id="885" r:id="rId42"/>
    <p:sldId id="883" r:id="rId43"/>
    <p:sldId id="884" r:id="rId44"/>
    <p:sldId id="879" r:id="rId45"/>
    <p:sldId id="880" r:id="rId46"/>
    <p:sldId id="881" r:id="rId47"/>
    <p:sldId id="882"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FA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autoAdjust="0"/>
    <p:restoredTop sz="94660"/>
  </p:normalViewPr>
  <p:slideViewPr>
    <p:cSldViewPr>
      <p:cViewPr>
        <p:scale>
          <a:sx n="79" d="100"/>
          <a:sy n="79" d="100"/>
        </p:scale>
        <p:origin x="-432" y="-276"/>
      </p:cViewPr>
      <p:guideLst>
        <p:guide orient="horz" pos="2160"/>
        <p:guide pos="3840"/>
      </p:guideLst>
    </p:cSldViewPr>
  </p:slideViewPr>
  <p:notesTextViewPr>
    <p:cViewPr>
      <p:scale>
        <a:sx n="1" d="1"/>
        <a:sy n="1" d="1"/>
      </p:scale>
      <p:origin x="0" y="0"/>
    </p:cViewPr>
  </p:notesTextViewPr>
  <p:sorterViewPr>
    <p:cViewPr>
      <p:scale>
        <a:sx n="100" d="100"/>
        <a:sy n="100" d="100"/>
      </p:scale>
      <p:origin x="0" y="64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5396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Shape 5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9" name="Shape 5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2" name="Shape 4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Shape 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Shape 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Shape 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Shape 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Shape 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Shape 5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Shape 6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Shape 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Shape 7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Social Network Analysis Workshop</a:t>
            </a:r>
            <a:br>
              <a:rPr lang="en-US" b="1" dirty="0" smtClean="0"/>
            </a:br>
            <a:r>
              <a:rPr lang="en-US" sz="4000" dirty="0" smtClean="0">
                <a:solidFill>
                  <a:schemeClr val="bg1">
                    <a:lumMod val="65000"/>
                  </a:schemeClr>
                </a:solidFill>
              </a:rPr>
              <a:t>Glasgow, Scotland - July 2018</a:t>
            </a:r>
            <a:endParaRPr lang="en-US" sz="4000" dirty="0">
              <a:solidFill>
                <a:schemeClr val="bg1">
                  <a:lumMod val="65000"/>
                </a:schemeClr>
              </a:solidFill>
            </a:endParaRPr>
          </a:p>
        </p:txBody>
      </p:sp>
      <p:sp>
        <p:nvSpPr>
          <p:cNvPr id="3" name="Subtitle 2"/>
          <p:cNvSpPr>
            <a:spLocks noGrp="1"/>
          </p:cNvSpPr>
          <p:nvPr>
            <p:ph type="subTitle" idx="1"/>
          </p:nvPr>
        </p:nvSpPr>
        <p:spPr>
          <a:xfrm>
            <a:off x="1196447" y="4202549"/>
            <a:ext cx="9967415" cy="2048127"/>
          </a:xfrm>
        </p:spPr>
        <p:txBody>
          <a:bodyPr>
            <a:normAutofit fontScale="62500" lnSpcReduction="20000"/>
          </a:bodyPr>
          <a:lstStyle/>
          <a:p>
            <a:r>
              <a:rPr lang="en-US" sz="4600" dirty="0" smtClean="0"/>
              <a:t>Prof James P Curley</a:t>
            </a:r>
          </a:p>
          <a:p>
            <a:r>
              <a:rPr lang="en-US" sz="2900" b="1" dirty="0" smtClean="0">
                <a:solidFill>
                  <a:schemeClr val="accent1"/>
                </a:solidFill>
              </a:rPr>
              <a:t>@</a:t>
            </a:r>
            <a:r>
              <a:rPr lang="en-US" sz="2900" b="1" dirty="0" err="1" smtClean="0">
                <a:solidFill>
                  <a:schemeClr val="accent1"/>
                </a:solidFill>
              </a:rPr>
              <a:t>jalapic</a:t>
            </a:r>
            <a:endParaRPr lang="en-US" sz="2900" b="1" dirty="0" smtClean="0">
              <a:solidFill>
                <a:schemeClr val="accent1"/>
              </a:solidFill>
            </a:endParaRPr>
          </a:p>
          <a:p>
            <a:endParaRPr lang="en-US" b="1" dirty="0" smtClean="0">
              <a:solidFill>
                <a:schemeClr val="accent1"/>
              </a:solidFill>
            </a:endParaRPr>
          </a:p>
          <a:p>
            <a:r>
              <a:rPr lang="en-US" dirty="0" smtClean="0"/>
              <a:t>Associate Professor</a:t>
            </a:r>
          </a:p>
          <a:p>
            <a:r>
              <a:rPr lang="en-US" dirty="0" smtClean="0"/>
              <a:t>Psychology Department</a:t>
            </a:r>
          </a:p>
          <a:p>
            <a:r>
              <a:rPr lang="en-US" dirty="0" smtClean="0"/>
              <a:t>University of Texas at Austin</a:t>
            </a:r>
            <a:endParaRPr lang="en-US" dirty="0"/>
          </a:p>
        </p:txBody>
      </p:sp>
    </p:spTree>
    <p:extLst>
      <p:ext uri="{BB962C8B-B14F-4D97-AF65-F5344CB8AC3E}">
        <p14:creationId xmlns:p14="http://schemas.microsoft.com/office/powerpoint/2010/main" val="4104407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28128"/>
            <a:ext cx="7772400" cy="604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3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10202862"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457200"/>
            <a:ext cx="1404552" cy="523220"/>
          </a:xfrm>
          <a:prstGeom prst="rect">
            <a:avLst/>
          </a:prstGeom>
          <a:noFill/>
        </p:spPr>
        <p:txBody>
          <a:bodyPr wrap="none" rtlCol="0">
            <a:spAutoFit/>
          </a:bodyPr>
          <a:lstStyle/>
          <a:p>
            <a:r>
              <a:rPr lang="en-US" sz="2800" dirty="0"/>
              <a:t>N</a:t>
            </a:r>
            <a:r>
              <a:rPr lang="en-US" sz="2800" dirty="0" smtClean="0"/>
              <a:t>-clans</a:t>
            </a:r>
            <a:endParaRPr lang="en-US" sz="2800" dirty="0"/>
          </a:p>
        </p:txBody>
      </p:sp>
      <p:sp>
        <p:nvSpPr>
          <p:cNvPr id="4" name="Rectangle 3"/>
          <p:cNvSpPr/>
          <p:nvPr/>
        </p:nvSpPr>
        <p:spPr>
          <a:xfrm>
            <a:off x="609600" y="1219200"/>
            <a:ext cx="10058400" cy="646331"/>
          </a:xfrm>
          <a:prstGeom prst="rect">
            <a:avLst/>
          </a:prstGeom>
        </p:spPr>
        <p:txBody>
          <a:bodyPr wrap="square">
            <a:spAutoFit/>
          </a:bodyPr>
          <a:lstStyle/>
          <a:p>
            <a:r>
              <a:rPr lang="en-US" sz="1800" dirty="0" smtClean="0"/>
              <a:t>Compared to K-cliques, in </a:t>
            </a:r>
            <a:r>
              <a:rPr lang="en-US" sz="1800" dirty="0"/>
              <a:t>N-clans, friends-of-friends connections cannot go via nodes who are not members of the </a:t>
            </a:r>
            <a:r>
              <a:rPr lang="en-US" sz="1800" dirty="0" smtClean="0"/>
              <a:t>clique – so this has a stronger threshold for connectedness</a:t>
            </a:r>
            <a:endParaRPr lang="en-US" sz="1800" dirty="0"/>
          </a:p>
        </p:txBody>
      </p:sp>
      <p:sp>
        <p:nvSpPr>
          <p:cNvPr id="5" name="TextBox 4"/>
          <p:cNvSpPr txBox="1"/>
          <p:nvPr/>
        </p:nvSpPr>
        <p:spPr>
          <a:xfrm>
            <a:off x="996322" y="6173688"/>
            <a:ext cx="1755609" cy="307777"/>
          </a:xfrm>
          <a:prstGeom prst="rect">
            <a:avLst/>
          </a:prstGeom>
          <a:noFill/>
        </p:spPr>
        <p:txBody>
          <a:bodyPr wrap="none" rtlCol="0">
            <a:spAutoFit/>
          </a:bodyPr>
          <a:lstStyle/>
          <a:p>
            <a:r>
              <a:rPr lang="en-US" dirty="0" smtClean="0"/>
              <a:t>Zachary karate club</a:t>
            </a:r>
            <a:endParaRPr lang="en-US" dirty="0"/>
          </a:p>
        </p:txBody>
      </p:sp>
      <p:sp>
        <p:nvSpPr>
          <p:cNvPr id="7" name="TextBox 6"/>
          <p:cNvSpPr txBox="1"/>
          <p:nvPr/>
        </p:nvSpPr>
        <p:spPr>
          <a:xfrm>
            <a:off x="6705600" y="6172200"/>
            <a:ext cx="4419600" cy="523220"/>
          </a:xfrm>
          <a:prstGeom prst="rect">
            <a:avLst/>
          </a:prstGeom>
          <a:noFill/>
        </p:spPr>
        <p:txBody>
          <a:bodyPr wrap="square" rtlCol="0">
            <a:spAutoFit/>
          </a:bodyPr>
          <a:lstStyle/>
          <a:p>
            <a:pPr algn="ctr"/>
            <a:r>
              <a:rPr lang="en-US" dirty="0" smtClean="0"/>
              <a:t>This gold group is an n-clique but not an n-clan – 1 &amp; 28 do not connect via a clique member (3)</a:t>
            </a:r>
            <a:endParaRPr lang="en-US" dirty="0"/>
          </a:p>
        </p:txBody>
      </p:sp>
    </p:spTree>
    <p:extLst>
      <p:ext uri="{BB962C8B-B14F-4D97-AF65-F5344CB8AC3E}">
        <p14:creationId xmlns:p14="http://schemas.microsoft.com/office/powerpoint/2010/main" val="1181782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1584088" cy="523220"/>
          </a:xfrm>
          <a:prstGeom prst="rect">
            <a:avLst/>
          </a:prstGeom>
          <a:noFill/>
        </p:spPr>
        <p:txBody>
          <a:bodyPr wrap="none" rtlCol="0">
            <a:spAutoFit/>
          </a:bodyPr>
          <a:lstStyle/>
          <a:p>
            <a:r>
              <a:rPr lang="en-US" sz="2800" dirty="0" smtClean="0"/>
              <a:t>K-</a:t>
            </a:r>
            <a:r>
              <a:rPr lang="en-US" sz="2800" dirty="0" err="1" smtClean="0"/>
              <a:t>plexes</a:t>
            </a:r>
            <a:endParaRPr lang="en-US" sz="2800" dirty="0"/>
          </a:p>
        </p:txBody>
      </p:sp>
      <p:sp>
        <p:nvSpPr>
          <p:cNvPr id="4" name="Rectangle 3"/>
          <p:cNvSpPr/>
          <p:nvPr/>
        </p:nvSpPr>
        <p:spPr>
          <a:xfrm>
            <a:off x="5867400" y="1006019"/>
            <a:ext cx="5867400" cy="4708981"/>
          </a:xfrm>
          <a:prstGeom prst="rect">
            <a:avLst/>
          </a:prstGeom>
        </p:spPr>
        <p:txBody>
          <a:bodyPr wrap="square">
            <a:spAutoFit/>
          </a:bodyPr>
          <a:lstStyle/>
          <a:p>
            <a:r>
              <a:rPr lang="en-US" sz="2000" dirty="0" smtClean="0"/>
              <a:t>Consider </a:t>
            </a:r>
            <a:r>
              <a:rPr lang="en-US" sz="2000" dirty="0"/>
              <a:t>individuals to be part of a clique if they inter-connect with N-k other individuals in the </a:t>
            </a:r>
            <a:r>
              <a:rPr lang="en-US" sz="2000" dirty="0" smtClean="0"/>
              <a:t>clique</a:t>
            </a:r>
          </a:p>
          <a:p>
            <a:endParaRPr lang="en-US" sz="2000" dirty="0"/>
          </a:p>
          <a:p>
            <a:r>
              <a:rPr lang="en-US" sz="2000" dirty="0" smtClean="0"/>
              <a:t>e.g.  </a:t>
            </a:r>
            <a:r>
              <a:rPr lang="en-US" sz="2000" dirty="0"/>
              <a:t>if 6 in a clique, a node could connect to 5 of the clique but not the 6th.</a:t>
            </a:r>
          </a:p>
          <a:p>
            <a:endParaRPr lang="en-US" sz="2000" dirty="0"/>
          </a:p>
          <a:p>
            <a:r>
              <a:rPr lang="en-US" sz="2000" dirty="0" smtClean="0"/>
              <a:t>K-cliques / N-clans </a:t>
            </a:r>
            <a:r>
              <a:rPr lang="en-US" sz="2000" dirty="0"/>
              <a:t>tend to find long 'stringy' </a:t>
            </a:r>
            <a:r>
              <a:rPr lang="en-US" sz="2000" dirty="0" smtClean="0"/>
              <a:t>cliques</a:t>
            </a:r>
          </a:p>
          <a:p>
            <a:endParaRPr lang="en-US" sz="2000" dirty="0"/>
          </a:p>
          <a:p>
            <a:r>
              <a:rPr lang="en-US" sz="2000" dirty="0" smtClean="0"/>
              <a:t>K-</a:t>
            </a:r>
            <a:r>
              <a:rPr lang="en-US" sz="2000" dirty="0" err="1" smtClean="0"/>
              <a:t>plexes</a:t>
            </a:r>
            <a:r>
              <a:rPr lang="en-US" sz="2000" dirty="0" smtClean="0"/>
              <a:t> </a:t>
            </a:r>
            <a:r>
              <a:rPr lang="en-US" sz="2000" dirty="0"/>
              <a:t>tends to find more numerous smaller connected cliques</a:t>
            </a:r>
          </a:p>
          <a:p>
            <a:endParaRPr lang="en-US" sz="2000" dirty="0" smtClean="0"/>
          </a:p>
          <a:p>
            <a:r>
              <a:rPr lang="en-US" sz="2000" dirty="0" smtClean="0"/>
              <a:t>K-</a:t>
            </a:r>
            <a:r>
              <a:rPr lang="en-US" sz="2000" dirty="0" err="1" smtClean="0"/>
              <a:t>plexes</a:t>
            </a:r>
            <a:r>
              <a:rPr lang="en-US" sz="2000" dirty="0" smtClean="0"/>
              <a:t> </a:t>
            </a:r>
            <a:r>
              <a:rPr lang="en-US" sz="2000" dirty="0"/>
              <a:t>tends to identify overlapping social circles</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24000"/>
            <a:ext cx="539115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38200" y="4724400"/>
            <a:ext cx="4267200" cy="1815882"/>
          </a:xfrm>
          <a:prstGeom prst="rect">
            <a:avLst/>
          </a:prstGeom>
          <a:noFill/>
        </p:spPr>
        <p:txBody>
          <a:bodyPr wrap="square" rtlCol="0">
            <a:spAutoFit/>
          </a:bodyPr>
          <a:lstStyle/>
          <a:p>
            <a:r>
              <a:rPr lang="en-US" sz="1600" dirty="0" smtClean="0"/>
              <a:t>E could be considered part of the CFIE clique as it connects to N-1 members of the CFI clique.</a:t>
            </a:r>
          </a:p>
          <a:p>
            <a:endParaRPr lang="en-US" sz="1600" dirty="0"/>
          </a:p>
          <a:p>
            <a:r>
              <a:rPr lang="en-US" sz="1600" dirty="0" smtClean="0"/>
              <a:t>A cannot be considered part of the BCEF clique as it only connects with N-2 members of that clique.</a:t>
            </a:r>
            <a:endParaRPr lang="en-US" sz="1600" dirty="0"/>
          </a:p>
        </p:txBody>
      </p:sp>
    </p:spTree>
    <p:extLst>
      <p:ext uri="{BB962C8B-B14F-4D97-AF65-F5344CB8AC3E}">
        <p14:creationId xmlns:p14="http://schemas.microsoft.com/office/powerpoint/2010/main" val="299704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616267"/>
            <a:ext cx="7332663" cy="574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4800" y="533400"/>
            <a:ext cx="5410200" cy="6093976"/>
          </a:xfrm>
          <a:prstGeom prst="rect">
            <a:avLst/>
          </a:prstGeom>
        </p:spPr>
        <p:txBody>
          <a:bodyPr wrap="square">
            <a:spAutoFit/>
          </a:bodyPr>
          <a:lstStyle/>
          <a:p>
            <a:r>
              <a:rPr lang="en-US" sz="3200" dirty="0" smtClean="0"/>
              <a:t>K-cores </a:t>
            </a:r>
            <a:r>
              <a:rPr lang="en-US" sz="3200" b="1" dirty="0" smtClean="0"/>
              <a:t>  </a:t>
            </a:r>
          </a:p>
          <a:p>
            <a:endParaRPr lang="en-US" sz="1600" dirty="0"/>
          </a:p>
          <a:p>
            <a:r>
              <a:rPr lang="en-US" sz="1800" dirty="0" smtClean="0"/>
              <a:t>Seidman </a:t>
            </a:r>
            <a:r>
              <a:rPr lang="en-US" sz="1800" dirty="0"/>
              <a:t>1983 </a:t>
            </a:r>
          </a:p>
          <a:p>
            <a:endParaRPr lang="en-US" sz="1800" dirty="0"/>
          </a:p>
          <a:p>
            <a:r>
              <a:rPr lang="en-US" sz="1800" dirty="0" smtClean="0"/>
              <a:t>A </a:t>
            </a:r>
            <a:r>
              <a:rPr lang="en-US" sz="1800" dirty="0"/>
              <a:t>maximal subset of vertices such that each is connected to at least k others in the subset</a:t>
            </a:r>
            <a:r>
              <a:rPr lang="en-US" sz="1800" dirty="0" smtClean="0"/>
              <a:t>.  </a:t>
            </a:r>
            <a:r>
              <a:rPr lang="en-US" sz="1800" dirty="0"/>
              <a:t>i.e. in a 4 core, all members of that core are connected with at least four other members.</a:t>
            </a:r>
          </a:p>
          <a:p>
            <a:endParaRPr lang="en-US" sz="1800" dirty="0" smtClean="0"/>
          </a:p>
          <a:p>
            <a:r>
              <a:rPr lang="en-US" sz="1800" dirty="0" smtClean="0"/>
              <a:t>Typically identify the largest sized K-core for each value of K. </a:t>
            </a:r>
          </a:p>
          <a:p>
            <a:endParaRPr lang="en-US" sz="1800" dirty="0" smtClean="0"/>
          </a:p>
          <a:p>
            <a:r>
              <a:rPr lang="en-US" sz="1800" dirty="0" smtClean="0"/>
              <a:t>Here the yellow group is K=4.   After this, assign nodes to K=3 (green) – these can connect to nodes in higher K cores but K-cores </a:t>
            </a:r>
            <a:r>
              <a:rPr lang="en-US" sz="1800" dirty="0"/>
              <a:t>cannot </a:t>
            </a:r>
            <a:r>
              <a:rPr lang="en-US" sz="1800" dirty="0" smtClean="0"/>
              <a:t>overlap.   </a:t>
            </a:r>
          </a:p>
          <a:p>
            <a:endParaRPr lang="en-US" sz="1800" dirty="0"/>
          </a:p>
          <a:p>
            <a:r>
              <a:rPr lang="en-US" sz="1800" dirty="0" smtClean="0"/>
              <a:t>K = 4  yellow</a:t>
            </a:r>
          </a:p>
          <a:p>
            <a:r>
              <a:rPr lang="en-US" sz="1800" dirty="0" smtClean="0"/>
              <a:t>K = 3  green</a:t>
            </a:r>
          </a:p>
          <a:p>
            <a:r>
              <a:rPr lang="en-US" sz="1800" dirty="0" smtClean="0"/>
              <a:t>K = 2  blue</a:t>
            </a:r>
          </a:p>
          <a:p>
            <a:r>
              <a:rPr lang="en-US" sz="1800" dirty="0" smtClean="0"/>
              <a:t>K = 1  orange</a:t>
            </a:r>
          </a:p>
          <a:p>
            <a:endParaRPr lang="en-US" sz="1800" dirty="0" smtClean="0"/>
          </a:p>
        </p:txBody>
      </p:sp>
      <p:sp>
        <p:nvSpPr>
          <p:cNvPr id="5" name="TextBox 4"/>
          <p:cNvSpPr txBox="1"/>
          <p:nvPr/>
        </p:nvSpPr>
        <p:spPr>
          <a:xfrm>
            <a:off x="6858000" y="5638800"/>
            <a:ext cx="4648200" cy="523220"/>
          </a:xfrm>
          <a:prstGeom prst="rect">
            <a:avLst/>
          </a:prstGeom>
          <a:noFill/>
        </p:spPr>
        <p:txBody>
          <a:bodyPr wrap="square" rtlCol="0">
            <a:spAutoFit/>
          </a:bodyPr>
          <a:lstStyle/>
          <a:p>
            <a:r>
              <a:rPr lang="en-US" dirty="0" smtClean="0"/>
              <a:t>Useful identification method to identify key membership groups in networks</a:t>
            </a:r>
            <a:endParaRPr lang="en-US" dirty="0"/>
          </a:p>
        </p:txBody>
      </p:sp>
    </p:spTree>
    <p:extLst>
      <p:ext uri="{BB962C8B-B14F-4D97-AF65-F5344CB8AC3E}">
        <p14:creationId xmlns:p14="http://schemas.microsoft.com/office/powerpoint/2010/main" val="32684451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Roles</a:t>
            </a:r>
            <a:endParaRPr lang="en-US" dirty="0"/>
          </a:p>
        </p:txBody>
      </p:sp>
    </p:spTree>
    <p:extLst>
      <p:ext uri="{BB962C8B-B14F-4D97-AF65-F5344CB8AC3E}">
        <p14:creationId xmlns:p14="http://schemas.microsoft.com/office/powerpoint/2010/main" val="3465540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04800"/>
            <a:ext cx="1588897" cy="461665"/>
          </a:xfrm>
          <a:prstGeom prst="rect">
            <a:avLst/>
          </a:prstGeom>
          <a:noFill/>
        </p:spPr>
        <p:txBody>
          <a:bodyPr wrap="none" rtlCol="0">
            <a:spAutoFit/>
          </a:bodyPr>
          <a:lstStyle/>
          <a:p>
            <a:r>
              <a:rPr lang="en-US" sz="2400" dirty="0" smtClean="0"/>
              <a:t>Cut-points</a:t>
            </a:r>
            <a:endParaRPr lang="en-US" sz="2400" dirty="0"/>
          </a:p>
        </p:txBody>
      </p:sp>
      <p:sp>
        <p:nvSpPr>
          <p:cNvPr id="5" name="Rectangle 4"/>
          <p:cNvSpPr/>
          <p:nvPr/>
        </p:nvSpPr>
        <p:spPr>
          <a:xfrm>
            <a:off x="5638800" y="838200"/>
            <a:ext cx="6096000" cy="4524315"/>
          </a:xfrm>
          <a:prstGeom prst="rect">
            <a:avLst/>
          </a:prstGeom>
        </p:spPr>
        <p:txBody>
          <a:bodyPr>
            <a:spAutoFit/>
          </a:bodyPr>
          <a:lstStyle/>
          <a:p>
            <a:r>
              <a:rPr lang="en-US" sz="1800" dirty="0" err="1" smtClean="0"/>
              <a:t>Cutpoints</a:t>
            </a:r>
            <a:r>
              <a:rPr lang="en-US" sz="1800" dirty="0" smtClean="0"/>
              <a:t> (also called articulation points) = nodes whose </a:t>
            </a:r>
            <a:r>
              <a:rPr lang="en-US" sz="1800" dirty="0"/>
              <a:t>removal increases the number of connected components in a graph</a:t>
            </a:r>
            <a:r>
              <a:rPr lang="en-US" sz="1800" dirty="0" smtClean="0"/>
              <a:t>.</a:t>
            </a:r>
          </a:p>
          <a:p>
            <a:endParaRPr lang="en-US" sz="1800" dirty="0"/>
          </a:p>
          <a:p>
            <a:r>
              <a:rPr lang="en-US" sz="1800" dirty="0" smtClean="0"/>
              <a:t>These </a:t>
            </a:r>
            <a:r>
              <a:rPr lang="en-US" sz="1800" dirty="0"/>
              <a:t>individuals are often called 'brokers'</a:t>
            </a:r>
          </a:p>
          <a:p>
            <a:endParaRPr lang="en-US" sz="1800" dirty="0" smtClean="0"/>
          </a:p>
          <a:p>
            <a:endParaRPr lang="en-US" sz="1800" dirty="0"/>
          </a:p>
          <a:p>
            <a:r>
              <a:rPr lang="en-US" sz="1800" dirty="0" smtClean="0"/>
              <a:t>Maximal </a:t>
            </a:r>
            <a:r>
              <a:rPr lang="en-US" sz="1800" dirty="0"/>
              <a:t>non-separable sub-graphs are called 'blocks' or 'bi-components'</a:t>
            </a:r>
          </a:p>
          <a:p>
            <a:endParaRPr lang="en-US" sz="1800" dirty="0" smtClean="0"/>
          </a:p>
          <a:p>
            <a:r>
              <a:rPr lang="en-US" sz="1800" dirty="0" smtClean="0"/>
              <a:t>These </a:t>
            </a:r>
            <a:r>
              <a:rPr lang="en-US" sz="1800" dirty="0"/>
              <a:t>are the groups of nodes that keep the graph connected</a:t>
            </a:r>
            <a:r>
              <a:rPr lang="en-US" sz="1800" dirty="0" smtClean="0"/>
              <a:t>. They </a:t>
            </a:r>
            <a:r>
              <a:rPr lang="en-US" sz="1800" dirty="0"/>
              <a:t>do not contain cut-points (cut-vertices</a:t>
            </a:r>
            <a:r>
              <a:rPr lang="en-US" sz="1800" dirty="0" smtClean="0"/>
              <a:t>).</a:t>
            </a:r>
            <a:endParaRPr lang="en-US" sz="1800" dirty="0"/>
          </a:p>
          <a:p>
            <a:endParaRPr lang="en-US" sz="1800" dirty="0"/>
          </a:p>
          <a:p>
            <a:endParaRPr lang="en-US" sz="1800" dirty="0"/>
          </a:p>
          <a:p>
            <a:r>
              <a:rPr lang="en-US" sz="1800" dirty="0" smtClean="0"/>
              <a:t>Bridges </a:t>
            </a:r>
            <a:r>
              <a:rPr lang="en-US" sz="1800" dirty="0"/>
              <a:t>are edges whose removal increases the components in the network</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821" y="1137402"/>
            <a:ext cx="4953000" cy="571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147374" y="5731423"/>
            <a:ext cx="3153427" cy="584775"/>
          </a:xfrm>
          <a:prstGeom prst="rect">
            <a:avLst/>
          </a:prstGeom>
          <a:noFill/>
        </p:spPr>
        <p:txBody>
          <a:bodyPr wrap="none" rtlCol="0">
            <a:spAutoFit/>
          </a:bodyPr>
          <a:lstStyle/>
          <a:p>
            <a:r>
              <a:rPr lang="en-US" sz="1600" dirty="0" smtClean="0"/>
              <a:t>A, B, C, D, E, F are all cut-points</a:t>
            </a:r>
          </a:p>
          <a:p>
            <a:r>
              <a:rPr lang="en-US" sz="1600" dirty="0" smtClean="0"/>
              <a:t>H is not a cut-point.</a:t>
            </a:r>
            <a:endParaRPr lang="en-US" sz="1600" dirty="0"/>
          </a:p>
        </p:txBody>
      </p:sp>
    </p:spTree>
    <p:extLst>
      <p:ext uri="{BB962C8B-B14F-4D97-AF65-F5344CB8AC3E}">
        <p14:creationId xmlns:p14="http://schemas.microsoft.com/office/powerpoint/2010/main" val="1993829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556163"/>
            <a:ext cx="6886860" cy="6229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440402"/>
            <a:ext cx="7010399" cy="6341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72820" y="6049962"/>
            <a:ext cx="5017720" cy="307777"/>
          </a:xfrm>
          <a:prstGeom prst="rect">
            <a:avLst/>
          </a:prstGeom>
          <a:noFill/>
        </p:spPr>
        <p:txBody>
          <a:bodyPr wrap="none" rtlCol="0">
            <a:spAutoFit/>
          </a:bodyPr>
          <a:lstStyle/>
          <a:p>
            <a:r>
              <a:rPr lang="en-US" dirty="0" smtClean="0"/>
              <a:t>Cut-points (orange) in Padgett’s Florentine Marriage Network</a:t>
            </a:r>
            <a:endParaRPr lang="en-US" dirty="0"/>
          </a:p>
        </p:txBody>
      </p:sp>
      <p:sp>
        <p:nvSpPr>
          <p:cNvPr id="4" name="TextBox 3"/>
          <p:cNvSpPr txBox="1"/>
          <p:nvPr/>
        </p:nvSpPr>
        <p:spPr>
          <a:xfrm>
            <a:off x="381000" y="304800"/>
            <a:ext cx="5594801" cy="461665"/>
          </a:xfrm>
          <a:prstGeom prst="rect">
            <a:avLst/>
          </a:prstGeom>
          <a:noFill/>
        </p:spPr>
        <p:txBody>
          <a:bodyPr wrap="none" rtlCol="0">
            <a:spAutoFit/>
          </a:bodyPr>
          <a:lstStyle/>
          <a:p>
            <a:r>
              <a:rPr lang="en-US" sz="2400" dirty="0" smtClean="0"/>
              <a:t>Cut-points &amp; Bi-connected Components</a:t>
            </a:r>
            <a:endParaRPr lang="en-US" sz="2400" dirty="0"/>
          </a:p>
        </p:txBody>
      </p:sp>
      <p:sp>
        <p:nvSpPr>
          <p:cNvPr id="3" name="Rectangle 2"/>
          <p:cNvSpPr/>
          <p:nvPr/>
        </p:nvSpPr>
        <p:spPr>
          <a:xfrm>
            <a:off x="7848600" y="533400"/>
            <a:ext cx="4191000" cy="738664"/>
          </a:xfrm>
          <a:prstGeom prst="rect">
            <a:avLst/>
          </a:prstGeom>
        </p:spPr>
        <p:txBody>
          <a:bodyPr wrap="square">
            <a:spAutoFit/>
          </a:bodyPr>
          <a:lstStyle/>
          <a:p>
            <a:r>
              <a:rPr lang="en-US" dirty="0" smtClean="0"/>
              <a:t>A </a:t>
            </a:r>
            <a:r>
              <a:rPr lang="en-US" dirty="0"/>
              <a:t>graph is </a:t>
            </a:r>
            <a:r>
              <a:rPr lang="en-US" dirty="0" smtClean="0"/>
              <a:t>bi-connected </a:t>
            </a:r>
            <a:r>
              <a:rPr lang="en-US" dirty="0"/>
              <a:t>if the removal of any single vertex (and its adjacent edges) does not disconnect it.</a:t>
            </a:r>
          </a:p>
        </p:txBody>
      </p:sp>
      <p:sp>
        <p:nvSpPr>
          <p:cNvPr id="7" name="TextBox 6"/>
          <p:cNvSpPr txBox="1"/>
          <p:nvPr/>
        </p:nvSpPr>
        <p:spPr>
          <a:xfrm>
            <a:off x="6781800" y="6049962"/>
            <a:ext cx="4724400" cy="523220"/>
          </a:xfrm>
          <a:prstGeom prst="rect">
            <a:avLst/>
          </a:prstGeom>
          <a:noFill/>
        </p:spPr>
        <p:txBody>
          <a:bodyPr wrap="square" rtlCol="0">
            <a:spAutoFit/>
          </a:bodyPr>
          <a:lstStyle/>
          <a:p>
            <a:r>
              <a:rPr lang="en-US" dirty="0" smtClean="0"/>
              <a:t>The largest bi-connected component can help identify which cut-points are notable.</a:t>
            </a:r>
            <a:endParaRPr lang="en-US" dirty="0"/>
          </a:p>
        </p:txBody>
      </p:sp>
    </p:spTree>
    <p:extLst>
      <p:ext uri="{BB962C8B-B14F-4D97-AF65-F5344CB8AC3E}">
        <p14:creationId xmlns:p14="http://schemas.microsoft.com/office/powerpoint/2010/main" val="1562352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04800"/>
            <a:ext cx="1606530" cy="461665"/>
          </a:xfrm>
          <a:prstGeom prst="rect">
            <a:avLst/>
          </a:prstGeom>
          <a:noFill/>
        </p:spPr>
        <p:txBody>
          <a:bodyPr wrap="none" rtlCol="0">
            <a:spAutoFit/>
          </a:bodyPr>
          <a:lstStyle/>
          <a:p>
            <a:r>
              <a:rPr lang="en-US" sz="2400" dirty="0" smtClean="0"/>
              <a:t>Brokerage</a:t>
            </a:r>
            <a:endParaRPr lang="en-US" sz="2400" dirty="0"/>
          </a:p>
        </p:txBody>
      </p:sp>
      <p:pic>
        <p:nvPicPr>
          <p:cNvPr id="3" name="Shape 601"/>
          <p:cNvPicPr preferRelativeResize="0"/>
          <p:nvPr/>
        </p:nvPicPr>
        <p:blipFill>
          <a:blip r:embed="rId2">
            <a:alphaModFix/>
          </a:blip>
          <a:stretch>
            <a:fillRect/>
          </a:stretch>
        </p:blipFill>
        <p:spPr>
          <a:xfrm>
            <a:off x="0" y="914400"/>
            <a:ext cx="7022353" cy="2092025"/>
          </a:xfrm>
          <a:prstGeom prst="rect">
            <a:avLst/>
          </a:prstGeom>
          <a:noFill/>
          <a:ln>
            <a:noFill/>
          </a:ln>
        </p:spPr>
      </p:pic>
      <p:sp>
        <p:nvSpPr>
          <p:cNvPr id="2" name="Rectangle 1"/>
          <p:cNvSpPr/>
          <p:nvPr/>
        </p:nvSpPr>
        <p:spPr>
          <a:xfrm>
            <a:off x="457200" y="2895600"/>
            <a:ext cx="4120039" cy="261610"/>
          </a:xfrm>
          <a:prstGeom prst="rect">
            <a:avLst/>
          </a:prstGeom>
        </p:spPr>
        <p:txBody>
          <a:bodyPr wrap="none">
            <a:spAutoFit/>
          </a:bodyPr>
          <a:lstStyle/>
          <a:p>
            <a:pPr lvl="0"/>
            <a:r>
              <a:rPr lang="en-US" sz="1100" dirty="0"/>
              <a:t>http://vlado.fmf.uni-lj.si/pub/networks/course/ch07/Chapter7.pdf</a:t>
            </a:r>
          </a:p>
        </p:txBody>
      </p:sp>
      <p:sp>
        <p:nvSpPr>
          <p:cNvPr id="5" name="Rectangle 4"/>
          <p:cNvSpPr/>
          <p:nvPr/>
        </p:nvSpPr>
        <p:spPr>
          <a:xfrm>
            <a:off x="7391400" y="575737"/>
            <a:ext cx="4343400" cy="2462213"/>
          </a:xfrm>
          <a:prstGeom prst="rect">
            <a:avLst/>
          </a:prstGeom>
        </p:spPr>
        <p:txBody>
          <a:bodyPr wrap="square">
            <a:spAutoFit/>
          </a:bodyPr>
          <a:lstStyle/>
          <a:p>
            <a:r>
              <a:rPr lang="en-US" sz="1800" dirty="0" smtClean="0"/>
              <a:t>Gould </a:t>
            </a:r>
            <a:r>
              <a:rPr lang="en-US" sz="1800" dirty="0"/>
              <a:t>&amp; </a:t>
            </a:r>
            <a:r>
              <a:rPr lang="en-US" sz="1800" dirty="0" smtClean="0"/>
              <a:t>Fernandez define </a:t>
            </a:r>
            <a:r>
              <a:rPr lang="en-US" sz="1800" dirty="0"/>
              <a:t>brokerage as the role played by an actor </a:t>
            </a:r>
            <a:r>
              <a:rPr lang="en-US" sz="1800" dirty="0" smtClean="0"/>
              <a:t>who mediates </a:t>
            </a:r>
            <a:r>
              <a:rPr lang="en-US" sz="1800" dirty="0"/>
              <a:t>contact between two other nodes.</a:t>
            </a:r>
          </a:p>
          <a:p>
            <a:endParaRPr lang="en-US" sz="1800" dirty="0"/>
          </a:p>
          <a:p>
            <a:r>
              <a:rPr lang="en-US" sz="1800" dirty="0" smtClean="0"/>
              <a:t>When </a:t>
            </a:r>
            <a:r>
              <a:rPr lang="en-US" sz="1800" dirty="0"/>
              <a:t>dealing with class memberships, we can define several </a:t>
            </a:r>
            <a:r>
              <a:rPr lang="en-US" sz="1800" dirty="0" smtClean="0"/>
              <a:t>'roles‘:</a:t>
            </a:r>
            <a:endParaRPr lang="en-US" sz="1800" dirty="0"/>
          </a:p>
          <a:p>
            <a:endParaRPr lang="en-US" dirty="0"/>
          </a:p>
          <a:p>
            <a:endParaRPr lang="en-US" dirty="0"/>
          </a:p>
        </p:txBody>
      </p:sp>
      <p:sp>
        <p:nvSpPr>
          <p:cNvPr id="6" name="Rectangle 5"/>
          <p:cNvSpPr/>
          <p:nvPr/>
        </p:nvSpPr>
        <p:spPr>
          <a:xfrm>
            <a:off x="381000" y="4114800"/>
            <a:ext cx="6096000" cy="2031325"/>
          </a:xfrm>
          <a:prstGeom prst="rect">
            <a:avLst/>
          </a:prstGeom>
        </p:spPr>
        <p:txBody>
          <a:bodyPr>
            <a:spAutoFit/>
          </a:bodyPr>
          <a:lstStyle/>
          <a:p>
            <a:r>
              <a:rPr lang="en-US" sz="1800" dirty="0"/>
              <a:t>B</a:t>
            </a:r>
            <a:r>
              <a:rPr lang="en-US" sz="1800" dirty="0" smtClean="0"/>
              <a:t>roker </a:t>
            </a:r>
            <a:r>
              <a:rPr lang="en-US" sz="1800" dirty="0"/>
              <a:t>in </a:t>
            </a:r>
            <a:r>
              <a:rPr lang="en-US" sz="1800" dirty="0" smtClean="0"/>
              <a:t>middle (‘</a:t>
            </a:r>
            <a:r>
              <a:rPr lang="en-US" sz="1800" dirty="0" err="1" smtClean="0"/>
              <a:t>sna</a:t>
            </a:r>
            <a:r>
              <a:rPr lang="en-US" sz="1800" dirty="0" smtClean="0"/>
              <a:t>’ terminology):</a:t>
            </a:r>
            <a:endParaRPr lang="en-US" sz="1800" dirty="0"/>
          </a:p>
          <a:p>
            <a:endParaRPr lang="en-US" sz="1800" dirty="0"/>
          </a:p>
          <a:p>
            <a:r>
              <a:rPr lang="en-US" sz="1800" dirty="0" smtClean="0"/>
              <a:t>Coordinator </a:t>
            </a:r>
            <a:r>
              <a:rPr lang="en-US" sz="1800" dirty="0"/>
              <a:t>(</a:t>
            </a:r>
            <a:r>
              <a:rPr lang="en-US" sz="1800" dirty="0" err="1"/>
              <a:t>w_l</a:t>
            </a:r>
            <a:r>
              <a:rPr lang="en-US" sz="1800" dirty="0"/>
              <a:t>):  A </a:t>
            </a:r>
            <a:r>
              <a:rPr lang="en-US" sz="1800" dirty="0" smtClean="0">
                <a:sym typeface="Wingdings" panose="05000000000000000000" pitchFamily="2" charset="2"/>
              </a:rPr>
              <a:t> </a:t>
            </a:r>
            <a:r>
              <a:rPr lang="en-US" sz="1800" dirty="0" smtClean="0"/>
              <a:t>A </a:t>
            </a:r>
            <a:r>
              <a:rPr lang="en-US" sz="1800" dirty="0" smtClean="0">
                <a:sym typeface="Wingdings" panose="05000000000000000000" pitchFamily="2" charset="2"/>
              </a:rPr>
              <a:t></a:t>
            </a:r>
            <a:r>
              <a:rPr lang="en-US" sz="1800" dirty="0" smtClean="0"/>
              <a:t> </a:t>
            </a:r>
            <a:r>
              <a:rPr lang="en-US" sz="1800" dirty="0"/>
              <a:t>A</a:t>
            </a:r>
          </a:p>
          <a:p>
            <a:r>
              <a:rPr lang="en-US" sz="1800" dirty="0" smtClean="0"/>
              <a:t>Itinerant </a:t>
            </a:r>
            <a:r>
              <a:rPr lang="en-US" sz="1800" dirty="0"/>
              <a:t>broker (</a:t>
            </a:r>
            <a:r>
              <a:rPr lang="en-US" sz="1800" dirty="0" err="1"/>
              <a:t>w_O</a:t>
            </a:r>
            <a:r>
              <a:rPr lang="en-US" sz="1800" dirty="0"/>
              <a:t>):    A </a:t>
            </a:r>
            <a:r>
              <a:rPr lang="en-US" sz="1800" dirty="0" smtClean="0">
                <a:sym typeface="Wingdings" panose="05000000000000000000" pitchFamily="2" charset="2"/>
              </a:rPr>
              <a:t></a:t>
            </a:r>
            <a:r>
              <a:rPr lang="en-US" sz="1800" dirty="0" smtClean="0"/>
              <a:t> </a:t>
            </a:r>
            <a:r>
              <a:rPr lang="en-US" sz="1800" dirty="0"/>
              <a:t>B </a:t>
            </a:r>
            <a:r>
              <a:rPr lang="en-US" sz="1800" dirty="0" smtClean="0">
                <a:sym typeface="Wingdings" panose="05000000000000000000" pitchFamily="2" charset="2"/>
              </a:rPr>
              <a:t></a:t>
            </a:r>
            <a:r>
              <a:rPr lang="en-US" sz="1800" dirty="0" smtClean="0"/>
              <a:t> </a:t>
            </a:r>
            <a:r>
              <a:rPr lang="en-US" sz="1800" dirty="0"/>
              <a:t>A</a:t>
            </a:r>
          </a:p>
          <a:p>
            <a:r>
              <a:rPr lang="en-US" sz="1800" dirty="0" smtClean="0"/>
              <a:t>Representative </a:t>
            </a:r>
            <a:r>
              <a:rPr lang="en-US" sz="1800" dirty="0"/>
              <a:t>(b_{IO}):   A </a:t>
            </a:r>
            <a:r>
              <a:rPr lang="en-US" sz="1800" dirty="0" smtClean="0">
                <a:sym typeface="Wingdings" panose="05000000000000000000" pitchFamily="2" charset="2"/>
              </a:rPr>
              <a:t></a:t>
            </a:r>
            <a:r>
              <a:rPr lang="en-US" sz="1800" dirty="0" smtClean="0"/>
              <a:t> </a:t>
            </a:r>
            <a:r>
              <a:rPr lang="en-US" sz="1800" dirty="0"/>
              <a:t>B </a:t>
            </a:r>
            <a:r>
              <a:rPr lang="en-US" sz="1800" dirty="0" smtClean="0">
                <a:sym typeface="Wingdings" panose="05000000000000000000" pitchFamily="2" charset="2"/>
              </a:rPr>
              <a:t></a:t>
            </a:r>
            <a:r>
              <a:rPr lang="en-US" sz="1800" dirty="0" smtClean="0"/>
              <a:t> </a:t>
            </a:r>
            <a:r>
              <a:rPr lang="en-US" sz="1800" dirty="0"/>
              <a:t>B</a:t>
            </a:r>
          </a:p>
          <a:p>
            <a:r>
              <a:rPr lang="en-US" sz="1800" dirty="0" smtClean="0"/>
              <a:t>Gatekeeper </a:t>
            </a:r>
            <a:r>
              <a:rPr lang="en-US" sz="1800" dirty="0"/>
              <a:t>(b_{OI}):   A </a:t>
            </a:r>
            <a:r>
              <a:rPr lang="en-US" sz="1800" dirty="0" smtClean="0">
                <a:sym typeface="Wingdings" panose="05000000000000000000" pitchFamily="2" charset="2"/>
              </a:rPr>
              <a:t></a:t>
            </a:r>
            <a:r>
              <a:rPr lang="en-US" sz="1800" dirty="0" smtClean="0"/>
              <a:t> </a:t>
            </a:r>
            <a:r>
              <a:rPr lang="en-US" sz="1800" dirty="0"/>
              <a:t>A </a:t>
            </a:r>
            <a:r>
              <a:rPr lang="en-US" sz="1800" dirty="0" smtClean="0">
                <a:sym typeface="Wingdings" panose="05000000000000000000" pitchFamily="2" charset="2"/>
              </a:rPr>
              <a:t></a:t>
            </a:r>
            <a:r>
              <a:rPr lang="en-US" sz="1800" dirty="0" smtClean="0"/>
              <a:t> </a:t>
            </a:r>
            <a:r>
              <a:rPr lang="en-US" sz="1800" dirty="0"/>
              <a:t>B</a:t>
            </a:r>
          </a:p>
          <a:p>
            <a:r>
              <a:rPr lang="en-US" sz="1800" dirty="0" smtClean="0"/>
              <a:t>Liaison </a:t>
            </a:r>
            <a:r>
              <a:rPr lang="en-US" sz="1800" dirty="0"/>
              <a:t>(</a:t>
            </a:r>
            <a:r>
              <a:rPr lang="en-US" sz="1800" dirty="0" err="1"/>
              <a:t>b_O</a:t>
            </a:r>
            <a:r>
              <a:rPr lang="en-US" sz="1800" dirty="0"/>
              <a:t>):   A </a:t>
            </a:r>
            <a:r>
              <a:rPr lang="en-US" sz="1800" dirty="0" smtClean="0">
                <a:sym typeface="Wingdings" panose="05000000000000000000" pitchFamily="2" charset="2"/>
              </a:rPr>
              <a:t></a:t>
            </a:r>
            <a:r>
              <a:rPr lang="en-US" sz="1800" dirty="0" smtClean="0"/>
              <a:t> </a:t>
            </a:r>
            <a:r>
              <a:rPr lang="en-US" sz="1800" dirty="0"/>
              <a:t>B </a:t>
            </a:r>
            <a:r>
              <a:rPr lang="en-US" sz="1800" dirty="0" smtClean="0">
                <a:sym typeface="Wingdings" panose="05000000000000000000" pitchFamily="2" charset="2"/>
              </a:rPr>
              <a:t></a:t>
            </a:r>
            <a:r>
              <a:rPr lang="en-US" sz="1800" dirty="0" smtClean="0"/>
              <a:t> </a:t>
            </a:r>
            <a:r>
              <a:rPr lang="en-US" sz="1800" dirty="0"/>
              <a:t>C</a:t>
            </a:r>
          </a:p>
        </p:txBody>
      </p:sp>
      <p:sp>
        <p:nvSpPr>
          <p:cNvPr id="7" name="Rectangle 6"/>
          <p:cNvSpPr/>
          <p:nvPr/>
        </p:nvSpPr>
        <p:spPr>
          <a:xfrm>
            <a:off x="5257800" y="3457813"/>
            <a:ext cx="6553200" cy="3323987"/>
          </a:xfrm>
          <a:prstGeom prst="rect">
            <a:avLst/>
          </a:prstGeom>
        </p:spPr>
        <p:txBody>
          <a:bodyPr wrap="square">
            <a:spAutoFit/>
          </a:bodyPr>
          <a:lstStyle/>
          <a:p>
            <a:r>
              <a:rPr lang="en-US" u="sng" dirty="0"/>
              <a:t>Coordinator:  </a:t>
            </a:r>
            <a:r>
              <a:rPr lang="en-US" dirty="0"/>
              <a:t>actor brokers contact between two members of own group</a:t>
            </a:r>
          </a:p>
          <a:p>
            <a:endParaRPr lang="en-US" dirty="0"/>
          </a:p>
          <a:p>
            <a:r>
              <a:rPr lang="en-US" u="sng" dirty="0"/>
              <a:t>Itinerant broker:</a:t>
            </a:r>
            <a:r>
              <a:rPr lang="en-US" dirty="0"/>
              <a:t>  actor brokers contact between two members of another different group (not actor's own group)</a:t>
            </a:r>
          </a:p>
          <a:p>
            <a:endParaRPr lang="en-US" dirty="0"/>
          </a:p>
          <a:p>
            <a:r>
              <a:rPr lang="en-US" u="sng" dirty="0"/>
              <a:t>Representative:</a:t>
            </a:r>
            <a:r>
              <a:rPr lang="en-US" dirty="0"/>
              <a:t> actor mediates incoming tie from out-group </a:t>
            </a:r>
            <a:r>
              <a:rPr lang="en-US" dirty="0" err="1"/>
              <a:t>indiv</a:t>
            </a:r>
            <a:r>
              <a:rPr lang="en-US" dirty="0"/>
              <a:t> to an in-group </a:t>
            </a:r>
            <a:r>
              <a:rPr lang="en-US" dirty="0" err="1"/>
              <a:t>indiv</a:t>
            </a:r>
            <a:endParaRPr lang="en-US" dirty="0"/>
          </a:p>
          <a:p>
            <a:endParaRPr lang="en-US" dirty="0"/>
          </a:p>
          <a:p>
            <a:r>
              <a:rPr lang="en-US" u="sng" dirty="0"/>
              <a:t>Gatekeeper:</a:t>
            </a:r>
            <a:r>
              <a:rPr lang="en-US" dirty="0"/>
              <a:t> actor mediates tie from in group-member to an out-group member</a:t>
            </a:r>
          </a:p>
          <a:p>
            <a:endParaRPr lang="en-US" dirty="0"/>
          </a:p>
          <a:p>
            <a:r>
              <a:rPr lang="en-US" u="sng" dirty="0"/>
              <a:t>Liaison:</a:t>
            </a:r>
            <a:r>
              <a:rPr lang="en-US" dirty="0"/>
              <a:t> actor mediates contact between two individuals from different groups neither of which actor belongs to.</a:t>
            </a:r>
          </a:p>
          <a:p>
            <a:endParaRPr lang="en-US" dirty="0"/>
          </a:p>
          <a:p>
            <a:r>
              <a:rPr lang="en-US" u="sng" dirty="0"/>
              <a:t>Total:</a:t>
            </a:r>
            <a:r>
              <a:rPr lang="en-US" dirty="0"/>
              <a:t> cumulative brokerage role occupancy</a:t>
            </a:r>
          </a:p>
          <a:p>
            <a:endParaRPr lang="en-US" dirty="0"/>
          </a:p>
        </p:txBody>
      </p:sp>
    </p:spTree>
    <p:extLst>
      <p:ext uri="{BB962C8B-B14F-4D97-AF65-F5344CB8AC3E}">
        <p14:creationId xmlns:p14="http://schemas.microsoft.com/office/powerpoint/2010/main" val="1562352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2971800"/>
            <a:ext cx="369570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60" y="556163"/>
            <a:ext cx="6886860" cy="6229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7086600" y="533400"/>
            <a:ext cx="6096000" cy="2031325"/>
          </a:xfrm>
          <a:prstGeom prst="rect">
            <a:avLst/>
          </a:prstGeom>
        </p:spPr>
        <p:txBody>
          <a:bodyPr>
            <a:spAutoFit/>
          </a:bodyPr>
          <a:lstStyle/>
          <a:p>
            <a:r>
              <a:rPr lang="en-US" sz="1800" dirty="0"/>
              <a:t>B</a:t>
            </a:r>
            <a:r>
              <a:rPr lang="en-US" sz="1800" dirty="0" smtClean="0"/>
              <a:t>roker </a:t>
            </a:r>
            <a:r>
              <a:rPr lang="en-US" sz="1800" dirty="0"/>
              <a:t>in </a:t>
            </a:r>
            <a:r>
              <a:rPr lang="en-US" sz="1800" dirty="0" smtClean="0"/>
              <a:t>middle (‘</a:t>
            </a:r>
            <a:r>
              <a:rPr lang="en-US" sz="1800" dirty="0" err="1" smtClean="0"/>
              <a:t>sna</a:t>
            </a:r>
            <a:r>
              <a:rPr lang="en-US" sz="1800" dirty="0" smtClean="0"/>
              <a:t>’ terminology):</a:t>
            </a:r>
            <a:endParaRPr lang="en-US" sz="1800" dirty="0"/>
          </a:p>
          <a:p>
            <a:endParaRPr lang="en-US" sz="1800" dirty="0"/>
          </a:p>
          <a:p>
            <a:r>
              <a:rPr lang="en-US" sz="1800" dirty="0" smtClean="0"/>
              <a:t>Coordinator </a:t>
            </a:r>
            <a:r>
              <a:rPr lang="en-US" sz="1800" dirty="0"/>
              <a:t>(</a:t>
            </a:r>
            <a:r>
              <a:rPr lang="en-US" sz="1800" dirty="0" err="1"/>
              <a:t>w_l</a:t>
            </a:r>
            <a:r>
              <a:rPr lang="en-US" sz="1800" dirty="0"/>
              <a:t>):  A </a:t>
            </a:r>
            <a:r>
              <a:rPr lang="en-US" sz="1800" dirty="0" smtClean="0">
                <a:sym typeface="Wingdings" panose="05000000000000000000" pitchFamily="2" charset="2"/>
              </a:rPr>
              <a:t> </a:t>
            </a:r>
            <a:r>
              <a:rPr lang="en-US" sz="1800" dirty="0" smtClean="0"/>
              <a:t>A </a:t>
            </a:r>
            <a:r>
              <a:rPr lang="en-US" sz="1800" dirty="0" smtClean="0">
                <a:sym typeface="Wingdings" panose="05000000000000000000" pitchFamily="2" charset="2"/>
              </a:rPr>
              <a:t></a:t>
            </a:r>
            <a:r>
              <a:rPr lang="en-US" sz="1800" dirty="0" smtClean="0"/>
              <a:t> </a:t>
            </a:r>
            <a:r>
              <a:rPr lang="en-US" sz="1800" dirty="0"/>
              <a:t>A</a:t>
            </a:r>
          </a:p>
          <a:p>
            <a:r>
              <a:rPr lang="en-US" sz="1800" dirty="0" smtClean="0"/>
              <a:t>Itinerant </a:t>
            </a:r>
            <a:r>
              <a:rPr lang="en-US" sz="1800" dirty="0"/>
              <a:t>broker (</a:t>
            </a:r>
            <a:r>
              <a:rPr lang="en-US" sz="1800" dirty="0" err="1"/>
              <a:t>w_O</a:t>
            </a:r>
            <a:r>
              <a:rPr lang="en-US" sz="1800" dirty="0"/>
              <a:t>):    A </a:t>
            </a:r>
            <a:r>
              <a:rPr lang="en-US" sz="1800" dirty="0" smtClean="0">
                <a:sym typeface="Wingdings" panose="05000000000000000000" pitchFamily="2" charset="2"/>
              </a:rPr>
              <a:t></a:t>
            </a:r>
            <a:r>
              <a:rPr lang="en-US" sz="1800" dirty="0" smtClean="0"/>
              <a:t> </a:t>
            </a:r>
            <a:r>
              <a:rPr lang="en-US" sz="1800" dirty="0"/>
              <a:t>B </a:t>
            </a:r>
            <a:r>
              <a:rPr lang="en-US" sz="1800" dirty="0" smtClean="0">
                <a:sym typeface="Wingdings" panose="05000000000000000000" pitchFamily="2" charset="2"/>
              </a:rPr>
              <a:t></a:t>
            </a:r>
            <a:r>
              <a:rPr lang="en-US" sz="1800" dirty="0" smtClean="0"/>
              <a:t> </a:t>
            </a:r>
            <a:r>
              <a:rPr lang="en-US" sz="1800" dirty="0"/>
              <a:t>A</a:t>
            </a:r>
          </a:p>
          <a:p>
            <a:r>
              <a:rPr lang="en-US" sz="1800" dirty="0" smtClean="0"/>
              <a:t>Representative </a:t>
            </a:r>
            <a:r>
              <a:rPr lang="en-US" sz="1800" dirty="0"/>
              <a:t>(b_{IO}):   A </a:t>
            </a:r>
            <a:r>
              <a:rPr lang="en-US" sz="1800" dirty="0" smtClean="0">
                <a:sym typeface="Wingdings" panose="05000000000000000000" pitchFamily="2" charset="2"/>
              </a:rPr>
              <a:t></a:t>
            </a:r>
            <a:r>
              <a:rPr lang="en-US" sz="1800" dirty="0" smtClean="0"/>
              <a:t> </a:t>
            </a:r>
            <a:r>
              <a:rPr lang="en-US" sz="1800" dirty="0"/>
              <a:t>B </a:t>
            </a:r>
            <a:r>
              <a:rPr lang="en-US" sz="1800" dirty="0" smtClean="0">
                <a:sym typeface="Wingdings" panose="05000000000000000000" pitchFamily="2" charset="2"/>
              </a:rPr>
              <a:t></a:t>
            </a:r>
            <a:r>
              <a:rPr lang="en-US" sz="1800" dirty="0" smtClean="0"/>
              <a:t> </a:t>
            </a:r>
            <a:r>
              <a:rPr lang="en-US" sz="1800" dirty="0"/>
              <a:t>B</a:t>
            </a:r>
          </a:p>
          <a:p>
            <a:r>
              <a:rPr lang="en-US" sz="1800" dirty="0" smtClean="0"/>
              <a:t>Gatekeeper </a:t>
            </a:r>
            <a:r>
              <a:rPr lang="en-US" sz="1800" dirty="0"/>
              <a:t>(b_{OI}):   A </a:t>
            </a:r>
            <a:r>
              <a:rPr lang="en-US" sz="1800" dirty="0" smtClean="0">
                <a:sym typeface="Wingdings" panose="05000000000000000000" pitchFamily="2" charset="2"/>
              </a:rPr>
              <a:t></a:t>
            </a:r>
            <a:r>
              <a:rPr lang="en-US" sz="1800" dirty="0" smtClean="0"/>
              <a:t> </a:t>
            </a:r>
            <a:r>
              <a:rPr lang="en-US" sz="1800" dirty="0"/>
              <a:t>A </a:t>
            </a:r>
            <a:r>
              <a:rPr lang="en-US" sz="1800" dirty="0" smtClean="0">
                <a:sym typeface="Wingdings" panose="05000000000000000000" pitchFamily="2" charset="2"/>
              </a:rPr>
              <a:t></a:t>
            </a:r>
            <a:r>
              <a:rPr lang="en-US" sz="1800" dirty="0" smtClean="0"/>
              <a:t> </a:t>
            </a:r>
            <a:r>
              <a:rPr lang="en-US" sz="1800" dirty="0"/>
              <a:t>B</a:t>
            </a:r>
          </a:p>
          <a:p>
            <a:r>
              <a:rPr lang="en-US" sz="1800" dirty="0" smtClean="0"/>
              <a:t>Liaison </a:t>
            </a:r>
            <a:r>
              <a:rPr lang="en-US" sz="1800" dirty="0"/>
              <a:t>(</a:t>
            </a:r>
            <a:r>
              <a:rPr lang="en-US" sz="1800" dirty="0" err="1"/>
              <a:t>b_O</a:t>
            </a:r>
            <a:r>
              <a:rPr lang="en-US" sz="1800" dirty="0"/>
              <a:t>):   A </a:t>
            </a:r>
            <a:r>
              <a:rPr lang="en-US" sz="1800" dirty="0" smtClean="0">
                <a:sym typeface="Wingdings" panose="05000000000000000000" pitchFamily="2" charset="2"/>
              </a:rPr>
              <a:t></a:t>
            </a:r>
            <a:r>
              <a:rPr lang="en-US" sz="1800" dirty="0" smtClean="0"/>
              <a:t> </a:t>
            </a:r>
            <a:r>
              <a:rPr lang="en-US" sz="1800" dirty="0"/>
              <a:t>B </a:t>
            </a:r>
            <a:r>
              <a:rPr lang="en-US" sz="1800" dirty="0" smtClean="0">
                <a:sym typeface="Wingdings" panose="05000000000000000000" pitchFamily="2" charset="2"/>
              </a:rPr>
              <a:t></a:t>
            </a:r>
            <a:r>
              <a:rPr lang="en-US" sz="1800" dirty="0" smtClean="0"/>
              <a:t> </a:t>
            </a:r>
            <a:r>
              <a:rPr lang="en-US" sz="1800" dirty="0"/>
              <a:t>C</a:t>
            </a:r>
          </a:p>
        </p:txBody>
      </p:sp>
      <p:sp>
        <p:nvSpPr>
          <p:cNvPr id="7" name="TextBox 6"/>
          <p:cNvSpPr txBox="1"/>
          <p:nvPr/>
        </p:nvSpPr>
        <p:spPr>
          <a:xfrm>
            <a:off x="381000" y="304800"/>
            <a:ext cx="1606530" cy="461665"/>
          </a:xfrm>
          <a:prstGeom prst="rect">
            <a:avLst/>
          </a:prstGeom>
          <a:noFill/>
        </p:spPr>
        <p:txBody>
          <a:bodyPr wrap="none" rtlCol="0">
            <a:spAutoFit/>
          </a:bodyPr>
          <a:lstStyle/>
          <a:p>
            <a:r>
              <a:rPr lang="en-US" sz="2400" dirty="0" smtClean="0"/>
              <a:t>Brokerage</a:t>
            </a:r>
            <a:endParaRPr lang="en-US" sz="2400" dirty="0"/>
          </a:p>
        </p:txBody>
      </p:sp>
    </p:spTree>
    <p:extLst>
      <p:ext uri="{BB962C8B-B14F-4D97-AF65-F5344CB8AC3E}">
        <p14:creationId xmlns:p14="http://schemas.microsoft.com/office/powerpoint/2010/main" val="762625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pic>
        <p:nvPicPr>
          <p:cNvPr id="444" name="Shape 444"/>
          <p:cNvPicPr preferRelativeResize="0"/>
          <p:nvPr/>
        </p:nvPicPr>
        <p:blipFill>
          <a:blip r:embed="rId3">
            <a:alphaModFix/>
          </a:blip>
          <a:stretch>
            <a:fillRect/>
          </a:stretch>
        </p:blipFill>
        <p:spPr>
          <a:xfrm>
            <a:off x="623741" y="1819275"/>
            <a:ext cx="4286250" cy="2295525"/>
          </a:xfrm>
          <a:prstGeom prst="rect">
            <a:avLst/>
          </a:prstGeom>
          <a:noFill/>
          <a:ln>
            <a:noFill/>
          </a:ln>
        </p:spPr>
      </p:pic>
      <p:sp>
        <p:nvSpPr>
          <p:cNvPr id="2" name="Rectangle 1"/>
          <p:cNvSpPr/>
          <p:nvPr/>
        </p:nvSpPr>
        <p:spPr>
          <a:xfrm>
            <a:off x="5410200" y="2205038"/>
            <a:ext cx="6096000" cy="1200329"/>
          </a:xfrm>
          <a:prstGeom prst="rect">
            <a:avLst/>
          </a:prstGeom>
        </p:spPr>
        <p:txBody>
          <a:bodyPr>
            <a:spAutoFit/>
          </a:bodyPr>
          <a:lstStyle/>
          <a:p>
            <a:pPr lvl="0"/>
            <a:r>
              <a:rPr lang="en-US" sz="1800" dirty="0" smtClean="0"/>
              <a:t>Reach </a:t>
            </a:r>
            <a:r>
              <a:rPr lang="en-US" sz="1800" dirty="0"/>
              <a:t>refers to how many ties can be reached in n steps from a </a:t>
            </a:r>
            <a:r>
              <a:rPr lang="en-US" sz="1800" dirty="0" smtClean="0"/>
              <a:t>node. Subtracting </a:t>
            </a:r>
            <a:r>
              <a:rPr lang="en-US" sz="1800" dirty="0"/>
              <a:t>degree from reach gives a measure of the number of 'weak ties' that a node has</a:t>
            </a:r>
          </a:p>
          <a:p>
            <a:pPr lvl="0"/>
            <a:endParaRPr lang="en-US" sz="1800" dirty="0"/>
          </a:p>
        </p:txBody>
      </p:sp>
      <p:sp>
        <p:nvSpPr>
          <p:cNvPr id="5" name="TextBox 4"/>
          <p:cNvSpPr txBox="1"/>
          <p:nvPr/>
        </p:nvSpPr>
        <p:spPr>
          <a:xfrm>
            <a:off x="381000" y="304800"/>
            <a:ext cx="3108543" cy="461665"/>
          </a:xfrm>
          <a:prstGeom prst="rect">
            <a:avLst/>
          </a:prstGeom>
          <a:noFill/>
        </p:spPr>
        <p:txBody>
          <a:bodyPr wrap="none" rtlCol="0">
            <a:spAutoFit/>
          </a:bodyPr>
          <a:lstStyle/>
          <a:p>
            <a:r>
              <a:rPr lang="en-US" sz="2400" dirty="0" smtClean="0"/>
              <a:t>Weak vs. Strong Ties</a:t>
            </a:r>
            <a:endParaRPr lang="en-US" sz="2400" dirty="0"/>
          </a:p>
        </p:txBody>
      </p:sp>
    </p:spTree>
    <p:extLst>
      <p:ext uri="{BB962C8B-B14F-4D97-AF65-F5344CB8AC3E}">
        <p14:creationId xmlns:p14="http://schemas.microsoft.com/office/powerpoint/2010/main" val="961825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Subgroups</a:t>
            </a:r>
            <a:endParaRPr lang="en-US" dirty="0"/>
          </a:p>
        </p:txBody>
      </p:sp>
    </p:spTree>
    <p:extLst>
      <p:ext uri="{BB962C8B-B14F-4D97-AF65-F5344CB8AC3E}">
        <p14:creationId xmlns:p14="http://schemas.microsoft.com/office/powerpoint/2010/main" val="723887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3267241" cy="461665"/>
          </a:xfrm>
          <a:prstGeom prst="rect">
            <a:avLst/>
          </a:prstGeom>
          <a:noFill/>
        </p:spPr>
        <p:txBody>
          <a:bodyPr wrap="none" rtlCol="0">
            <a:spAutoFit/>
          </a:bodyPr>
          <a:lstStyle/>
          <a:p>
            <a:r>
              <a:rPr lang="en-US" sz="2400" dirty="0" smtClean="0"/>
              <a:t>Structural Equivalence</a:t>
            </a:r>
            <a:endParaRPr lang="en-US" sz="2400" dirty="0"/>
          </a:p>
        </p:txBody>
      </p:sp>
      <p:sp>
        <p:nvSpPr>
          <p:cNvPr id="6" name="Rectangle 5"/>
          <p:cNvSpPr/>
          <p:nvPr/>
        </p:nvSpPr>
        <p:spPr>
          <a:xfrm>
            <a:off x="685800" y="1516082"/>
            <a:ext cx="10363200" cy="4247317"/>
          </a:xfrm>
          <a:prstGeom prst="rect">
            <a:avLst/>
          </a:prstGeom>
        </p:spPr>
        <p:txBody>
          <a:bodyPr wrap="square">
            <a:spAutoFit/>
          </a:bodyPr>
          <a:lstStyle/>
          <a:p>
            <a:r>
              <a:rPr lang="en-US" sz="1800" dirty="0" smtClean="0"/>
              <a:t>Structural </a:t>
            </a:r>
            <a:r>
              <a:rPr lang="en-US" sz="1800" dirty="0"/>
              <a:t>Equivalence assesses </a:t>
            </a:r>
            <a:r>
              <a:rPr lang="en-US" sz="1800" dirty="0" smtClean="0"/>
              <a:t>the similarity </a:t>
            </a:r>
            <a:r>
              <a:rPr lang="en-US" sz="1800" dirty="0"/>
              <a:t>of actors in a </a:t>
            </a:r>
            <a:r>
              <a:rPr lang="en-US" sz="1800" dirty="0" smtClean="0"/>
              <a:t>network.</a:t>
            </a:r>
          </a:p>
          <a:p>
            <a:endParaRPr lang="en-US" sz="1800" dirty="0"/>
          </a:p>
          <a:p>
            <a:endParaRPr lang="en-US" sz="1800" dirty="0"/>
          </a:p>
          <a:p>
            <a:pPr marL="285750" indent="-285750">
              <a:buFontTx/>
              <a:buChar char="-"/>
            </a:pPr>
            <a:r>
              <a:rPr lang="en-US" sz="1800" dirty="0" smtClean="0"/>
              <a:t>For example, if </a:t>
            </a:r>
            <a:r>
              <a:rPr lang="en-US" sz="1800" dirty="0"/>
              <a:t>two actors send and receive ties to the same third </a:t>
            </a:r>
            <a:r>
              <a:rPr lang="en-US" sz="1800" dirty="0" smtClean="0"/>
              <a:t>parties then they </a:t>
            </a:r>
            <a:r>
              <a:rPr lang="en-US" sz="1800" dirty="0"/>
              <a:t>are </a:t>
            </a:r>
            <a:r>
              <a:rPr lang="en-US" sz="1800" dirty="0" smtClean="0"/>
              <a:t>considered to be structurally equivalent</a:t>
            </a:r>
          </a:p>
          <a:p>
            <a:pPr marL="285750" indent="-285750">
              <a:buFontTx/>
              <a:buChar char="-"/>
            </a:pPr>
            <a:endParaRPr lang="en-US" sz="1800" dirty="0"/>
          </a:p>
          <a:p>
            <a:pPr marL="285750" indent="-285750">
              <a:buFontTx/>
              <a:buChar char="-"/>
            </a:pPr>
            <a:r>
              <a:rPr lang="en-US" sz="1800" dirty="0" smtClean="0"/>
              <a:t>Structurally </a:t>
            </a:r>
            <a:r>
              <a:rPr lang="en-US" sz="1800" dirty="0"/>
              <a:t>equivalent actors tend to show homogeneity in </a:t>
            </a:r>
            <a:r>
              <a:rPr lang="en-US" sz="1800" dirty="0" smtClean="0"/>
              <a:t>attributes</a:t>
            </a:r>
          </a:p>
          <a:p>
            <a:pPr marL="285750" indent="-285750">
              <a:buFontTx/>
              <a:buChar char="-"/>
            </a:pPr>
            <a:endParaRPr lang="en-US" sz="1800" dirty="0"/>
          </a:p>
          <a:p>
            <a:pPr marL="285750" indent="-285750">
              <a:buFontTx/>
              <a:buChar char="-"/>
            </a:pPr>
            <a:r>
              <a:rPr lang="en-US" sz="1800" dirty="0" smtClean="0"/>
              <a:t>This differs </a:t>
            </a:r>
            <a:r>
              <a:rPr lang="en-US" sz="1800" dirty="0"/>
              <a:t>from cohesive </a:t>
            </a:r>
            <a:r>
              <a:rPr lang="en-US" sz="1800" dirty="0" smtClean="0"/>
              <a:t>subgroups, as actors in </a:t>
            </a:r>
            <a:r>
              <a:rPr lang="en-US" sz="1800" dirty="0"/>
              <a:t>subgroups </a:t>
            </a:r>
            <a:r>
              <a:rPr lang="en-US" sz="1800" dirty="0" smtClean="0"/>
              <a:t>tend </a:t>
            </a:r>
            <a:r>
              <a:rPr lang="en-US" sz="1800" dirty="0"/>
              <a:t>to interact with each </a:t>
            </a:r>
            <a:r>
              <a:rPr lang="en-US" sz="1800" dirty="0" smtClean="0"/>
              <a:t>other whereas </a:t>
            </a:r>
            <a:r>
              <a:rPr lang="en-US" sz="1800" dirty="0"/>
              <a:t>structurally equivalent actors may not even know each </a:t>
            </a:r>
            <a:r>
              <a:rPr lang="en-US" sz="1800" dirty="0" smtClean="0"/>
              <a:t>other.</a:t>
            </a:r>
            <a:endParaRPr lang="en-US" sz="1800" dirty="0"/>
          </a:p>
          <a:p>
            <a:pPr marL="285750" indent="-285750">
              <a:buFontTx/>
              <a:buChar char="-"/>
            </a:pPr>
            <a:endParaRPr lang="en-US" sz="1800" dirty="0"/>
          </a:p>
          <a:p>
            <a:pPr marL="285750" indent="-285750">
              <a:buFontTx/>
              <a:buChar char="-"/>
            </a:pPr>
            <a:r>
              <a:rPr lang="en-US" sz="1800" dirty="0" smtClean="0"/>
              <a:t>Same </a:t>
            </a:r>
            <a:r>
              <a:rPr lang="en-US" sz="1800" dirty="0"/>
              <a:t>logic for directed </a:t>
            </a:r>
            <a:r>
              <a:rPr lang="en-US" sz="1800" dirty="0" smtClean="0"/>
              <a:t>graphs: structural equivalence </a:t>
            </a:r>
            <a:r>
              <a:rPr lang="en-US" sz="1800" dirty="0"/>
              <a:t>if out-going/incoming ties from </a:t>
            </a:r>
            <a:r>
              <a:rPr lang="en-US" sz="1800" dirty="0" smtClean="0"/>
              <a:t>3</a:t>
            </a:r>
            <a:r>
              <a:rPr lang="en-US" sz="1800" baseline="30000" dirty="0" smtClean="0"/>
              <a:t>rd</a:t>
            </a:r>
            <a:r>
              <a:rPr lang="en-US" sz="1800" dirty="0" smtClean="0"/>
              <a:t> </a:t>
            </a:r>
            <a:r>
              <a:rPr lang="en-US" sz="1800" dirty="0"/>
              <a:t>parties are </a:t>
            </a:r>
            <a:r>
              <a:rPr lang="en-US" sz="1800" dirty="0" smtClean="0"/>
              <a:t>similar. For </a:t>
            </a:r>
            <a:r>
              <a:rPr lang="en-US" sz="1800" dirty="0"/>
              <a:t>valued </a:t>
            </a:r>
            <a:r>
              <a:rPr lang="en-US" sz="1800" dirty="0" smtClean="0"/>
              <a:t>graphs: </a:t>
            </a:r>
            <a:r>
              <a:rPr lang="en-US" sz="1800" dirty="0"/>
              <a:t>weights of </a:t>
            </a:r>
            <a:r>
              <a:rPr lang="en-US" sz="1800" dirty="0" smtClean="0"/>
              <a:t>out-going/incoming edges from 3</a:t>
            </a:r>
            <a:r>
              <a:rPr lang="en-US" sz="1800" baseline="30000" dirty="0" smtClean="0"/>
              <a:t>rd</a:t>
            </a:r>
            <a:r>
              <a:rPr lang="en-US" sz="1800" dirty="0" smtClean="0"/>
              <a:t> parties should </a:t>
            </a:r>
            <a:r>
              <a:rPr lang="en-US" sz="1800" dirty="0"/>
              <a:t>be similar</a:t>
            </a:r>
          </a:p>
          <a:p>
            <a:endParaRPr lang="en-US" sz="1800" dirty="0"/>
          </a:p>
        </p:txBody>
      </p:sp>
    </p:spTree>
    <p:extLst>
      <p:ext uri="{BB962C8B-B14F-4D97-AF65-F5344CB8AC3E}">
        <p14:creationId xmlns:p14="http://schemas.microsoft.com/office/powerpoint/2010/main" val="1989567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123950"/>
            <a:ext cx="49339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81000"/>
            <a:ext cx="5495415" cy="461665"/>
          </a:xfrm>
          <a:prstGeom prst="rect">
            <a:avLst/>
          </a:prstGeom>
          <a:noFill/>
        </p:spPr>
        <p:txBody>
          <a:bodyPr wrap="none" rtlCol="0">
            <a:spAutoFit/>
          </a:bodyPr>
          <a:lstStyle/>
          <a:p>
            <a:r>
              <a:rPr lang="en-US" sz="2400" dirty="0" smtClean="0"/>
              <a:t>Comparing individuals within networks</a:t>
            </a:r>
            <a:endParaRPr lang="en-US" sz="2400" dirty="0"/>
          </a:p>
        </p:txBody>
      </p:sp>
      <p:sp>
        <p:nvSpPr>
          <p:cNvPr id="5" name="Rectangle 4"/>
          <p:cNvSpPr/>
          <p:nvPr/>
        </p:nvSpPr>
        <p:spPr>
          <a:xfrm>
            <a:off x="6781800" y="651808"/>
            <a:ext cx="4419600" cy="1938992"/>
          </a:xfrm>
          <a:prstGeom prst="rect">
            <a:avLst/>
          </a:prstGeom>
        </p:spPr>
        <p:txBody>
          <a:bodyPr wrap="square">
            <a:spAutoFit/>
          </a:bodyPr>
          <a:lstStyle/>
          <a:p>
            <a:r>
              <a:rPr lang="en-US" sz="2000" dirty="0"/>
              <a:t>C</a:t>
            </a:r>
            <a:r>
              <a:rPr lang="en-US" sz="2000" dirty="0" smtClean="0"/>
              <a:t>ompare </a:t>
            </a:r>
            <a:r>
              <a:rPr lang="en-US" sz="2000" dirty="0"/>
              <a:t>'similarity' </a:t>
            </a:r>
            <a:r>
              <a:rPr lang="en-US" sz="2000" dirty="0" smtClean="0"/>
              <a:t>of matrix cells using </a:t>
            </a:r>
            <a:r>
              <a:rPr lang="en-US" sz="2000" dirty="0"/>
              <a:t>a number of measures:</a:t>
            </a:r>
          </a:p>
          <a:p>
            <a:r>
              <a:rPr lang="en-US" sz="2000" dirty="0"/>
              <a:t>   </a:t>
            </a:r>
            <a:r>
              <a:rPr lang="en-US" sz="2000" dirty="0" smtClean="0"/>
              <a:t>- correlation</a:t>
            </a:r>
            <a:endParaRPr lang="en-US" sz="2000" dirty="0"/>
          </a:p>
          <a:p>
            <a:r>
              <a:rPr lang="en-US" sz="2000" dirty="0"/>
              <a:t>   </a:t>
            </a:r>
            <a:r>
              <a:rPr lang="en-US" sz="2000" dirty="0" smtClean="0"/>
              <a:t>- </a:t>
            </a:r>
            <a:r>
              <a:rPr lang="en-US" sz="2000" dirty="0"/>
              <a:t>Euclidean distance</a:t>
            </a:r>
          </a:p>
          <a:p>
            <a:r>
              <a:rPr lang="en-US" sz="2000" dirty="0"/>
              <a:t>   </a:t>
            </a:r>
            <a:r>
              <a:rPr lang="en-US" sz="2000" dirty="0" smtClean="0"/>
              <a:t>- </a:t>
            </a:r>
            <a:r>
              <a:rPr lang="en-US" sz="2000" dirty="0"/>
              <a:t>Hamming distance</a:t>
            </a:r>
          </a:p>
          <a:p>
            <a:r>
              <a:rPr lang="en-US" sz="2000" dirty="0"/>
              <a:t>   </a:t>
            </a:r>
            <a:r>
              <a:rPr lang="en-US" sz="2000" dirty="0" smtClean="0"/>
              <a:t>- </a:t>
            </a:r>
            <a:r>
              <a:rPr lang="en-US" sz="2000" dirty="0" err="1"/>
              <a:t>Jacard's</a:t>
            </a:r>
            <a:r>
              <a:rPr lang="en-US" sz="2000" dirty="0"/>
              <a:t> distance</a:t>
            </a:r>
          </a:p>
        </p:txBody>
      </p:sp>
      <p:sp>
        <p:nvSpPr>
          <p:cNvPr id="7" name="Rectangle 6"/>
          <p:cNvSpPr/>
          <p:nvPr/>
        </p:nvSpPr>
        <p:spPr>
          <a:xfrm>
            <a:off x="304800" y="5791199"/>
            <a:ext cx="2794355" cy="523220"/>
          </a:xfrm>
          <a:prstGeom prst="rect">
            <a:avLst/>
          </a:prstGeom>
        </p:spPr>
        <p:txBody>
          <a:bodyPr wrap="none">
            <a:spAutoFit/>
          </a:bodyPr>
          <a:lstStyle/>
          <a:p>
            <a:r>
              <a:rPr lang="en-US" dirty="0"/>
              <a:t>Sampson's 1968 </a:t>
            </a:r>
            <a:r>
              <a:rPr lang="en-US" dirty="0" smtClean="0"/>
              <a:t>monastery data</a:t>
            </a:r>
          </a:p>
          <a:p>
            <a:r>
              <a:rPr lang="en-US" dirty="0" smtClean="0"/>
              <a:t>Esteem network</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2819400"/>
            <a:ext cx="41719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87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05" y="1637346"/>
            <a:ext cx="3283595" cy="310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81000"/>
            <a:ext cx="5495415" cy="461665"/>
          </a:xfrm>
          <a:prstGeom prst="rect">
            <a:avLst/>
          </a:prstGeom>
          <a:noFill/>
        </p:spPr>
        <p:txBody>
          <a:bodyPr wrap="none" rtlCol="0">
            <a:spAutoFit/>
          </a:bodyPr>
          <a:lstStyle/>
          <a:p>
            <a:r>
              <a:rPr lang="en-US" sz="2400" dirty="0" smtClean="0"/>
              <a:t>Comparing individuals within networks</a:t>
            </a:r>
            <a:endParaRPr lang="en-US" sz="2400" dirty="0"/>
          </a:p>
        </p:txBody>
      </p:sp>
      <p:sp>
        <p:nvSpPr>
          <p:cNvPr id="6" name="TextBox 5"/>
          <p:cNvSpPr txBox="1"/>
          <p:nvPr/>
        </p:nvSpPr>
        <p:spPr>
          <a:xfrm>
            <a:off x="9448800" y="4953000"/>
            <a:ext cx="2667000" cy="954107"/>
          </a:xfrm>
          <a:prstGeom prst="rect">
            <a:avLst/>
          </a:prstGeom>
          <a:noFill/>
        </p:spPr>
        <p:txBody>
          <a:bodyPr wrap="square" rtlCol="0">
            <a:spAutoFit/>
          </a:bodyPr>
          <a:lstStyle/>
          <a:p>
            <a:r>
              <a:rPr lang="en-US" i="1" dirty="0" smtClean="0"/>
              <a:t>e.g. Matrix of Euclidian distance.  Notice the distances for Basil-</a:t>
            </a:r>
            <a:r>
              <a:rPr lang="en-US" i="1" dirty="0" err="1" smtClean="0"/>
              <a:t>Simp</a:t>
            </a:r>
            <a:r>
              <a:rPr lang="en-US" i="1" dirty="0" smtClean="0"/>
              <a:t>-Elias are all low relative to other individuals</a:t>
            </a:r>
            <a:endParaRPr lang="en-US" i="1" dirty="0"/>
          </a:p>
        </p:txBody>
      </p:sp>
      <p:sp>
        <p:nvSpPr>
          <p:cNvPr id="7" name="Rectangle 6"/>
          <p:cNvSpPr/>
          <p:nvPr/>
        </p:nvSpPr>
        <p:spPr>
          <a:xfrm>
            <a:off x="304800" y="5791199"/>
            <a:ext cx="2794355" cy="523220"/>
          </a:xfrm>
          <a:prstGeom prst="rect">
            <a:avLst/>
          </a:prstGeom>
        </p:spPr>
        <p:txBody>
          <a:bodyPr wrap="none">
            <a:spAutoFit/>
          </a:bodyPr>
          <a:lstStyle/>
          <a:p>
            <a:r>
              <a:rPr lang="en-US" dirty="0"/>
              <a:t>Sampson's 1968 </a:t>
            </a:r>
            <a:r>
              <a:rPr lang="en-US" dirty="0" smtClean="0"/>
              <a:t>monastery data</a:t>
            </a:r>
          </a:p>
          <a:p>
            <a:r>
              <a:rPr lang="en-US" dirty="0" smtClean="0"/>
              <a:t>Esteem network</a:t>
            </a:r>
            <a:endParaRPr lang="en-US"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37347"/>
            <a:ext cx="8316912" cy="274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0668000" y="3950368"/>
            <a:ext cx="1154112" cy="4228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spTree>
    <p:extLst>
      <p:ext uri="{BB962C8B-B14F-4D97-AF65-F5344CB8AC3E}">
        <p14:creationId xmlns:p14="http://schemas.microsoft.com/office/powerpoint/2010/main" val="1425277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199000"/>
            <a:ext cx="5410200" cy="443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123950"/>
            <a:ext cx="49339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81000"/>
            <a:ext cx="5495415" cy="461665"/>
          </a:xfrm>
          <a:prstGeom prst="rect">
            <a:avLst/>
          </a:prstGeom>
          <a:noFill/>
        </p:spPr>
        <p:txBody>
          <a:bodyPr wrap="none" rtlCol="0">
            <a:spAutoFit/>
          </a:bodyPr>
          <a:lstStyle/>
          <a:p>
            <a:r>
              <a:rPr lang="en-US" sz="2400" dirty="0" smtClean="0"/>
              <a:t>Comparing individuals within networks</a:t>
            </a:r>
            <a:endParaRPr lang="en-US" sz="2400" dirty="0"/>
          </a:p>
        </p:txBody>
      </p:sp>
      <p:sp>
        <p:nvSpPr>
          <p:cNvPr id="5" name="Rectangle 4"/>
          <p:cNvSpPr/>
          <p:nvPr/>
        </p:nvSpPr>
        <p:spPr>
          <a:xfrm>
            <a:off x="6781800" y="651808"/>
            <a:ext cx="4419600" cy="1938992"/>
          </a:xfrm>
          <a:prstGeom prst="rect">
            <a:avLst/>
          </a:prstGeom>
        </p:spPr>
        <p:txBody>
          <a:bodyPr wrap="square">
            <a:spAutoFit/>
          </a:bodyPr>
          <a:lstStyle/>
          <a:p>
            <a:r>
              <a:rPr lang="en-US" sz="2000" dirty="0"/>
              <a:t>C</a:t>
            </a:r>
            <a:r>
              <a:rPr lang="en-US" sz="2000" dirty="0" smtClean="0"/>
              <a:t>ompare </a:t>
            </a:r>
            <a:r>
              <a:rPr lang="en-US" sz="2000" dirty="0"/>
              <a:t>'similarity' </a:t>
            </a:r>
            <a:r>
              <a:rPr lang="en-US" sz="2000" dirty="0" smtClean="0"/>
              <a:t>of matrix cells using </a:t>
            </a:r>
            <a:r>
              <a:rPr lang="en-US" sz="2000" dirty="0"/>
              <a:t>a number of measures:</a:t>
            </a:r>
          </a:p>
          <a:p>
            <a:r>
              <a:rPr lang="en-US" sz="2000" dirty="0"/>
              <a:t>   </a:t>
            </a:r>
            <a:r>
              <a:rPr lang="en-US" sz="2000" dirty="0" smtClean="0"/>
              <a:t>- correlation</a:t>
            </a:r>
            <a:endParaRPr lang="en-US" sz="2000" dirty="0"/>
          </a:p>
          <a:p>
            <a:r>
              <a:rPr lang="en-US" sz="2000" dirty="0"/>
              <a:t>   </a:t>
            </a:r>
            <a:r>
              <a:rPr lang="en-US" sz="2000" dirty="0" smtClean="0"/>
              <a:t>- </a:t>
            </a:r>
            <a:r>
              <a:rPr lang="en-US" sz="2000" dirty="0"/>
              <a:t>Euclidean distance</a:t>
            </a:r>
          </a:p>
          <a:p>
            <a:r>
              <a:rPr lang="en-US" sz="2000" dirty="0"/>
              <a:t>   </a:t>
            </a:r>
            <a:r>
              <a:rPr lang="en-US" sz="2000" dirty="0" smtClean="0"/>
              <a:t>- </a:t>
            </a:r>
            <a:r>
              <a:rPr lang="en-US" sz="2000" dirty="0"/>
              <a:t>Hamming distance</a:t>
            </a:r>
          </a:p>
          <a:p>
            <a:r>
              <a:rPr lang="en-US" sz="2000" dirty="0"/>
              <a:t>   </a:t>
            </a:r>
            <a:r>
              <a:rPr lang="en-US" sz="2000" dirty="0" smtClean="0"/>
              <a:t>- </a:t>
            </a:r>
            <a:r>
              <a:rPr lang="en-US" sz="2000" dirty="0" err="1"/>
              <a:t>Jacard's</a:t>
            </a:r>
            <a:r>
              <a:rPr lang="en-US" sz="2000" dirty="0"/>
              <a:t> distance</a:t>
            </a:r>
          </a:p>
        </p:txBody>
      </p:sp>
      <p:sp>
        <p:nvSpPr>
          <p:cNvPr id="6" name="TextBox 5"/>
          <p:cNvSpPr txBox="1"/>
          <p:nvPr/>
        </p:nvSpPr>
        <p:spPr>
          <a:xfrm>
            <a:off x="9448800" y="6172200"/>
            <a:ext cx="2667000" cy="523220"/>
          </a:xfrm>
          <a:prstGeom prst="rect">
            <a:avLst/>
          </a:prstGeom>
          <a:noFill/>
        </p:spPr>
        <p:txBody>
          <a:bodyPr wrap="square" rtlCol="0">
            <a:spAutoFit/>
          </a:bodyPr>
          <a:lstStyle/>
          <a:p>
            <a:r>
              <a:rPr lang="en-US" i="1" dirty="0" smtClean="0"/>
              <a:t>Visualizing matrix of Euclidian distance using MDS</a:t>
            </a:r>
            <a:endParaRPr lang="en-US" i="1" dirty="0"/>
          </a:p>
        </p:txBody>
      </p:sp>
      <p:sp>
        <p:nvSpPr>
          <p:cNvPr id="7" name="Rectangle 6"/>
          <p:cNvSpPr/>
          <p:nvPr/>
        </p:nvSpPr>
        <p:spPr>
          <a:xfrm>
            <a:off x="304800" y="5791199"/>
            <a:ext cx="2794355" cy="523220"/>
          </a:xfrm>
          <a:prstGeom prst="rect">
            <a:avLst/>
          </a:prstGeom>
        </p:spPr>
        <p:txBody>
          <a:bodyPr wrap="none">
            <a:spAutoFit/>
          </a:bodyPr>
          <a:lstStyle/>
          <a:p>
            <a:r>
              <a:rPr lang="en-US" dirty="0"/>
              <a:t>Sampson's 1968 </a:t>
            </a:r>
            <a:r>
              <a:rPr lang="en-US" dirty="0" smtClean="0"/>
              <a:t>monastery data</a:t>
            </a:r>
          </a:p>
          <a:p>
            <a:r>
              <a:rPr lang="en-US" dirty="0" smtClean="0"/>
              <a:t>Esteem network</a:t>
            </a:r>
            <a:endParaRPr lang="en-US" dirty="0"/>
          </a:p>
        </p:txBody>
      </p:sp>
    </p:spTree>
    <p:extLst>
      <p:ext uri="{BB962C8B-B14F-4D97-AF65-F5344CB8AC3E}">
        <p14:creationId xmlns:p14="http://schemas.microsoft.com/office/powerpoint/2010/main" val="160188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123950"/>
            <a:ext cx="49339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81000"/>
            <a:ext cx="5495415" cy="461665"/>
          </a:xfrm>
          <a:prstGeom prst="rect">
            <a:avLst/>
          </a:prstGeom>
          <a:noFill/>
        </p:spPr>
        <p:txBody>
          <a:bodyPr wrap="none" rtlCol="0">
            <a:spAutoFit/>
          </a:bodyPr>
          <a:lstStyle/>
          <a:p>
            <a:r>
              <a:rPr lang="en-US" sz="2400" dirty="0" smtClean="0"/>
              <a:t>Comparing individuals within networks</a:t>
            </a:r>
            <a:endParaRPr lang="en-US" sz="2400" dirty="0"/>
          </a:p>
        </p:txBody>
      </p:sp>
      <p:sp>
        <p:nvSpPr>
          <p:cNvPr id="5" name="Rectangle 4"/>
          <p:cNvSpPr/>
          <p:nvPr/>
        </p:nvSpPr>
        <p:spPr>
          <a:xfrm>
            <a:off x="6781800" y="651808"/>
            <a:ext cx="4419600" cy="1938992"/>
          </a:xfrm>
          <a:prstGeom prst="rect">
            <a:avLst/>
          </a:prstGeom>
        </p:spPr>
        <p:txBody>
          <a:bodyPr wrap="square">
            <a:spAutoFit/>
          </a:bodyPr>
          <a:lstStyle/>
          <a:p>
            <a:r>
              <a:rPr lang="en-US" sz="2000" dirty="0"/>
              <a:t>C</a:t>
            </a:r>
            <a:r>
              <a:rPr lang="en-US" sz="2000" dirty="0" smtClean="0"/>
              <a:t>ompare </a:t>
            </a:r>
            <a:r>
              <a:rPr lang="en-US" sz="2000" dirty="0"/>
              <a:t>'similarity' </a:t>
            </a:r>
            <a:r>
              <a:rPr lang="en-US" sz="2000" dirty="0" smtClean="0"/>
              <a:t>of matrix cells using </a:t>
            </a:r>
            <a:r>
              <a:rPr lang="en-US" sz="2000" dirty="0"/>
              <a:t>a number of measures:</a:t>
            </a:r>
          </a:p>
          <a:p>
            <a:r>
              <a:rPr lang="en-US" sz="2000" dirty="0"/>
              <a:t>   </a:t>
            </a:r>
            <a:r>
              <a:rPr lang="en-US" sz="2000" dirty="0" smtClean="0"/>
              <a:t>- correlation</a:t>
            </a:r>
            <a:endParaRPr lang="en-US" sz="2000" dirty="0"/>
          </a:p>
          <a:p>
            <a:r>
              <a:rPr lang="en-US" sz="2000" dirty="0"/>
              <a:t>   </a:t>
            </a:r>
            <a:r>
              <a:rPr lang="en-US" sz="2000" dirty="0" smtClean="0"/>
              <a:t>- </a:t>
            </a:r>
            <a:r>
              <a:rPr lang="en-US" sz="2000" dirty="0"/>
              <a:t>Euclidean distance</a:t>
            </a:r>
          </a:p>
          <a:p>
            <a:r>
              <a:rPr lang="en-US" sz="2000" dirty="0"/>
              <a:t>   </a:t>
            </a:r>
            <a:r>
              <a:rPr lang="en-US" sz="2000" dirty="0" smtClean="0"/>
              <a:t>- </a:t>
            </a:r>
            <a:r>
              <a:rPr lang="en-US" sz="2000" dirty="0"/>
              <a:t>Hamming distance</a:t>
            </a:r>
          </a:p>
          <a:p>
            <a:r>
              <a:rPr lang="en-US" sz="2000" dirty="0"/>
              <a:t>   </a:t>
            </a:r>
            <a:r>
              <a:rPr lang="en-US" sz="2000" dirty="0" smtClean="0"/>
              <a:t>- </a:t>
            </a:r>
            <a:r>
              <a:rPr lang="en-US" sz="2000" dirty="0" err="1"/>
              <a:t>Jacard's</a:t>
            </a:r>
            <a:r>
              <a:rPr lang="en-US" sz="2000" dirty="0"/>
              <a:t> distance</a:t>
            </a:r>
          </a:p>
        </p:txBody>
      </p:sp>
      <p:sp>
        <p:nvSpPr>
          <p:cNvPr id="6" name="TextBox 5"/>
          <p:cNvSpPr txBox="1"/>
          <p:nvPr/>
        </p:nvSpPr>
        <p:spPr>
          <a:xfrm>
            <a:off x="9448800" y="6172200"/>
            <a:ext cx="2667000" cy="523220"/>
          </a:xfrm>
          <a:prstGeom prst="rect">
            <a:avLst/>
          </a:prstGeom>
          <a:noFill/>
        </p:spPr>
        <p:txBody>
          <a:bodyPr wrap="square" rtlCol="0">
            <a:spAutoFit/>
          </a:bodyPr>
          <a:lstStyle/>
          <a:p>
            <a:r>
              <a:rPr lang="en-US" i="1" dirty="0" smtClean="0"/>
              <a:t>Hierarchical clustering of similarity/dissimilarity matrix</a:t>
            </a:r>
            <a:endParaRPr lang="en-US" i="1" dirty="0"/>
          </a:p>
        </p:txBody>
      </p:sp>
      <p:sp>
        <p:nvSpPr>
          <p:cNvPr id="7" name="Rectangle 6"/>
          <p:cNvSpPr/>
          <p:nvPr/>
        </p:nvSpPr>
        <p:spPr>
          <a:xfrm>
            <a:off x="304800" y="5791199"/>
            <a:ext cx="2794355" cy="523220"/>
          </a:xfrm>
          <a:prstGeom prst="rect">
            <a:avLst/>
          </a:prstGeom>
        </p:spPr>
        <p:txBody>
          <a:bodyPr wrap="none">
            <a:spAutoFit/>
          </a:bodyPr>
          <a:lstStyle/>
          <a:p>
            <a:r>
              <a:rPr lang="en-US" dirty="0"/>
              <a:t>Sampson's 1968 </a:t>
            </a:r>
            <a:r>
              <a:rPr lang="en-US" dirty="0" smtClean="0"/>
              <a:t>monastery data</a:t>
            </a:r>
          </a:p>
          <a:p>
            <a:r>
              <a:rPr lang="en-US" dirty="0" smtClean="0"/>
              <a:t>Esteem network</a:t>
            </a:r>
            <a:endParaRPr lang="en-US" dirty="0"/>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012" y="2750024"/>
            <a:ext cx="4829175" cy="319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8921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1931939" cy="461665"/>
          </a:xfrm>
          <a:prstGeom prst="rect">
            <a:avLst/>
          </a:prstGeom>
          <a:noFill/>
        </p:spPr>
        <p:txBody>
          <a:bodyPr wrap="none" rtlCol="0">
            <a:spAutoFit/>
          </a:bodyPr>
          <a:lstStyle/>
          <a:p>
            <a:r>
              <a:rPr lang="en-US" sz="2400" dirty="0" err="1" smtClean="0"/>
              <a:t>Blockmodels</a:t>
            </a:r>
            <a:endParaRPr lang="en-US" sz="2400" dirty="0"/>
          </a:p>
        </p:txBody>
      </p:sp>
      <p:sp>
        <p:nvSpPr>
          <p:cNvPr id="3" name="Rectangle 2"/>
          <p:cNvSpPr/>
          <p:nvPr/>
        </p:nvSpPr>
        <p:spPr>
          <a:xfrm>
            <a:off x="381000" y="1359694"/>
            <a:ext cx="8382000" cy="954107"/>
          </a:xfrm>
          <a:prstGeom prst="rect">
            <a:avLst/>
          </a:prstGeom>
        </p:spPr>
        <p:txBody>
          <a:bodyPr wrap="square">
            <a:spAutoFit/>
          </a:bodyPr>
          <a:lstStyle/>
          <a:p>
            <a:r>
              <a:rPr lang="en-US" sz="2000" dirty="0" smtClean="0"/>
              <a:t>An exploratory </a:t>
            </a:r>
            <a:r>
              <a:rPr lang="en-US" sz="2000" dirty="0"/>
              <a:t>method to identify role similarity.</a:t>
            </a:r>
          </a:p>
          <a:p>
            <a:endParaRPr lang="en-US" sz="1800" dirty="0"/>
          </a:p>
          <a:p>
            <a:r>
              <a:rPr lang="en-US" sz="1800" dirty="0" smtClean="0"/>
              <a:t> </a:t>
            </a:r>
            <a:endParaRPr lang="en-US" sz="1800" dirty="0"/>
          </a:p>
        </p:txBody>
      </p:sp>
      <p:sp>
        <p:nvSpPr>
          <p:cNvPr id="4" name="Rectangle 3"/>
          <p:cNvSpPr/>
          <p:nvPr/>
        </p:nvSpPr>
        <p:spPr>
          <a:xfrm>
            <a:off x="533400" y="2502456"/>
            <a:ext cx="10363200" cy="2831544"/>
          </a:xfrm>
          <a:prstGeom prst="rect">
            <a:avLst/>
          </a:prstGeom>
        </p:spPr>
        <p:txBody>
          <a:bodyPr wrap="square">
            <a:spAutoFit/>
          </a:bodyPr>
          <a:lstStyle/>
          <a:p>
            <a:pPr marL="285750" indent="-285750">
              <a:buFontTx/>
              <a:buChar char="-"/>
            </a:pPr>
            <a:r>
              <a:rPr lang="en-US" sz="1800" dirty="0" err="1" smtClean="0"/>
              <a:t>Blockmodels</a:t>
            </a:r>
            <a:r>
              <a:rPr lang="en-US" sz="1800" dirty="0" smtClean="0"/>
              <a:t> </a:t>
            </a:r>
            <a:r>
              <a:rPr lang="en-US" sz="1800" dirty="0"/>
              <a:t>are typically used to identify common characteristics </a:t>
            </a:r>
            <a:r>
              <a:rPr lang="en-US" sz="1800" dirty="0" smtClean="0"/>
              <a:t>of actors </a:t>
            </a:r>
            <a:r>
              <a:rPr lang="en-US" sz="1800" dirty="0"/>
              <a:t>within a </a:t>
            </a:r>
            <a:r>
              <a:rPr lang="en-US" sz="1800" dirty="0" smtClean="0"/>
              <a:t>block or </a:t>
            </a:r>
            <a:r>
              <a:rPr lang="en-US" sz="1800" dirty="0"/>
              <a:t>to describe individual positions/social </a:t>
            </a:r>
            <a:r>
              <a:rPr lang="en-US" sz="1800" dirty="0" smtClean="0"/>
              <a:t>groups</a:t>
            </a:r>
          </a:p>
          <a:p>
            <a:pPr marL="285750" indent="-285750">
              <a:buFontTx/>
              <a:buChar char="-"/>
            </a:pPr>
            <a:endParaRPr lang="en-US" sz="1800" dirty="0"/>
          </a:p>
          <a:p>
            <a:pPr marL="285750" indent="-285750">
              <a:buFontTx/>
              <a:buChar char="-"/>
            </a:pPr>
            <a:r>
              <a:rPr lang="en-US" sz="1800" dirty="0" smtClean="0"/>
              <a:t>Several </a:t>
            </a:r>
            <a:r>
              <a:rPr lang="en-US" sz="1800" dirty="0" err="1" smtClean="0"/>
              <a:t>blockmodel</a:t>
            </a:r>
            <a:r>
              <a:rPr lang="en-US" sz="1800" dirty="0" smtClean="0"/>
              <a:t> algorithms have been developed to assign individual nodes into ‘blocks’ based on their similarity/dissimilarity to other nodes </a:t>
            </a:r>
          </a:p>
          <a:p>
            <a:pPr marL="285750" indent="-285750">
              <a:buFontTx/>
              <a:buChar char="-"/>
            </a:pPr>
            <a:endParaRPr lang="en-US" sz="1800" dirty="0"/>
          </a:p>
          <a:p>
            <a:r>
              <a:rPr lang="en-US" sz="1800" dirty="0"/>
              <a:t>e.g. </a:t>
            </a:r>
            <a:r>
              <a:rPr lang="en-US" sz="1800" dirty="0" err="1"/>
              <a:t>Breiger</a:t>
            </a:r>
            <a:r>
              <a:rPr lang="en-US" sz="1800" dirty="0"/>
              <a:t>, R.L., </a:t>
            </a:r>
            <a:r>
              <a:rPr lang="en-US" sz="1800" dirty="0" err="1"/>
              <a:t>Boorman</a:t>
            </a:r>
            <a:r>
              <a:rPr lang="en-US" sz="1800" dirty="0"/>
              <a:t>, S.A., and </a:t>
            </a:r>
            <a:r>
              <a:rPr lang="en-US" sz="1800" dirty="0" err="1"/>
              <a:t>Arabie</a:t>
            </a:r>
            <a:r>
              <a:rPr lang="en-US" sz="1800" dirty="0"/>
              <a:t>, P. 1975. An </a:t>
            </a:r>
            <a:r>
              <a:rPr lang="en-US" sz="1800" dirty="0" smtClean="0"/>
              <a:t>Algorithm for </a:t>
            </a:r>
            <a:r>
              <a:rPr lang="en-US" sz="1800" dirty="0"/>
              <a:t>Clustering Relational Data with Applications to Social Network Analysis </a:t>
            </a:r>
            <a:r>
              <a:rPr lang="en-US" sz="1800" dirty="0" smtClean="0"/>
              <a:t>#and </a:t>
            </a:r>
            <a:r>
              <a:rPr lang="en-US" sz="1800" dirty="0"/>
              <a:t>Comparison with Multidimensional Scaling. </a:t>
            </a:r>
            <a:r>
              <a:rPr lang="en-US" sz="1800" dirty="0" smtClean="0"/>
              <a:t>Journal </a:t>
            </a:r>
            <a:r>
              <a:rPr lang="en-US" sz="1800" dirty="0"/>
              <a:t>of Mathematical </a:t>
            </a:r>
            <a:r>
              <a:rPr lang="en-US" sz="1800" dirty="0" smtClean="0"/>
              <a:t>Psychology </a:t>
            </a:r>
            <a:r>
              <a:rPr lang="en-US" sz="1800" dirty="0"/>
              <a:t>12: 328--383.</a:t>
            </a:r>
            <a:endParaRPr lang="en-US" sz="1800" dirty="0" smtClean="0"/>
          </a:p>
          <a:p>
            <a:pPr marL="285750" indent="-285750">
              <a:buFontTx/>
              <a:buChar char="-"/>
            </a:pPr>
            <a:endParaRPr lang="en-US" sz="1600" dirty="0"/>
          </a:p>
        </p:txBody>
      </p:sp>
    </p:spTree>
    <p:extLst>
      <p:ext uri="{BB962C8B-B14F-4D97-AF65-F5344CB8AC3E}">
        <p14:creationId xmlns:p14="http://schemas.microsoft.com/office/powerpoint/2010/main" val="3622361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24075"/>
            <a:ext cx="4953000"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47" y="304800"/>
            <a:ext cx="40767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70547" y="1475372"/>
            <a:ext cx="1949573" cy="307777"/>
          </a:xfrm>
          <a:prstGeom prst="rect">
            <a:avLst/>
          </a:prstGeom>
          <a:noFill/>
        </p:spPr>
        <p:txBody>
          <a:bodyPr wrap="none" rtlCol="0">
            <a:spAutoFit/>
          </a:bodyPr>
          <a:lstStyle/>
          <a:p>
            <a:r>
              <a:rPr lang="en-US" dirty="0" smtClean="0"/>
              <a:t>Graph density = 0.176</a:t>
            </a:r>
            <a:endParaRPr lang="en-US" dirty="0"/>
          </a:p>
        </p:txBody>
      </p:sp>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733550"/>
            <a:ext cx="561975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43600" y="457200"/>
            <a:ext cx="5486400" cy="830997"/>
          </a:xfrm>
          <a:prstGeom prst="rect">
            <a:avLst/>
          </a:prstGeom>
          <a:noFill/>
        </p:spPr>
        <p:txBody>
          <a:bodyPr wrap="square" rtlCol="0">
            <a:spAutoFit/>
          </a:bodyPr>
          <a:lstStyle/>
          <a:p>
            <a:r>
              <a:rPr lang="en-US" sz="1600" dirty="0" err="1" smtClean="0"/>
              <a:t>Blockmodeling</a:t>
            </a:r>
            <a:r>
              <a:rPr lang="en-US" sz="1600" dirty="0" smtClean="0"/>
              <a:t> helps identify groups of nodes that show high density within their  ‘block’. It can also identify </a:t>
            </a:r>
            <a:r>
              <a:rPr lang="en-US" sz="1600" dirty="0"/>
              <a:t>higher than average </a:t>
            </a:r>
            <a:r>
              <a:rPr lang="en-US" sz="1600" dirty="0" smtClean="0"/>
              <a:t>interactions between blocks.</a:t>
            </a:r>
            <a:endParaRPr lang="en-US" sz="1600" dirty="0"/>
          </a:p>
        </p:txBody>
      </p:sp>
      <p:sp>
        <p:nvSpPr>
          <p:cNvPr id="5" name="Rectangle 4"/>
          <p:cNvSpPr/>
          <p:nvPr/>
        </p:nvSpPr>
        <p:spPr>
          <a:xfrm>
            <a:off x="6705600" y="5943600"/>
            <a:ext cx="4515980" cy="307777"/>
          </a:xfrm>
          <a:prstGeom prst="rect">
            <a:avLst/>
          </a:prstGeom>
        </p:spPr>
        <p:txBody>
          <a:bodyPr wrap="none">
            <a:spAutoFit/>
          </a:bodyPr>
          <a:lstStyle/>
          <a:p>
            <a:pPr marL="285750" indent="-285750">
              <a:buFontTx/>
              <a:buChar char="-"/>
            </a:pPr>
            <a:r>
              <a:rPr lang="en-US" dirty="0"/>
              <a:t>e.g. </a:t>
            </a:r>
            <a:r>
              <a:rPr lang="en-US" dirty="0" err="1" smtClean="0"/>
              <a:t>Amand</a:t>
            </a:r>
            <a:r>
              <a:rPr lang="en-US" dirty="0"/>
              <a:t>, Basil, Elias and </a:t>
            </a:r>
            <a:r>
              <a:rPr lang="en-US" dirty="0" err="1"/>
              <a:t>Simplius</a:t>
            </a:r>
            <a:r>
              <a:rPr lang="en-US" dirty="0"/>
              <a:t> are outcasts.</a:t>
            </a:r>
          </a:p>
        </p:txBody>
      </p:sp>
    </p:spTree>
    <p:extLst>
      <p:ext uri="{BB962C8B-B14F-4D97-AF65-F5344CB8AC3E}">
        <p14:creationId xmlns:p14="http://schemas.microsoft.com/office/powerpoint/2010/main" val="3622361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3029997" cy="461665"/>
          </a:xfrm>
          <a:prstGeom prst="rect">
            <a:avLst/>
          </a:prstGeom>
          <a:noFill/>
        </p:spPr>
        <p:txBody>
          <a:bodyPr wrap="none" rtlCol="0">
            <a:spAutoFit/>
          </a:bodyPr>
          <a:lstStyle/>
          <a:p>
            <a:r>
              <a:rPr lang="en-US" sz="2400" dirty="0" smtClean="0"/>
              <a:t>Regular Equivalence</a:t>
            </a:r>
            <a:endParaRPr lang="en-US" sz="2400" dirty="0"/>
          </a:p>
        </p:txBody>
      </p:sp>
      <p:sp>
        <p:nvSpPr>
          <p:cNvPr id="5" name="Rectangle 4"/>
          <p:cNvSpPr/>
          <p:nvPr/>
        </p:nvSpPr>
        <p:spPr>
          <a:xfrm>
            <a:off x="609600" y="1295400"/>
            <a:ext cx="10591800" cy="4801314"/>
          </a:xfrm>
          <a:prstGeom prst="rect">
            <a:avLst/>
          </a:prstGeom>
        </p:spPr>
        <p:txBody>
          <a:bodyPr wrap="square">
            <a:spAutoFit/>
          </a:bodyPr>
          <a:lstStyle/>
          <a:p>
            <a:r>
              <a:rPr lang="en-US" sz="1800" dirty="0" smtClean="0"/>
              <a:t>A methodology for finding </a:t>
            </a:r>
            <a:r>
              <a:rPr lang="en-US" sz="1800" dirty="0"/>
              <a:t>individuals that have similar social </a:t>
            </a:r>
            <a:r>
              <a:rPr lang="en-US" sz="1800" dirty="0" smtClean="0"/>
              <a:t>roles – defined by identifying nodes that are </a:t>
            </a:r>
            <a:r>
              <a:rPr lang="en-US" sz="1800" dirty="0"/>
              <a:t>similar in the types and number of edges </a:t>
            </a:r>
            <a:r>
              <a:rPr lang="en-US" sz="1800" dirty="0" smtClean="0"/>
              <a:t>that they have.  These do not have to be edges shared with the same individuals.</a:t>
            </a:r>
            <a:endParaRPr lang="en-US" sz="1800" dirty="0"/>
          </a:p>
          <a:p>
            <a:endParaRPr lang="en-US" sz="1800" dirty="0" smtClean="0"/>
          </a:p>
          <a:p>
            <a:r>
              <a:rPr lang="en-US" sz="1800" dirty="0" smtClean="0"/>
              <a:t>e.g. two school-teachers will likely have the same types of edges to school children in their class and to other teachers. They won’t necessarily share an edge themselves or to each other’s class members.</a:t>
            </a:r>
            <a:endParaRPr lang="en-US" sz="1800" dirty="0"/>
          </a:p>
          <a:p>
            <a:endParaRPr lang="en-US" sz="1800" dirty="0"/>
          </a:p>
          <a:p>
            <a:endParaRPr lang="en-US" sz="1800" dirty="0"/>
          </a:p>
          <a:p>
            <a:r>
              <a:rPr lang="en-US" sz="1800" dirty="0" smtClean="0"/>
              <a:t>e.g. </a:t>
            </a:r>
            <a:r>
              <a:rPr lang="en-US" sz="1800" dirty="0"/>
              <a:t>The REGE </a:t>
            </a:r>
            <a:r>
              <a:rPr lang="en-US" sz="1800" dirty="0" smtClean="0"/>
              <a:t>Algorithm  (Profile Similarity Measure)</a:t>
            </a:r>
            <a:endParaRPr lang="en-US" sz="1800" dirty="0"/>
          </a:p>
          <a:p>
            <a:endParaRPr lang="en-US" sz="1800" dirty="0"/>
          </a:p>
          <a:p>
            <a:r>
              <a:rPr lang="en-US" sz="1800" dirty="0" smtClean="0"/>
              <a:t>This only </a:t>
            </a:r>
            <a:r>
              <a:rPr lang="en-US" sz="1800" dirty="0"/>
              <a:t>works on directed </a:t>
            </a:r>
            <a:r>
              <a:rPr lang="en-US" sz="1800" dirty="0" smtClean="0"/>
              <a:t>data, and there </a:t>
            </a:r>
            <a:r>
              <a:rPr lang="en-US" sz="1800" dirty="0"/>
              <a:t>must </a:t>
            </a:r>
            <a:r>
              <a:rPr lang="en-US" sz="1800" dirty="0" smtClean="0"/>
              <a:t>be at </a:t>
            </a:r>
            <a:r>
              <a:rPr lang="en-US" sz="1800" dirty="0"/>
              <a:t>least one actor with either zero out-degree (a sink) or zero-</a:t>
            </a:r>
            <a:r>
              <a:rPr lang="en-US" sz="1800" dirty="0" err="1"/>
              <a:t>indegree</a:t>
            </a:r>
            <a:r>
              <a:rPr lang="en-US" sz="1800" dirty="0"/>
              <a:t> (a source)</a:t>
            </a:r>
          </a:p>
          <a:p>
            <a:endParaRPr lang="en-US" sz="1800" dirty="0"/>
          </a:p>
          <a:p>
            <a:endParaRPr lang="en-US" sz="1800" dirty="0" smtClean="0"/>
          </a:p>
          <a:p>
            <a:r>
              <a:rPr lang="en-US" sz="1800" dirty="0" smtClean="0"/>
              <a:t>For REGE:  scores of 1 equals </a:t>
            </a:r>
            <a:r>
              <a:rPr lang="en-US" sz="1800" dirty="0"/>
              <a:t>perfect </a:t>
            </a:r>
            <a:r>
              <a:rPr lang="en-US" sz="1800" dirty="0" smtClean="0"/>
              <a:t>equivalence.</a:t>
            </a:r>
          </a:p>
          <a:p>
            <a:r>
              <a:rPr lang="en-US" sz="1800" dirty="0"/>
              <a:t>For </a:t>
            </a:r>
            <a:r>
              <a:rPr lang="en-US" sz="1800" dirty="0" smtClean="0"/>
              <a:t>REGD:  </a:t>
            </a:r>
            <a:r>
              <a:rPr lang="en-US" sz="1800" dirty="0"/>
              <a:t>scores of 1 equals perfect </a:t>
            </a:r>
            <a:r>
              <a:rPr lang="en-US" sz="1800" dirty="0" smtClean="0"/>
              <a:t>lack of equivalence.</a:t>
            </a:r>
            <a:endParaRPr lang="en-US" sz="1800" dirty="0"/>
          </a:p>
          <a:p>
            <a:endParaRPr lang="en-US" sz="1800" dirty="0"/>
          </a:p>
        </p:txBody>
      </p:sp>
      <p:sp>
        <p:nvSpPr>
          <p:cNvPr id="6" name="Rectangle 5"/>
          <p:cNvSpPr/>
          <p:nvPr/>
        </p:nvSpPr>
        <p:spPr>
          <a:xfrm>
            <a:off x="589547" y="5966936"/>
            <a:ext cx="6096000" cy="738664"/>
          </a:xfrm>
          <a:prstGeom prst="rect">
            <a:avLst/>
          </a:prstGeom>
        </p:spPr>
        <p:txBody>
          <a:bodyPr>
            <a:spAutoFit/>
          </a:bodyPr>
          <a:lstStyle/>
          <a:p>
            <a:r>
              <a:rPr lang="en-US" dirty="0" err="1"/>
              <a:t>Žiberna</a:t>
            </a:r>
            <a:r>
              <a:rPr lang="en-US" dirty="0"/>
              <a:t>, A. (2008). Direct and indirect approaches to </a:t>
            </a:r>
            <a:r>
              <a:rPr lang="en-US" dirty="0" err="1"/>
              <a:t>blockmodeling</a:t>
            </a:r>
            <a:r>
              <a:rPr lang="en-US" dirty="0"/>
              <a:t> of valued networks in terms of regular equivalence. Journal of Mathematical Sociology, 32(1), 57-84.</a:t>
            </a:r>
          </a:p>
        </p:txBody>
      </p:sp>
    </p:spTree>
    <p:extLst>
      <p:ext uri="{BB962C8B-B14F-4D97-AF65-F5344CB8AC3E}">
        <p14:creationId xmlns:p14="http://schemas.microsoft.com/office/powerpoint/2010/main" val="890960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Preferential Attachments - Birds of a feather ?</a:t>
            </a:r>
            <a:endParaRPr lang="en-US" dirty="0"/>
          </a:p>
        </p:txBody>
      </p:sp>
    </p:spTree>
    <p:extLst>
      <p:ext uri="{BB962C8B-B14F-4D97-AF65-F5344CB8AC3E}">
        <p14:creationId xmlns:p14="http://schemas.microsoft.com/office/powerpoint/2010/main" val="2537391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6" y="827623"/>
            <a:ext cx="7156168" cy="5202753"/>
          </a:xfrm>
          <a:prstGeom prst="rect">
            <a:avLst/>
          </a:prstGeom>
        </p:spPr>
      </p:pic>
      <p:sp>
        <p:nvSpPr>
          <p:cNvPr id="3" name="TextBox 2"/>
          <p:cNvSpPr txBox="1"/>
          <p:nvPr/>
        </p:nvSpPr>
        <p:spPr>
          <a:xfrm>
            <a:off x="609600" y="457200"/>
            <a:ext cx="3555782" cy="461665"/>
          </a:xfrm>
          <a:prstGeom prst="rect">
            <a:avLst/>
          </a:prstGeom>
          <a:noFill/>
        </p:spPr>
        <p:txBody>
          <a:bodyPr wrap="none" rtlCol="0">
            <a:spAutoFit/>
          </a:bodyPr>
          <a:lstStyle/>
          <a:p>
            <a:r>
              <a:rPr lang="en-US" sz="2400" dirty="0" err="1" smtClean="0"/>
              <a:t>Assortativity</a:t>
            </a:r>
            <a:r>
              <a:rPr lang="en-US" sz="2400" dirty="0" smtClean="0"/>
              <a:t> / </a:t>
            </a:r>
            <a:r>
              <a:rPr lang="en-US" sz="2400" dirty="0" err="1" smtClean="0"/>
              <a:t>Homophily</a:t>
            </a:r>
            <a:endParaRPr lang="en-US" sz="2400" dirty="0"/>
          </a:p>
        </p:txBody>
      </p:sp>
    </p:spTree>
    <p:extLst>
      <p:ext uri="{BB962C8B-B14F-4D97-AF65-F5344CB8AC3E}">
        <p14:creationId xmlns:p14="http://schemas.microsoft.com/office/powerpoint/2010/main" val="1671048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391" y="1090286"/>
            <a:ext cx="5325218" cy="4677428"/>
          </a:xfrm>
          <a:prstGeom prst="rect">
            <a:avLst/>
          </a:prstGeom>
        </p:spPr>
      </p:pic>
      <p:sp>
        <p:nvSpPr>
          <p:cNvPr id="3" name="TextBox 2"/>
          <p:cNvSpPr txBox="1"/>
          <p:nvPr/>
        </p:nvSpPr>
        <p:spPr>
          <a:xfrm>
            <a:off x="685800" y="304800"/>
            <a:ext cx="1925527" cy="523220"/>
          </a:xfrm>
          <a:prstGeom prst="rect">
            <a:avLst/>
          </a:prstGeom>
          <a:noFill/>
        </p:spPr>
        <p:txBody>
          <a:bodyPr wrap="none" rtlCol="0">
            <a:spAutoFit/>
          </a:bodyPr>
          <a:lstStyle/>
          <a:p>
            <a:r>
              <a:rPr lang="en-US" sz="2800" dirty="0" smtClean="0"/>
              <a:t>Subgroups</a:t>
            </a:r>
            <a:endParaRPr lang="en-US" sz="2800" dirty="0"/>
          </a:p>
        </p:txBody>
      </p:sp>
    </p:spTree>
    <p:extLst>
      <p:ext uri="{BB962C8B-B14F-4D97-AF65-F5344CB8AC3E}">
        <p14:creationId xmlns:p14="http://schemas.microsoft.com/office/powerpoint/2010/main" val="3315653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026" y="0"/>
            <a:ext cx="6865947" cy="6858000"/>
          </a:xfrm>
          <a:prstGeom prst="rect">
            <a:avLst/>
          </a:prstGeom>
        </p:spPr>
      </p:pic>
    </p:spTree>
    <p:extLst>
      <p:ext uri="{BB962C8B-B14F-4D97-AF65-F5344CB8AC3E}">
        <p14:creationId xmlns:p14="http://schemas.microsoft.com/office/powerpoint/2010/main" val="1455046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4800"/>
            <a:ext cx="7621064" cy="5944430"/>
          </a:xfrm>
          <a:prstGeom prst="rect">
            <a:avLst/>
          </a:prstGeom>
        </p:spPr>
      </p:pic>
      <p:sp>
        <p:nvSpPr>
          <p:cNvPr id="2" name="Rectangle 1"/>
          <p:cNvSpPr/>
          <p:nvPr/>
        </p:nvSpPr>
        <p:spPr>
          <a:xfrm>
            <a:off x="7010400" y="1066800"/>
            <a:ext cx="4724400" cy="4708981"/>
          </a:xfrm>
          <a:prstGeom prst="rect">
            <a:avLst/>
          </a:prstGeom>
        </p:spPr>
        <p:txBody>
          <a:bodyPr wrap="square">
            <a:spAutoFit/>
          </a:bodyPr>
          <a:lstStyle/>
          <a:p>
            <a:r>
              <a:rPr lang="en-US" sz="2000" dirty="0" smtClean="0"/>
              <a:t>The </a:t>
            </a:r>
            <a:r>
              <a:rPr lang="en-US" sz="2000" dirty="0" err="1" smtClean="0"/>
              <a:t>assortativity</a:t>
            </a:r>
            <a:r>
              <a:rPr lang="en-US" sz="2000" dirty="0" smtClean="0"/>
              <a:t> coefficient </a:t>
            </a:r>
            <a:r>
              <a:rPr lang="en-US" sz="2000" dirty="0"/>
              <a:t>ranges  from -1 (nodes fully </a:t>
            </a:r>
            <a:r>
              <a:rPr lang="en-US" sz="2000" dirty="0" err="1"/>
              <a:t>disassorted</a:t>
            </a:r>
            <a:r>
              <a:rPr lang="en-US" sz="2000" dirty="0"/>
              <a:t>) to +1 (nodes fully assorted).</a:t>
            </a:r>
          </a:p>
          <a:p>
            <a:endParaRPr lang="en-US" sz="2000" dirty="0" smtClean="0"/>
          </a:p>
          <a:p>
            <a:endParaRPr lang="en-US" sz="2000" dirty="0"/>
          </a:p>
          <a:p>
            <a:r>
              <a:rPr lang="en-US" sz="2000" dirty="0" smtClean="0"/>
              <a:t>In </a:t>
            </a:r>
            <a:r>
              <a:rPr lang="en-US" sz="2000" dirty="0"/>
              <a:t>a fully assorted network all ties would be between individuals that share </a:t>
            </a:r>
            <a:r>
              <a:rPr lang="en-US" sz="2000" dirty="0" smtClean="0"/>
              <a:t>attributes</a:t>
            </a:r>
          </a:p>
          <a:p>
            <a:endParaRPr lang="en-US" sz="2000" dirty="0"/>
          </a:p>
          <a:p>
            <a:r>
              <a:rPr lang="en-US" sz="2000" dirty="0" smtClean="0"/>
              <a:t>In </a:t>
            </a:r>
            <a:r>
              <a:rPr lang="en-US" sz="2000" dirty="0"/>
              <a:t>a fully </a:t>
            </a:r>
            <a:r>
              <a:rPr lang="en-US" sz="2000" dirty="0" err="1"/>
              <a:t>disassorted</a:t>
            </a:r>
            <a:r>
              <a:rPr lang="en-US" sz="2000" dirty="0"/>
              <a:t> network all ties would be between individuals that do not share attributes.</a:t>
            </a:r>
          </a:p>
          <a:p>
            <a:endParaRPr lang="en-US" sz="2000" dirty="0" smtClean="0"/>
          </a:p>
          <a:p>
            <a:r>
              <a:rPr lang="en-US" sz="2000" dirty="0" smtClean="0"/>
              <a:t>Attributes </a:t>
            </a:r>
            <a:r>
              <a:rPr lang="en-US" sz="2000" dirty="0"/>
              <a:t>may be categorical or continuous.</a:t>
            </a:r>
          </a:p>
        </p:txBody>
      </p:sp>
    </p:spTree>
    <p:extLst>
      <p:ext uri="{BB962C8B-B14F-4D97-AF65-F5344CB8AC3E}">
        <p14:creationId xmlns:p14="http://schemas.microsoft.com/office/powerpoint/2010/main" val="2644844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0"/>
            <a:ext cx="10896600" cy="4801314"/>
          </a:xfrm>
          <a:prstGeom prst="rect">
            <a:avLst/>
          </a:prstGeom>
        </p:spPr>
        <p:txBody>
          <a:bodyPr wrap="square">
            <a:spAutoFit/>
          </a:bodyPr>
          <a:lstStyle/>
          <a:p>
            <a:r>
              <a:rPr lang="en-US" sz="1800" dirty="0" smtClean="0"/>
              <a:t>Newman’s 2003 </a:t>
            </a:r>
            <a:r>
              <a:rPr lang="en-US" sz="1800" dirty="0" err="1" smtClean="0"/>
              <a:t>assortativity</a:t>
            </a:r>
            <a:r>
              <a:rPr lang="en-US" sz="1800" dirty="0" smtClean="0"/>
              <a:t> coefficient was originally described only for undirected and unweighted networks.  </a:t>
            </a:r>
            <a:endParaRPr lang="en-US" sz="1800" dirty="0"/>
          </a:p>
          <a:p>
            <a:endParaRPr lang="en-US" sz="1800" dirty="0" smtClean="0"/>
          </a:p>
          <a:p>
            <a:r>
              <a:rPr lang="en-US" sz="1800" u="sng" dirty="0" err="1" smtClean="0">
                <a:solidFill>
                  <a:schemeClr val="bg1">
                    <a:lumMod val="50000"/>
                  </a:schemeClr>
                </a:solidFill>
              </a:rPr>
              <a:t>Assortativity</a:t>
            </a:r>
            <a:r>
              <a:rPr lang="en-US" sz="1800" u="sng" dirty="0" smtClean="0">
                <a:solidFill>
                  <a:schemeClr val="bg1">
                    <a:lumMod val="50000"/>
                  </a:schemeClr>
                </a:solidFill>
              </a:rPr>
              <a:t> Functions in R</a:t>
            </a:r>
          </a:p>
          <a:p>
            <a:r>
              <a:rPr lang="en-US" sz="1800" dirty="0" smtClean="0">
                <a:solidFill>
                  <a:schemeClr val="bg1">
                    <a:lumMod val="50000"/>
                  </a:schemeClr>
                </a:solidFill>
              </a:rPr>
              <a:t>- </a:t>
            </a:r>
            <a:r>
              <a:rPr lang="en-US" sz="1800" dirty="0" err="1">
                <a:solidFill>
                  <a:schemeClr val="bg1">
                    <a:lumMod val="50000"/>
                  </a:schemeClr>
                </a:solidFill>
              </a:rPr>
              <a:t>assortativity_nominal</a:t>
            </a:r>
            <a:r>
              <a:rPr lang="en-US" sz="1800" dirty="0">
                <a:solidFill>
                  <a:schemeClr val="bg1">
                    <a:lumMod val="50000"/>
                  </a:schemeClr>
                </a:solidFill>
              </a:rPr>
              <a:t>() is for categorical variables (labels)</a:t>
            </a:r>
          </a:p>
          <a:p>
            <a:r>
              <a:rPr lang="en-US" sz="1800" dirty="0" smtClean="0">
                <a:solidFill>
                  <a:schemeClr val="bg1">
                    <a:lumMod val="50000"/>
                  </a:schemeClr>
                </a:solidFill>
              </a:rPr>
              <a:t>- </a:t>
            </a:r>
            <a:r>
              <a:rPr lang="en-US" sz="1800" dirty="0" err="1">
                <a:solidFill>
                  <a:schemeClr val="bg1">
                    <a:lumMod val="50000"/>
                  </a:schemeClr>
                </a:solidFill>
              </a:rPr>
              <a:t>assortativity</a:t>
            </a:r>
            <a:r>
              <a:rPr lang="en-US" sz="1800" dirty="0">
                <a:solidFill>
                  <a:schemeClr val="bg1">
                    <a:lumMod val="50000"/>
                  </a:schemeClr>
                </a:solidFill>
              </a:rPr>
              <a:t>() is for ordinal and above variables</a:t>
            </a:r>
          </a:p>
          <a:p>
            <a:r>
              <a:rPr lang="en-US" sz="1800" dirty="0" smtClean="0">
                <a:solidFill>
                  <a:schemeClr val="bg1">
                    <a:lumMod val="50000"/>
                  </a:schemeClr>
                </a:solidFill>
              </a:rPr>
              <a:t>- </a:t>
            </a:r>
            <a:r>
              <a:rPr lang="en-US" sz="1800" dirty="0" err="1">
                <a:solidFill>
                  <a:schemeClr val="bg1">
                    <a:lumMod val="50000"/>
                  </a:schemeClr>
                </a:solidFill>
              </a:rPr>
              <a:t>assortativity_degree</a:t>
            </a:r>
            <a:r>
              <a:rPr lang="en-US" sz="1800" dirty="0">
                <a:solidFill>
                  <a:schemeClr val="bg1">
                    <a:lumMod val="50000"/>
                  </a:schemeClr>
                </a:solidFill>
              </a:rPr>
              <a:t>() checks </a:t>
            </a:r>
            <a:r>
              <a:rPr lang="en-US" sz="1800" dirty="0" err="1">
                <a:solidFill>
                  <a:schemeClr val="bg1">
                    <a:lumMod val="50000"/>
                  </a:schemeClr>
                </a:solidFill>
              </a:rPr>
              <a:t>assortativity</a:t>
            </a:r>
            <a:r>
              <a:rPr lang="en-US" sz="1800" dirty="0">
                <a:solidFill>
                  <a:schemeClr val="bg1">
                    <a:lumMod val="50000"/>
                  </a:schemeClr>
                </a:solidFill>
              </a:rPr>
              <a:t> in node degrees</a:t>
            </a:r>
          </a:p>
          <a:p>
            <a:endParaRPr lang="en-US" sz="1800" dirty="0" smtClean="0">
              <a:solidFill>
                <a:schemeClr val="bg1">
                  <a:lumMod val="50000"/>
                </a:schemeClr>
              </a:solidFill>
            </a:endParaRPr>
          </a:p>
          <a:p>
            <a:endParaRPr lang="en-US" sz="1800" dirty="0" smtClean="0"/>
          </a:p>
          <a:p>
            <a:endParaRPr lang="en-US" sz="1800" dirty="0"/>
          </a:p>
          <a:p>
            <a:r>
              <a:rPr lang="en-US" sz="1800" dirty="0" err="1" smtClean="0"/>
              <a:t>Farine’s</a:t>
            </a:r>
            <a:r>
              <a:rPr lang="en-US" sz="1800" dirty="0" smtClean="0"/>
              <a:t> 2014 paper extended the view of </a:t>
            </a:r>
            <a:r>
              <a:rPr lang="en-US" sz="1800" dirty="0" err="1" smtClean="0"/>
              <a:t>assortativity</a:t>
            </a:r>
            <a:r>
              <a:rPr lang="en-US" sz="1800" dirty="0" smtClean="0"/>
              <a:t> coefficient to enable it to be used for directed and weighted networks. The </a:t>
            </a:r>
            <a:r>
              <a:rPr lang="en-US" sz="1800" dirty="0" err="1" smtClean="0"/>
              <a:t>assortativity</a:t>
            </a:r>
            <a:r>
              <a:rPr lang="en-US" sz="1800" dirty="0" smtClean="0"/>
              <a:t> coefficients generated from these networks are much more robust than using the original method.</a:t>
            </a:r>
            <a:endParaRPr lang="en-US" sz="1800" dirty="0"/>
          </a:p>
          <a:p>
            <a:endParaRPr lang="en-US" sz="1800" dirty="0"/>
          </a:p>
          <a:p>
            <a:r>
              <a:rPr lang="en-US" sz="1800" u="sng" dirty="0" err="1" smtClean="0">
                <a:solidFill>
                  <a:schemeClr val="bg1">
                    <a:lumMod val="50000"/>
                  </a:schemeClr>
                </a:solidFill>
              </a:rPr>
              <a:t>Assortativity</a:t>
            </a:r>
            <a:r>
              <a:rPr lang="en-US" sz="1800" u="sng" dirty="0" smtClean="0">
                <a:solidFill>
                  <a:schemeClr val="bg1">
                    <a:lumMod val="50000"/>
                  </a:schemeClr>
                </a:solidFill>
              </a:rPr>
              <a:t> functions in '</a:t>
            </a:r>
            <a:r>
              <a:rPr lang="en-US" sz="1800" u="sng" dirty="0" err="1" smtClean="0">
                <a:solidFill>
                  <a:schemeClr val="bg1">
                    <a:lumMod val="50000"/>
                  </a:schemeClr>
                </a:solidFill>
              </a:rPr>
              <a:t>assortnet</a:t>
            </a:r>
            <a:r>
              <a:rPr lang="en-US" sz="1800" u="sng" dirty="0" smtClean="0">
                <a:solidFill>
                  <a:schemeClr val="bg1">
                    <a:lumMod val="50000"/>
                  </a:schemeClr>
                </a:solidFill>
              </a:rPr>
              <a:t>'</a:t>
            </a:r>
            <a:endParaRPr lang="en-US" sz="1800" u="sng" dirty="0">
              <a:solidFill>
                <a:schemeClr val="bg1">
                  <a:lumMod val="50000"/>
                </a:schemeClr>
              </a:solidFill>
            </a:endParaRPr>
          </a:p>
          <a:p>
            <a:r>
              <a:rPr lang="en-US" sz="1800" dirty="0">
                <a:solidFill>
                  <a:schemeClr val="bg1">
                    <a:lumMod val="50000"/>
                  </a:schemeClr>
                </a:solidFill>
              </a:rPr>
              <a:t>-</a:t>
            </a:r>
            <a:r>
              <a:rPr lang="en-US" sz="1800" dirty="0" smtClean="0">
                <a:solidFill>
                  <a:schemeClr val="bg1">
                    <a:lumMod val="50000"/>
                  </a:schemeClr>
                </a:solidFill>
              </a:rPr>
              <a:t> </a:t>
            </a:r>
            <a:r>
              <a:rPr lang="en-US" sz="1800" dirty="0" err="1">
                <a:solidFill>
                  <a:schemeClr val="bg1">
                    <a:lumMod val="50000"/>
                  </a:schemeClr>
                </a:solidFill>
              </a:rPr>
              <a:t>assortment.discrete</a:t>
            </a:r>
            <a:r>
              <a:rPr lang="en-US" sz="1800" dirty="0">
                <a:solidFill>
                  <a:schemeClr val="bg1">
                    <a:lumMod val="50000"/>
                  </a:schemeClr>
                </a:solidFill>
              </a:rPr>
              <a:t>()</a:t>
            </a:r>
          </a:p>
          <a:p>
            <a:r>
              <a:rPr lang="en-US" sz="1800" dirty="0">
                <a:solidFill>
                  <a:schemeClr val="bg1">
                    <a:lumMod val="50000"/>
                  </a:schemeClr>
                </a:solidFill>
              </a:rPr>
              <a:t>-</a:t>
            </a:r>
            <a:r>
              <a:rPr lang="en-US" sz="1800" dirty="0" smtClean="0">
                <a:solidFill>
                  <a:schemeClr val="bg1">
                    <a:lumMod val="50000"/>
                  </a:schemeClr>
                </a:solidFill>
              </a:rPr>
              <a:t> </a:t>
            </a:r>
            <a:r>
              <a:rPr lang="en-US" sz="1800" dirty="0" err="1">
                <a:solidFill>
                  <a:schemeClr val="bg1">
                    <a:lumMod val="50000"/>
                  </a:schemeClr>
                </a:solidFill>
              </a:rPr>
              <a:t>assortment.continuous</a:t>
            </a:r>
            <a:r>
              <a:rPr lang="en-US" sz="1800" dirty="0">
                <a:solidFill>
                  <a:schemeClr val="bg1">
                    <a:lumMod val="50000"/>
                  </a:schemeClr>
                </a:solidFill>
              </a:rPr>
              <a:t>() </a:t>
            </a:r>
          </a:p>
        </p:txBody>
      </p:sp>
      <p:sp>
        <p:nvSpPr>
          <p:cNvPr id="3" name="Rectangle 2"/>
          <p:cNvSpPr/>
          <p:nvPr/>
        </p:nvSpPr>
        <p:spPr>
          <a:xfrm>
            <a:off x="5410200" y="5562600"/>
            <a:ext cx="6096000" cy="738664"/>
          </a:xfrm>
          <a:prstGeom prst="rect">
            <a:avLst/>
          </a:prstGeom>
        </p:spPr>
        <p:txBody>
          <a:bodyPr>
            <a:spAutoFit/>
          </a:bodyPr>
          <a:lstStyle/>
          <a:p>
            <a:r>
              <a:rPr lang="en-US" dirty="0" err="1"/>
              <a:t>Farine</a:t>
            </a:r>
            <a:r>
              <a:rPr lang="en-US" dirty="0"/>
              <a:t>, D.R. (2014) Measuring phenotypic assortment in animal social networks: weighted associations are more robust than binary edges. </a:t>
            </a:r>
            <a:r>
              <a:rPr lang="en-US" i="1" dirty="0"/>
              <a:t>Animal </a:t>
            </a:r>
            <a:r>
              <a:rPr lang="en-US" i="1" dirty="0" err="1"/>
              <a:t>Behaviour</a:t>
            </a:r>
            <a:r>
              <a:rPr lang="en-US" i="1" dirty="0"/>
              <a:t> </a:t>
            </a:r>
            <a:r>
              <a:rPr lang="en-US" dirty="0"/>
              <a:t>89: 141-153</a:t>
            </a:r>
          </a:p>
        </p:txBody>
      </p:sp>
    </p:spTree>
    <p:extLst>
      <p:ext uri="{BB962C8B-B14F-4D97-AF65-F5344CB8AC3E}">
        <p14:creationId xmlns:p14="http://schemas.microsoft.com/office/powerpoint/2010/main" val="881129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57" y="575678"/>
            <a:ext cx="5973762"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43600" y="457200"/>
            <a:ext cx="5638800" cy="1200329"/>
          </a:xfrm>
          <a:prstGeom prst="rect">
            <a:avLst/>
          </a:prstGeom>
          <a:noFill/>
        </p:spPr>
        <p:txBody>
          <a:bodyPr wrap="square" rtlCol="0">
            <a:spAutoFit/>
          </a:bodyPr>
          <a:lstStyle/>
          <a:p>
            <a:r>
              <a:rPr lang="en-US" sz="1800" dirty="0" err="1" smtClean="0"/>
              <a:t>Assortativity</a:t>
            </a:r>
            <a:r>
              <a:rPr lang="en-US" sz="1800" dirty="0" smtClean="0"/>
              <a:t> of this weighted network is 0.797</a:t>
            </a:r>
          </a:p>
          <a:p>
            <a:endParaRPr lang="en-US" sz="1800" dirty="0" smtClean="0"/>
          </a:p>
          <a:p>
            <a:r>
              <a:rPr lang="en-US" sz="1800" dirty="0" smtClean="0"/>
              <a:t>The standard error of </a:t>
            </a:r>
            <a:r>
              <a:rPr lang="en-US" sz="1800" dirty="0" err="1" smtClean="0"/>
              <a:t>assortativity</a:t>
            </a:r>
            <a:r>
              <a:rPr lang="en-US" sz="1800" dirty="0" smtClean="0"/>
              <a:t> is 0.036 (using the jackknifing method)</a:t>
            </a:r>
            <a:endParaRPr lang="en-US" sz="1800" dirty="0"/>
          </a:p>
        </p:txBody>
      </p:sp>
      <p:sp>
        <p:nvSpPr>
          <p:cNvPr id="3" name="TextBox 2"/>
          <p:cNvSpPr txBox="1"/>
          <p:nvPr/>
        </p:nvSpPr>
        <p:spPr>
          <a:xfrm>
            <a:off x="5943600" y="5553670"/>
            <a:ext cx="5811869" cy="923330"/>
          </a:xfrm>
          <a:prstGeom prst="rect">
            <a:avLst/>
          </a:prstGeom>
          <a:noFill/>
        </p:spPr>
        <p:txBody>
          <a:bodyPr wrap="square" rtlCol="0">
            <a:spAutoFit/>
          </a:bodyPr>
          <a:lstStyle/>
          <a:p>
            <a:r>
              <a:rPr lang="en-US" sz="1800" dirty="0" smtClean="0"/>
              <a:t>The mixing matrix represents the distribution of edge-weights (or edges in unweighted networks) between each group.</a:t>
            </a:r>
            <a:endParaRPr lang="en-US" sz="1800" dirty="0"/>
          </a:p>
        </p:txBody>
      </p:sp>
      <p:pic>
        <p:nvPicPr>
          <p:cNvPr id="348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381250"/>
            <a:ext cx="5840412"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6315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6276077" cy="369332"/>
          </a:xfrm>
          <a:prstGeom prst="rect">
            <a:avLst/>
          </a:prstGeom>
          <a:noFill/>
        </p:spPr>
        <p:txBody>
          <a:bodyPr wrap="none" rtlCol="0">
            <a:spAutoFit/>
          </a:bodyPr>
          <a:lstStyle/>
          <a:p>
            <a:r>
              <a:rPr lang="en-US" sz="1800" dirty="0" smtClean="0"/>
              <a:t>Significance testing </a:t>
            </a:r>
            <a:r>
              <a:rPr lang="en-US" sz="1800" dirty="0" err="1" smtClean="0"/>
              <a:t>assortativity</a:t>
            </a:r>
            <a:r>
              <a:rPr lang="en-US" sz="1800" dirty="0" smtClean="0"/>
              <a:t>:  Node Based </a:t>
            </a:r>
            <a:r>
              <a:rPr lang="en-US" sz="1800" dirty="0" err="1" smtClean="0"/>
              <a:t>Permuations</a:t>
            </a:r>
            <a:endParaRPr lang="en-US" sz="1800" dirty="0"/>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588" y="1733376"/>
            <a:ext cx="9142412" cy="5048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5800" y="914400"/>
            <a:ext cx="10896600" cy="523220"/>
          </a:xfrm>
          <a:prstGeom prst="rect">
            <a:avLst/>
          </a:prstGeom>
          <a:noFill/>
        </p:spPr>
        <p:txBody>
          <a:bodyPr wrap="square" rtlCol="0">
            <a:spAutoFit/>
          </a:bodyPr>
          <a:lstStyle/>
          <a:p>
            <a:r>
              <a:rPr lang="en-US" dirty="0" smtClean="0"/>
              <a:t>In node-based permutations we can simply permute the node-level attribute data and recalculate </a:t>
            </a:r>
            <a:r>
              <a:rPr lang="en-US" dirty="0" err="1" smtClean="0"/>
              <a:t>assortativity</a:t>
            </a:r>
            <a:r>
              <a:rPr lang="en-US" dirty="0" smtClean="0"/>
              <a:t>.</a:t>
            </a:r>
          </a:p>
          <a:p>
            <a:r>
              <a:rPr lang="en-US" dirty="0" smtClean="0"/>
              <a:t>Illustrated here is one such permutation. </a:t>
            </a:r>
            <a:endParaRPr lang="en-US" dirty="0"/>
          </a:p>
        </p:txBody>
      </p:sp>
    </p:spTree>
    <p:extLst>
      <p:ext uri="{BB962C8B-B14F-4D97-AF65-F5344CB8AC3E}">
        <p14:creationId xmlns:p14="http://schemas.microsoft.com/office/powerpoint/2010/main" val="2980422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13" y="1295400"/>
            <a:ext cx="7909587"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228600"/>
            <a:ext cx="6276077" cy="369332"/>
          </a:xfrm>
          <a:prstGeom prst="rect">
            <a:avLst/>
          </a:prstGeom>
          <a:noFill/>
        </p:spPr>
        <p:txBody>
          <a:bodyPr wrap="none" rtlCol="0">
            <a:spAutoFit/>
          </a:bodyPr>
          <a:lstStyle/>
          <a:p>
            <a:r>
              <a:rPr lang="en-US" sz="1800" dirty="0" smtClean="0"/>
              <a:t>Significance testing </a:t>
            </a:r>
            <a:r>
              <a:rPr lang="en-US" sz="1800" dirty="0" err="1" smtClean="0"/>
              <a:t>assortativity</a:t>
            </a:r>
            <a:r>
              <a:rPr lang="en-US" sz="1800" dirty="0" smtClean="0"/>
              <a:t>:  Node Based </a:t>
            </a:r>
            <a:r>
              <a:rPr lang="en-US" sz="1800" dirty="0" err="1" smtClean="0"/>
              <a:t>Permuations</a:t>
            </a:r>
            <a:endParaRPr lang="en-US" sz="1800" dirty="0"/>
          </a:p>
        </p:txBody>
      </p:sp>
      <p:sp>
        <p:nvSpPr>
          <p:cNvPr id="4" name="Rectangle 3"/>
          <p:cNvSpPr/>
          <p:nvPr/>
        </p:nvSpPr>
        <p:spPr>
          <a:xfrm>
            <a:off x="7391400" y="838200"/>
            <a:ext cx="4343400" cy="3416320"/>
          </a:xfrm>
          <a:prstGeom prst="rect">
            <a:avLst/>
          </a:prstGeom>
        </p:spPr>
        <p:txBody>
          <a:bodyPr wrap="square">
            <a:spAutoFit/>
          </a:bodyPr>
          <a:lstStyle/>
          <a:p>
            <a:r>
              <a:rPr lang="en-US" sz="1800" dirty="0"/>
              <a:t>Repeating this process 1000s of times and recalculating this value enables us to generate a p-value of how unexpected our observed value is</a:t>
            </a:r>
            <a:r>
              <a:rPr lang="en-US" sz="1800" dirty="0" smtClean="0"/>
              <a:t>.</a:t>
            </a:r>
          </a:p>
          <a:p>
            <a:endParaRPr lang="en-US" sz="1800" dirty="0"/>
          </a:p>
          <a:p>
            <a:r>
              <a:rPr lang="en-US" sz="1800" dirty="0" smtClean="0"/>
              <a:t>This assumes that node permutations are an unbiased choice of permutation for our data – this may not always be true.</a:t>
            </a:r>
          </a:p>
          <a:p>
            <a:endParaRPr lang="en-US" sz="1800" dirty="0"/>
          </a:p>
          <a:p>
            <a:r>
              <a:rPr lang="en-US" sz="1800" dirty="0" smtClean="0"/>
              <a:t>In this case a pre-network randomization could be done.</a:t>
            </a:r>
            <a:endParaRPr lang="en-US" sz="1800" dirty="0"/>
          </a:p>
        </p:txBody>
      </p:sp>
    </p:spTree>
    <p:extLst>
      <p:ext uri="{BB962C8B-B14F-4D97-AF65-F5344CB8AC3E}">
        <p14:creationId xmlns:p14="http://schemas.microsoft.com/office/powerpoint/2010/main" val="26395939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pic>
        <p:nvPicPr>
          <p:cNvPr id="561" name="Shape 561"/>
          <p:cNvPicPr preferRelativeResize="0"/>
          <p:nvPr/>
        </p:nvPicPr>
        <p:blipFill>
          <a:blip r:embed="rId3">
            <a:alphaModFix/>
          </a:blip>
          <a:stretch>
            <a:fillRect/>
          </a:stretch>
        </p:blipFill>
        <p:spPr>
          <a:xfrm>
            <a:off x="112537" y="952878"/>
            <a:ext cx="7964663" cy="4838322"/>
          </a:xfrm>
          <a:prstGeom prst="rect">
            <a:avLst/>
          </a:prstGeom>
          <a:noFill/>
          <a:ln>
            <a:noFill/>
          </a:ln>
        </p:spPr>
      </p:pic>
      <p:sp>
        <p:nvSpPr>
          <p:cNvPr id="562" name="Shape 562"/>
          <p:cNvSpPr txBox="1"/>
          <p:nvPr/>
        </p:nvSpPr>
        <p:spPr>
          <a:xfrm>
            <a:off x="362500" y="274325"/>
            <a:ext cx="5643300" cy="65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dirty="0" smtClean="0"/>
              <a:t>Spatial Autocorrelation – Moran’s I</a:t>
            </a:r>
            <a:endParaRPr sz="2000" dirty="0"/>
          </a:p>
        </p:txBody>
      </p:sp>
      <p:sp>
        <p:nvSpPr>
          <p:cNvPr id="2" name="Rectangle 1"/>
          <p:cNvSpPr/>
          <p:nvPr/>
        </p:nvSpPr>
        <p:spPr>
          <a:xfrm>
            <a:off x="8153400" y="1633478"/>
            <a:ext cx="3733800" cy="4093428"/>
          </a:xfrm>
          <a:prstGeom prst="rect">
            <a:avLst/>
          </a:prstGeom>
        </p:spPr>
        <p:txBody>
          <a:bodyPr wrap="square">
            <a:spAutoFit/>
          </a:bodyPr>
          <a:lstStyle/>
          <a:p>
            <a:r>
              <a:rPr lang="en-US" sz="2000" dirty="0" smtClean="0"/>
              <a:t>Moran's </a:t>
            </a:r>
            <a:r>
              <a:rPr lang="en-US" sz="2000" dirty="0"/>
              <a:t>I (ranges from -1 to 1 , similar to Pearson's r)</a:t>
            </a:r>
          </a:p>
          <a:p>
            <a:endParaRPr lang="en-US" sz="2000" dirty="0" smtClean="0"/>
          </a:p>
          <a:p>
            <a:r>
              <a:rPr lang="en-US" sz="2000" dirty="0" smtClean="0"/>
              <a:t> </a:t>
            </a:r>
            <a:r>
              <a:rPr lang="en-US" sz="2000" dirty="0"/>
              <a:t>-1 = negative autocorrelation</a:t>
            </a:r>
          </a:p>
          <a:p>
            <a:endParaRPr lang="en-US" sz="2000" dirty="0" smtClean="0"/>
          </a:p>
          <a:p>
            <a:r>
              <a:rPr lang="en-US" sz="2000" dirty="0" smtClean="0"/>
              <a:t> </a:t>
            </a:r>
            <a:r>
              <a:rPr lang="en-US" sz="2000" dirty="0"/>
              <a:t>+1 = positive autocorrelation</a:t>
            </a:r>
          </a:p>
          <a:p>
            <a:endParaRPr lang="en-US" sz="2000" dirty="0" smtClean="0"/>
          </a:p>
          <a:p>
            <a:r>
              <a:rPr lang="en-US" sz="2000" dirty="0" smtClean="0"/>
              <a:t> </a:t>
            </a:r>
            <a:r>
              <a:rPr lang="en-US" sz="2000" dirty="0"/>
              <a:t>0 = no correlation (independent of each other</a:t>
            </a:r>
            <a:r>
              <a:rPr lang="en-US" sz="2000" dirty="0" smtClean="0"/>
              <a:t>)</a:t>
            </a:r>
          </a:p>
          <a:p>
            <a:endParaRPr lang="en-US" sz="2000" dirty="0"/>
          </a:p>
          <a:p>
            <a:r>
              <a:rPr lang="en-US" sz="2000" dirty="0" smtClean="0"/>
              <a:t>In networks we can assess Moran’s I at different geodesic distances from each node.</a:t>
            </a:r>
            <a:endParaRPr lang="en-US" sz="2000" dirty="0"/>
          </a:p>
        </p:txBody>
      </p:sp>
    </p:spTree>
    <p:extLst>
      <p:ext uri="{BB962C8B-B14F-4D97-AF65-F5344CB8AC3E}">
        <p14:creationId xmlns:p14="http://schemas.microsoft.com/office/powerpoint/2010/main" val="33327696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2" name="Shape 562"/>
          <p:cNvSpPr txBox="1"/>
          <p:nvPr/>
        </p:nvSpPr>
        <p:spPr>
          <a:xfrm>
            <a:off x="362500" y="274325"/>
            <a:ext cx="5643300" cy="65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dirty="0" smtClean="0"/>
              <a:t>Spatial Autocorrelation – Geary’s C</a:t>
            </a:r>
            <a:endParaRPr sz="2000" dirty="0"/>
          </a:p>
        </p:txBody>
      </p:sp>
      <p:sp>
        <p:nvSpPr>
          <p:cNvPr id="2" name="Rectangle 1"/>
          <p:cNvSpPr/>
          <p:nvPr/>
        </p:nvSpPr>
        <p:spPr>
          <a:xfrm>
            <a:off x="8153400" y="1371600"/>
            <a:ext cx="3733800" cy="4401205"/>
          </a:xfrm>
          <a:prstGeom prst="rect">
            <a:avLst/>
          </a:prstGeom>
        </p:spPr>
        <p:txBody>
          <a:bodyPr wrap="square">
            <a:spAutoFit/>
          </a:bodyPr>
          <a:lstStyle/>
          <a:p>
            <a:r>
              <a:rPr lang="en-US" sz="2000" dirty="0" smtClean="0"/>
              <a:t>Geary’s C ranges </a:t>
            </a:r>
            <a:r>
              <a:rPr lang="en-US" sz="2000" dirty="0"/>
              <a:t>from </a:t>
            </a:r>
            <a:r>
              <a:rPr lang="en-US" sz="2000" dirty="0" smtClean="0"/>
              <a:t>0 </a:t>
            </a:r>
            <a:r>
              <a:rPr lang="en-US" sz="2000" dirty="0"/>
              <a:t>to </a:t>
            </a:r>
            <a:r>
              <a:rPr lang="en-US" sz="2000" dirty="0" smtClean="0"/>
              <a:t>2.</a:t>
            </a:r>
          </a:p>
          <a:p>
            <a:endParaRPr lang="en-US" sz="2000" dirty="0" smtClean="0"/>
          </a:p>
          <a:p>
            <a:r>
              <a:rPr lang="en-US" sz="2000" dirty="0" smtClean="0"/>
              <a:t> </a:t>
            </a:r>
            <a:r>
              <a:rPr lang="en-US" sz="2000" dirty="0"/>
              <a:t>&lt;1 = positive autocorrelation</a:t>
            </a:r>
          </a:p>
          <a:p>
            <a:endParaRPr lang="en-US" sz="2000" dirty="0" smtClean="0"/>
          </a:p>
          <a:p>
            <a:r>
              <a:rPr lang="en-US" sz="2000" dirty="0" smtClean="0"/>
              <a:t> </a:t>
            </a:r>
            <a:r>
              <a:rPr lang="en-US" sz="2000" dirty="0"/>
              <a:t>~1 = no autocorrelation (network/attributes are independent)</a:t>
            </a:r>
          </a:p>
          <a:p>
            <a:endParaRPr lang="en-US" sz="2000" dirty="0" smtClean="0"/>
          </a:p>
          <a:p>
            <a:r>
              <a:rPr lang="en-US" sz="2000" dirty="0" smtClean="0"/>
              <a:t> </a:t>
            </a:r>
            <a:r>
              <a:rPr lang="en-US" sz="2000" dirty="0"/>
              <a:t>&gt;1 = negative autocorrelation</a:t>
            </a:r>
          </a:p>
          <a:p>
            <a:endParaRPr lang="en-US" sz="2000" dirty="0"/>
          </a:p>
          <a:p>
            <a:endParaRPr lang="en-US" sz="2000" dirty="0"/>
          </a:p>
          <a:p>
            <a:r>
              <a:rPr lang="en-US" sz="2000" dirty="0" smtClean="0"/>
              <a:t>In networks we can assess Geary’s C at different geodesic distances from each node.</a:t>
            </a:r>
            <a:endParaRPr lang="en-US" sz="2000"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7504112" cy="292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62501" y="4876800"/>
            <a:ext cx="7105100" cy="584775"/>
          </a:xfrm>
          <a:prstGeom prst="rect">
            <a:avLst/>
          </a:prstGeom>
          <a:noFill/>
        </p:spPr>
        <p:txBody>
          <a:bodyPr wrap="square" rtlCol="0">
            <a:spAutoFit/>
          </a:bodyPr>
          <a:lstStyle/>
          <a:p>
            <a:r>
              <a:rPr lang="en-US" sz="1600" dirty="0" smtClean="0"/>
              <a:t>The main difference between Moran’s I and Geary’s C is that Geary’s C emphasizes autocorrelation at a more local level than Moran’s I</a:t>
            </a:r>
            <a:endParaRPr lang="en-US" sz="1600" dirty="0"/>
          </a:p>
        </p:txBody>
      </p:sp>
    </p:spTree>
    <p:extLst>
      <p:ext uri="{BB962C8B-B14F-4D97-AF65-F5344CB8AC3E}">
        <p14:creationId xmlns:p14="http://schemas.microsoft.com/office/powerpoint/2010/main" val="3399385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Random Models - Intro</a:t>
            </a:r>
            <a:endParaRPr lang="en-US" dirty="0"/>
          </a:p>
        </p:txBody>
      </p:sp>
    </p:spTree>
    <p:extLst>
      <p:ext uri="{BB962C8B-B14F-4D97-AF65-F5344CB8AC3E}">
        <p14:creationId xmlns:p14="http://schemas.microsoft.com/office/powerpoint/2010/main" val="33758942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1963999" cy="523220"/>
          </a:xfrm>
          <a:prstGeom prst="rect">
            <a:avLst/>
          </a:prstGeom>
          <a:noFill/>
        </p:spPr>
        <p:txBody>
          <a:bodyPr wrap="none" rtlCol="0">
            <a:spAutoFit/>
          </a:bodyPr>
          <a:lstStyle/>
          <a:p>
            <a:r>
              <a:rPr lang="en-US" sz="2800" dirty="0" smtClean="0"/>
              <a:t>Jackknifing</a:t>
            </a:r>
            <a:endParaRPr lang="en-US" sz="2800" dirty="0"/>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3409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905000" y="5334000"/>
            <a:ext cx="1247457" cy="461665"/>
          </a:xfrm>
          <a:prstGeom prst="rect">
            <a:avLst/>
          </a:prstGeom>
          <a:noFill/>
        </p:spPr>
        <p:txBody>
          <a:bodyPr wrap="none" rtlCol="0">
            <a:spAutoFit/>
          </a:bodyPr>
          <a:lstStyle/>
          <a:p>
            <a:r>
              <a:rPr lang="en-US" sz="2400" dirty="0" smtClean="0"/>
              <a:t>Original</a:t>
            </a:r>
            <a:endParaRPr lang="en-US" sz="2400" dirty="0"/>
          </a:p>
        </p:txBody>
      </p:sp>
      <p:sp>
        <p:nvSpPr>
          <p:cNvPr id="13" name="TextBox 12"/>
          <p:cNvSpPr txBox="1"/>
          <p:nvPr/>
        </p:nvSpPr>
        <p:spPr>
          <a:xfrm>
            <a:off x="5715000" y="5334000"/>
            <a:ext cx="1640193" cy="461665"/>
          </a:xfrm>
          <a:prstGeom prst="rect">
            <a:avLst/>
          </a:prstGeom>
          <a:noFill/>
        </p:spPr>
        <p:txBody>
          <a:bodyPr wrap="none" rtlCol="0">
            <a:spAutoFit/>
          </a:bodyPr>
          <a:lstStyle/>
          <a:p>
            <a:r>
              <a:rPr lang="en-US" sz="2400" dirty="0" smtClean="0"/>
              <a:t>Jackknifed</a:t>
            </a:r>
            <a:endParaRPr lang="en-US" sz="2400" dirty="0"/>
          </a:p>
        </p:txBody>
      </p:sp>
      <p:sp>
        <p:nvSpPr>
          <p:cNvPr id="9" name="TextBox 8"/>
          <p:cNvSpPr txBox="1"/>
          <p:nvPr/>
        </p:nvSpPr>
        <p:spPr>
          <a:xfrm>
            <a:off x="8534400" y="1219200"/>
            <a:ext cx="3276600" cy="5078313"/>
          </a:xfrm>
          <a:prstGeom prst="rect">
            <a:avLst/>
          </a:prstGeom>
          <a:noFill/>
        </p:spPr>
        <p:txBody>
          <a:bodyPr wrap="square" rtlCol="0">
            <a:spAutoFit/>
          </a:bodyPr>
          <a:lstStyle/>
          <a:p>
            <a:pPr marL="285750" indent="-285750">
              <a:buFontTx/>
              <a:buChar char="-"/>
            </a:pPr>
            <a:r>
              <a:rPr lang="en-US" sz="1800" dirty="0" err="1" smtClean="0"/>
              <a:t>Jackkifing</a:t>
            </a:r>
            <a:r>
              <a:rPr lang="en-US" sz="1800" dirty="0" smtClean="0"/>
              <a:t> involves removal of one node at a time, from which the graph is reconstructed</a:t>
            </a:r>
          </a:p>
          <a:p>
            <a:pPr marL="285750" indent="-285750">
              <a:buFontTx/>
              <a:buChar char="-"/>
            </a:pPr>
            <a:endParaRPr lang="en-US" sz="1800" dirty="0"/>
          </a:p>
          <a:p>
            <a:pPr marL="285750" indent="-285750">
              <a:buFontTx/>
              <a:buChar char="-"/>
            </a:pPr>
            <a:r>
              <a:rPr lang="en-US" sz="1800" dirty="0" smtClean="0"/>
              <a:t>Generating sampling distributions of our observed network</a:t>
            </a:r>
          </a:p>
          <a:p>
            <a:pPr marL="285750" indent="-285750">
              <a:buFontTx/>
              <a:buChar char="-"/>
            </a:pPr>
            <a:endParaRPr lang="en-US" sz="1800" dirty="0"/>
          </a:p>
          <a:p>
            <a:pPr marL="285750" indent="-285750">
              <a:buFontTx/>
              <a:buChar char="-"/>
            </a:pPr>
            <a:r>
              <a:rPr lang="en-US" sz="1800" dirty="0" smtClean="0"/>
              <a:t>Use these to calculate standard errors of observed descriptive statistics </a:t>
            </a:r>
          </a:p>
          <a:p>
            <a:pPr marL="285750" indent="-285750">
              <a:buFontTx/>
              <a:buChar char="-"/>
            </a:pPr>
            <a:endParaRPr lang="en-US" sz="1800" dirty="0"/>
          </a:p>
          <a:p>
            <a:pPr marL="285750" indent="-285750">
              <a:buFontTx/>
              <a:buChar char="-"/>
            </a:pPr>
            <a:r>
              <a:rPr lang="en-US" sz="1800" dirty="0" smtClean="0"/>
              <a:t>Can also use these to generate p-values for how ‘unexpected’ our observed descriptive statistics are (but not recommended)</a:t>
            </a:r>
            <a:endParaRPr lang="en-US" sz="1800" dirty="0"/>
          </a:p>
        </p:txBody>
      </p:sp>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5" y="2171197"/>
            <a:ext cx="29241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6200" y="6397823"/>
            <a:ext cx="4097597" cy="307777"/>
          </a:xfrm>
          <a:prstGeom prst="rect">
            <a:avLst/>
          </a:prstGeom>
        </p:spPr>
        <p:txBody>
          <a:bodyPr wrap="none">
            <a:spAutoFit/>
          </a:bodyPr>
          <a:lstStyle/>
          <a:p>
            <a:r>
              <a:rPr lang="da-DK" dirty="0" smtClean="0"/>
              <a:t>Tom </a:t>
            </a:r>
            <a:r>
              <a:rPr lang="da-DK" dirty="0"/>
              <a:t>A.B. Snijders &amp; Stephen P. Borgatti, </a:t>
            </a:r>
            <a:r>
              <a:rPr lang="da-DK" dirty="0" smtClean="0"/>
              <a:t>1999 </a:t>
            </a:r>
            <a:endParaRPr lang="da-DK" dirty="0"/>
          </a:p>
        </p:txBody>
      </p:sp>
    </p:spTree>
    <p:extLst>
      <p:ext uri="{BB962C8B-B14F-4D97-AF65-F5344CB8AC3E}">
        <p14:creationId xmlns:p14="http://schemas.microsoft.com/office/powerpoint/2010/main" val="313997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915" y="1723787"/>
            <a:ext cx="8564170" cy="3410426"/>
          </a:xfrm>
          <a:prstGeom prst="rect">
            <a:avLst/>
          </a:prstGeom>
        </p:spPr>
      </p:pic>
      <p:sp>
        <p:nvSpPr>
          <p:cNvPr id="3" name="TextBox 2"/>
          <p:cNvSpPr txBox="1"/>
          <p:nvPr/>
        </p:nvSpPr>
        <p:spPr>
          <a:xfrm>
            <a:off x="609600" y="457200"/>
            <a:ext cx="1385316" cy="523220"/>
          </a:xfrm>
          <a:prstGeom prst="rect">
            <a:avLst/>
          </a:prstGeom>
          <a:noFill/>
        </p:spPr>
        <p:txBody>
          <a:bodyPr wrap="none" rtlCol="0">
            <a:spAutoFit/>
          </a:bodyPr>
          <a:lstStyle/>
          <a:p>
            <a:r>
              <a:rPr lang="en-US" sz="2800" dirty="0" smtClean="0"/>
              <a:t>Cliques</a:t>
            </a:r>
            <a:endParaRPr lang="en-US" sz="2800" dirty="0"/>
          </a:p>
        </p:txBody>
      </p:sp>
      <p:sp>
        <p:nvSpPr>
          <p:cNvPr id="4" name="TextBox 3"/>
          <p:cNvSpPr txBox="1"/>
          <p:nvPr/>
        </p:nvSpPr>
        <p:spPr>
          <a:xfrm>
            <a:off x="1066800" y="4953000"/>
            <a:ext cx="4191000" cy="1754326"/>
          </a:xfrm>
          <a:prstGeom prst="rect">
            <a:avLst/>
          </a:prstGeom>
          <a:noFill/>
        </p:spPr>
        <p:txBody>
          <a:bodyPr wrap="square" rtlCol="0">
            <a:spAutoFit/>
          </a:bodyPr>
          <a:lstStyle/>
          <a:p>
            <a:r>
              <a:rPr lang="en-US" sz="1800" dirty="0" smtClean="0"/>
              <a:t>Cliques are maximally connected components – all nodes in a clique share an edge with all other nodes in the clique</a:t>
            </a:r>
          </a:p>
          <a:p>
            <a:endParaRPr lang="en-US" sz="1800" dirty="0"/>
          </a:p>
          <a:p>
            <a:endParaRPr lang="en-US" sz="1800" dirty="0"/>
          </a:p>
        </p:txBody>
      </p:sp>
      <p:sp>
        <p:nvSpPr>
          <p:cNvPr id="5" name="TextBox 4"/>
          <p:cNvSpPr txBox="1"/>
          <p:nvPr/>
        </p:nvSpPr>
        <p:spPr>
          <a:xfrm>
            <a:off x="6172200" y="4971871"/>
            <a:ext cx="3215285" cy="1200329"/>
          </a:xfrm>
          <a:prstGeom prst="rect">
            <a:avLst/>
          </a:prstGeom>
          <a:noFill/>
        </p:spPr>
        <p:txBody>
          <a:bodyPr wrap="square" rtlCol="0">
            <a:spAutoFit/>
          </a:bodyPr>
          <a:lstStyle/>
          <a:p>
            <a:pPr algn="ctr"/>
            <a:r>
              <a:rPr lang="en-US" sz="1800" dirty="0" smtClean="0"/>
              <a:t>[B,C,E,F] is the largest clique in this network</a:t>
            </a:r>
          </a:p>
          <a:p>
            <a:pPr algn="ctr"/>
            <a:endParaRPr lang="en-US" sz="1800" dirty="0"/>
          </a:p>
          <a:p>
            <a:pPr algn="ctr"/>
            <a:endParaRPr lang="en-US" sz="1800" dirty="0"/>
          </a:p>
        </p:txBody>
      </p:sp>
    </p:spTree>
    <p:extLst>
      <p:ext uri="{BB962C8B-B14F-4D97-AF65-F5344CB8AC3E}">
        <p14:creationId xmlns:p14="http://schemas.microsoft.com/office/powerpoint/2010/main" val="4033585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457200"/>
            <a:ext cx="3264035" cy="523220"/>
          </a:xfrm>
          <a:prstGeom prst="rect">
            <a:avLst/>
          </a:prstGeom>
          <a:noFill/>
        </p:spPr>
        <p:txBody>
          <a:bodyPr wrap="none" rtlCol="0">
            <a:spAutoFit/>
          </a:bodyPr>
          <a:lstStyle/>
          <a:p>
            <a:r>
              <a:rPr lang="en-US" sz="2800" dirty="0" smtClean="0"/>
              <a:t>Node Permutations</a:t>
            </a:r>
            <a:endParaRPr lang="en-US" sz="2800" dirty="0"/>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3409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5930" y="2137611"/>
            <a:ext cx="3409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905000" y="5334000"/>
            <a:ext cx="1247457" cy="461665"/>
          </a:xfrm>
          <a:prstGeom prst="rect">
            <a:avLst/>
          </a:prstGeom>
          <a:noFill/>
        </p:spPr>
        <p:txBody>
          <a:bodyPr wrap="none" rtlCol="0">
            <a:spAutoFit/>
          </a:bodyPr>
          <a:lstStyle/>
          <a:p>
            <a:r>
              <a:rPr lang="en-US" sz="2400" dirty="0" smtClean="0"/>
              <a:t>Original</a:t>
            </a:r>
            <a:endParaRPr lang="en-US" sz="2400" dirty="0"/>
          </a:p>
        </p:txBody>
      </p:sp>
      <p:sp>
        <p:nvSpPr>
          <p:cNvPr id="13" name="TextBox 12"/>
          <p:cNvSpPr txBox="1"/>
          <p:nvPr/>
        </p:nvSpPr>
        <p:spPr>
          <a:xfrm>
            <a:off x="5791200" y="5405735"/>
            <a:ext cx="1519968" cy="461665"/>
          </a:xfrm>
          <a:prstGeom prst="rect">
            <a:avLst/>
          </a:prstGeom>
          <a:noFill/>
        </p:spPr>
        <p:txBody>
          <a:bodyPr wrap="none" rtlCol="0">
            <a:spAutoFit/>
          </a:bodyPr>
          <a:lstStyle/>
          <a:p>
            <a:r>
              <a:rPr lang="en-US" sz="2400" dirty="0" smtClean="0"/>
              <a:t>Permuted</a:t>
            </a:r>
            <a:endParaRPr lang="en-US" sz="2400" dirty="0"/>
          </a:p>
        </p:txBody>
      </p:sp>
      <p:sp>
        <p:nvSpPr>
          <p:cNvPr id="9" name="TextBox 8"/>
          <p:cNvSpPr txBox="1"/>
          <p:nvPr/>
        </p:nvSpPr>
        <p:spPr>
          <a:xfrm>
            <a:off x="8534400" y="1219200"/>
            <a:ext cx="3276600" cy="4801314"/>
          </a:xfrm>
          <a:prstGeom prst="rect">
            <a:avLst/>
          </a:prstGeom>
          <a:noFill/>
        </p:spPr>
        <p:txBody>
          <a:bodyPr wrap="square" rtlCol="0">
            <a:spAutoFit/>
          </a:bodyPr>
          <a:lstStyle/>
          <a:p>
            <a:pPr marL="285750" indent="-285750">
              <a:buFontTx/>
              <a:buChar char="-"/>
            </a:pPr>
            <a:r>
              <a:rPr lang="en-US" sz="1800" dirty="0" smtClean="0"/>
              <a:t>Such permutations would be repeated 1000s of times</a:t>
            </a:r>
          </a:p>
          <a:p>
            <a:pPr marL="285750" indent="-285750">
              <a:buFontTx/>
              <a:buChar char="-"/>
            </a:pPr>
            <a:endParaRPr lang="en-US" sz="1800" dirty="0"/>
          </a:p>
          <a:p>
            <a:pPr marL="285750" indent="-285750">
              <a:buFontTx/>
              <a:buChar char="-"/>
            </a:pPr>
            <a:r>
              <a:rPr lang="en-US" sz="1800" dirty="0" smtClean="0"/>
              <a:t>Generating sampling distributions of our observed network</a:t>
            </a:r>
          </a:p>
          <a:p>
            <a:pPr marL="285750" indent="-285750">
              <a:buFontTx/>
              <a:buChar char="-"/>
            </a:pPr>
            <a:endParaRPr lang="en-US" sz="1800" dirty="0"/>
          </a:p>
          <a:p>
            <a:pPr marL="285750" indent="-285750">
              <a:buFontTx/>
              <a:buChar char="-"/>
            </a:pPr>
            <a:r>
              <a:rPr lang="en-US" sz="1800" dirty="0" smtClean="0"/>
              <a:t>Use these to calculate standard errors of observed descriptive statistics (can also be used to calculate t-statistics)</a:t>
            </a:r>
          </a:p>
          <a:p>
            <a:pPr marL="285750" indent="-285750">
              <a:buFontTx/>
              <a:buChar char="-"/>
            </a:pPr>
            <a:endParaRPr lang="en-US" sz="1800" dirty="0"/>
          </a:p>
          <a:p>
            <a:pPr marL="285750" indent="-285750">
              <a:buFontTx/>
              <a:buChar char="-"/>
            </a:pPr>
            <a:r>
              <a:rPr lang="en-US" sz="1800" dirty="0" smtClean="0"/>
              <a:t>Can also use these to generate p-values for how ‘unexpected’ our observed descriptive statistics are</a:t>
            </a:r>
            <a:endParaRPr lang="en-US" sz="1800" dirty="0"/>
          </a:p>
        </p:txBody>
      </p:sp>
      <p:sp>
        <p:nvSpPr>
          <p:cNvPr id="15" name="Rectangle 14"/>
          <p:cNvSpPr/>
          <p:nvPr/>
        </p:nvSpPr>
        <p:spPr>
          <a:xfrm>
            <a:off x="76200" y="6397823"/>
            <a:ext cx="4097597" cy="307777"/>
          </a:xfrm>
          <a:prstGeom prst="rect">
            <a:avLst/>
          </a:prstGeom>
        </p:spPr>
        <p:txBody>
          <a:bodyPr wrap="none">
            <a:spAutoFit/>
          </a:bodyPr>
          <a:lstStyle/>
          <a:p>
            <a:r>
              <a:rPr lang="da-DK" dirty="0" smtClean="0"/>
              <a:t>Tom </a:t>
            </a:r>
            <a:r>
              <a:rPr lang="da-DK" dirty="0"/>
              <a:t>A.B. Snijders &amp; Stephen P. Borgatti, </a:t>
            </a:r>
            <a:r>
              <a:rPr lang="da-DK" dirty="0" smtClean="0"/>
              <a:t>1999 </a:t>
            </a:r>
            <a:endParaRPr lang="da-DK" dirty="0"/>
          </a:p>
        </p:txBody>
      </p:sp>
    </p:spTree>
    <p:extLst>
      <p:ext uri="{BB962C8B-B14F-4D97-AF65-F5344CB8AC3E}">
        <p14:creationId xmlns:p14="http://schemas.microsoft.com/office/powerpoint/2010/main" val="26826963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457200"/>
            <a:ext cx="11201400" cy="3416320"/>
          </a:xfrm>
          <a:prstGeom prst="rect">
            <a:avLst/>
          </a:prstGeom>
          <a:noFill/>
        </p:spPr>
        <p:txBody>
          <a:bodyPr wrap="square" rtlCol="0">
            <a:spAutoFit/>
          </a:bodyPr>
          <a:lstStyle/>
          <a:p>
            <a:r>
              <a:rPr lang="en-US" sz="2400" dirty="0" smtClean="0"/>
              <a:t>One common method is to compare our observed findings to those from standard </a:t>
            </a:r>
            <a:r>
              <a:rPr lang="en-US" sz="2400" dirty="0" smtClean="0"/>
              <a:t>random graphs</a:t>
            </a:r>
            <a:r>
              <a:rPr lang="en-US" sz="2400" dirty="0" smtClean="0"/>
              <a:t>:</a:t>
            </a:r>
          </a:p>
          <a:p>
            <a:endParaRPr lang="en-US" sz="2400" dirty="0"/>
          </a:p>
          <a:p>
            <a:endParaRPr lang="en-US" sz="2400" dirty="0" smtClean="0"/>
          </a:p>
          <a:p>
            <a:pPr marL="285750" indent="-285750">
              <a:buFontTx/>
              <a:buChar char="-"/>
            </a:pPr>
            <a:r>
              <a:rPr lang="en-US" sz="2400" dirty="0" smtClean="0"/>
              <a:t>Conditional Uniform Graphs (CUGs)</a:t>
            </a:r>
            <a:endParaRPr lang="en-US" sz="2400" dirty="0" smtClean="0"/>
          </a:p>
          <a:p>
            <a:pPr marL="285750" indent="-285750">
              <a:buFontTx/>
              <a:buChar char="-"/>
            </a:pPr>
            <a:endParaRPr lang="en-US" sz="2400" dirty="0"/>
          </a:p>
          <a:p>
            <a:pPr marL="285750" indent="-285750">
              <a:buFontTx/>
              <a:buChar char="-"/>
            </a:pPr>
            <a:r>
              <a:rPr lang="en-US" sz="2400" dirty="0" smtClean="0"/>
              <a:t>Classic Random graphs</a:t>
            </a:r>
          </a:p>
          <a:p>
            <a:pPr marL="285750" indent="-285750">
              <a:buFontTx/>
              <a:buChar char="-"/>
            </a:pPr>
            <a:endParaRPr lang="en-US" sz="2400" dirty="0"/>
          </a:p>
          <a:p>
            <a:pPr marL="285750" indent="-285750">
              <a:buFontTx/>
              <a:buChar char="-"/>
            </a:pPr>
            <a:r>
              <a:rPr lang="en-US" sz="2400" dirty="0" smtClean="0"/>
              <a:t>ERGMs</a:t>
            </a:r>
            <a:endParaRPr lang="en-US" sz="2400" dirty="0"/>
          </a:p>
        </p:txBody>
      </p:sp>
    </p:spTree>
    <p:extLst>
      <p:ext uri="{BB962C8B-B14F-4D97-AF65-F5344CB8AC3E}">
        <p14:creationId xmlns:p14="http://schemas.microsoft.com/office/powerpoint/2010/main" val="2902566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52400"/>
            <a:ext cx="5942652" cy="523220"/>
          </a:xfrm>
          <a:prstGeom prst="rect">
            <a:avLst/>
          </a:prstGeom>
          <a:noFill/>
        </p:spPr>
        <p:txBody>
          <a:bodyPr wrap="none" rtlCol="0">
            <a:spAutoFit/>
          </a:bodyPr>
          <a:lstStyle/>
          <a:p>
            <a:r>
              <a:rPr lang="en-US" sz="2800" dirty="0" smtClean="0"/>
              <a:t>Conditional Uniform Graphs (CUGs)</a:t>
            </a:r>
            <a:endParaRPr lang="en-US" sz="2800" dirty="0"/>
          </a:p>
        </p:txBody>
      </p:sp>
      <p:sp>
        <p:nvSpPr>
          <p:cNvPr id="5" name="Rectangle 4"/>
          <p:cNvSpPr/>
          <p:nvPr/>
        </p:nvSpPr>
        <p:spPr>
          <a:xfrm>
            <a:off x="457200" y="1066800"/>
            <a:ext cx="10972800" cy="5262979"/>
          </a:xfrm>
          <a:prstGeom prst="rect">
            <a:avLst/>
          </a:prstGeom>
        </p:spPr>
        <p:txBody>
          <a:bodyPr wrap="square">
            <a:spAutoFit/>
          </a:bodyPr>
          <a:lstStyle/>
          <a:p>
            <a:r>
              <a:rPr lang="en-US" sz="1600" dirty="0" smtClean="0"/>
              <a:t>CUGs can be used to test how typical some observed network metric is for a given set of networks. The general routine is as follows:</a:t>
            </a:r>
            <a:endParaRPr lang="en-US" sz="1600" dirty="0"/>
          </a:p>
          <a:p>
            <a:endParaRPr lang="en-US" sz="1600" dirty="0"/>
          </a:p>
          <a:p>
            <a:pPr marL="342900" indent="-342900">
              <a:buAutoNum type="arabicPeriod"/>
            </a:pPr>
            <a:r>
              <a:rPr lang="en-US" sz="1600" dirty="0" smtClean="0">
                <a:solidFill>
                  <a:schemeClr val="tx1">
                    <a:lumMod val="65000"/>
                    <a:lumOff val="35000"/>
                  </a:schemeClr>
                </a:solidFill>
              </a:rPr>
              <a:t>Calculate </a:t>
            </a:r>
            <a:r>
              <a:rPr lang="en-US" sz="1600" dirty="0">
                <a:solidFill>
                  <a:schemeClr val="tx1">
                    <a:lumMod val="65000"/>
                    <a:lumOff val="35000"/>
                  </a:schemeClr>
                </a:solidFill>
              </a:rPr>
              <a:t>an observed value of some network </a:t>
            </a:r>
            <a:r>
              <a:rPr lang="en-US" sz="1600" dirty="0" smtClean="0">
                <a:solidFill>
                  <a:schemeClr val="tx1">
                    <a:lumMod val="65000"/>
                    <a:lumOff val="35000"/>
                  </a:schemeClr>
                </a:solidFill>
              </a:rPr>
              <a:t>metric.</a:t>
            </a:r>
          </a:p>
          <a:p>
            <a:pPr marL="342900" indent="-342900">
              <a:buAutoNum type="arabicPeriod"/>
            </a:pPr>
            <a:endParaRPr lang="en-US" sz="1600" dirty="0" smtClean="0">
              <a:solidFill>
                <a:schemeClr val="tx1">
                  <a:lumMod val="65000"/>
                  <a:lumOff val="35000"/>
                </a:schemeClr>
              </a:solidFill>
            </a:endParaRPr>
          </a:p>
          <a:p>
            <a:pPr marL="342900" indent="-342900">
              <a:buAutoNum type="arabicPeriod"/>
            </a:pPr>
            <a:r>
              <a:rPr lang="en-US" sz="1600" dirty="0" smtClean="0">
                <a:solidFill>
                  <a:schemeClr val="tx1">
                    <a:lumMod val="65000"/>
                    <a:lumOff val="35000"/>
                  </a:schemeClr>
                </a:solidFill>
              </a:rPr>
              <a:t>Generate </a:t>
            </a:r>
            <a:r>
              <a:rPr lang="en-US" sz="1600" dirty="0">
                <a:solidFill>
                  <a:schemeClr val="tx1">
                    <a:lumMod val="65000"/>
                    <a:lumOff val="35000"/>
                  </a:schemeClr>
                </a:solidFill>
              </a:rPr>
              <a:t>many networks that share some characteristic in common with the original </a:t>
            </a:r>
            <a:r>
              <a:rPr lang="en-US" sz="1600" dirty="0" smtClean="0">
                <a:solidFill>
                  <a:schemeClr val="tx1">
                    <a:lumMod val="65000"/>
                    <a:lumOff val="35000"/>
                  </a:schemeClr>
                </a:solidFill>
              </a:rPr>
              <a:t>network.</a:t>
            </a:r>
          </a:p>
          <a:p>
            <a:pPr marL="342900" indent="-342900">
              <a:buAutoNum type="arabicPeriod"/>
            </a:pPr>
            <a:endParaRPr lang="en-US" sz="1600" dirty="0">
              <a:solidFill>
                <a:schemeClr val="tx1">
                  <a:lumMod val="65000"/>
                  <a:lumOff val="35000"/>
                </a:schemeClr>
              </a:solidFill>
            </a:endParaRPr>
          </a:p>
          <a:p>
            <a:pPr marL="342900" indent="-342900">
              <a:buAutoNum type="arabicPeriod"/>
            </a:pPr>
            <a:r>
              <a:rPr lang="en-US" sz="1600" dirty="0" smtClean="0">
                <a:solidFill>
                  <a:schemeClr val="tx1">
                    <a:lumMod val="65000"/>
                    <a:lumOff val="35000"/>
                  </a:schemeClr>
                </a:solidFill>
              </a:rPr>
              <a:t>Compare </a:t>
            </a:r>
            <a:r>
              <a:rPr lang="en-US" sz="1600" dirty="0">
                <a:solidFill>
                  <a:schemeClr val="tx1">
                    <a:lumMod val="65000"/>
                    <a:lumOff val="35000"/>
                  </a:schemeClr>
                </a:solidFill>
              </a:rPr>
              <a:t>the </a:t>
            </a:r>
            <a:r>
              <a:rPr lang="en-US" sz="1600" dirty="0" smtClean="0">
                <a:solidFill>
                  <a:schemeClr val="tx1">
                    <a:lumMod val="65000"/>
                    <a:lumOff val="35000"/>
                  </a:schemeClr>
                </a:solidFill>
              </a:rPr>
              <a:t>observed </a:t>
            </a:r>
            <a:r>
              <a:rPr lang="en-US" sz="1600" dirty="0">
                <a:solidFill>
                  <a:schemeClr val="tx1">
                    <a:lumMod val="65000"/>
                    <a:lumOff val="35000"/>
                  </a:schemeClr>
                </a:solidFill>
              </a:rPr>
              <a:t>network metric with the same metric recalculate over all generated networks.</a:t>
            </a:r>
          </a:p>
          <a:p>
            <a:endParaRPr lang="en-US" sz="1600" dirty="0" smtClean="0"/>
          </a:p>
          <a:p>
            <a:endParaRPr lang="en-US" sz="1600" dirty="0"/>
          </a:p>
          <a:p>
            <a:endParaRPr lang="en-US" sz="1600" dirty="0"/>
          </a:p>
          <a:p>
            <a:r>
              <a:rPr lang="en-US" sz="1600" dirty="0" smtClean="0"/>
              <a:t>The key question is what </a:t>
            </a:r>
            <a:r>
              <a:rPr lang="en-US" sz="1600" dirty="0"/>
              <a:t>characteristics to simulate networks </a:t>
            </a:r>
            <a:r>
              <a:rPr lang="en-US" sz="1600" dirty="0" smtClean="0"/>
              <a:t>on?  There are three default options using the ‘</a:t>
            </a:r>
            <a:r>
              <a:rPr lang="en-US" sz="1600" dirty="0" err="1" smtClean="0"/>
              <a:t>sna</a:t>
            </a:r>
            <a:r>
              <a:rPr lang="en-US" sz="1600" dirty="0" smtClean="0"/>
              <a:t>’ package:</a:t>
            </a:r>
            <a:endParaRPr lang="en-US" sz="1600" dirty="0"/>
          </a:p>
          <a:p>
            <a:endParaRPr lang="en-US" sz="1600" dirty="0"/>
          </a:p>
          <a:p>
            <a:pPr marL="342900" indent="-342900">
              <a:buAutoNum type="alphaLcParenR"/>
            </a:pPr>
            <a:r>
              <a:rPr lang="en-US" sz="1600" dirty="0" smtClean="0">
                <a:solidFill>
                  <a:schemeClr val="tx1">
                    <a:lumMod val="65000"/>
                    <a:lumOff val="35000"/>
                  </a:schemeClr>
                </a:solidFill>
              </a:rPr>
              <a:t>size </a:t>
            </a:r>
            <a:r>
              <a:rPr lang="en-US" sz="1600" dirty="0">
                <a:solidFill>
                  <a:schemeClr val="tx1">
                    <a:lumMod val="65000"/>
                    <a:lumOff val="35000"/>
                  </a:schemeClr>
                </a:solidFill>
              </a:rPr>
              <a:t>(number of </a:t>
            </a:r>
            <a:r>
              <a:rPr lang="en-US" sz="1600" dirty="0" smtClean="0">
                <a:solidFill>
                  <a:schemeClr val="tx1">
                    <a:lumMod val="65000"/>
                    <a:lumOff val="35000"/>
                  </a:schemeClr>
                </a:solidFill>
              </a:rPr>
              <a:t>nodes)</a:t>
            </a:r>
          </a:p>
          <a:p>
            <a:pPr marL="342900" indent="-342900">
              <a:buAutoNum type="alphaLcParenR"/>
            </a:pPr>
            <a:r>
              <a:rPr lang="en-US" sz="1600" dirty="0" smtClean="0">
                <a:solidFill>
                  <a:schemeClr val="tx1">
                    <a:lumMod val="65000"/>
                    <a:lumOff val="35000"/>
                  </a:schemeClr>
                </a:solidFill>
              </a:rPr>
              <a:t>number </a:t>
            </a:r>
            <a:r>
              <a:rPr lang="en-US" sz="1600" dirty="0">
                <a:solidFill>
                  <a:schemeClr val="tx1">
                    <a:lumMod val="65000"/>
                    <a:lumOff val="35000"/>
                  </a:schemeClr>
                </a:solidFill>
              </a:rPr>
              <a:t>of </a:t>
            </a:r>
            <a:r>
              <a:rPr lang="en-US" sz="1600" dirty="0" smtClean="0">
                <a:solidFill>
                  <a:schemeClr val="tx1">
                    <a:lumMod val="65000"/>
                    <a:lumOff val="35000"/>
                  </a:schemeClr>
                </a:solidFill>
              </a:rPr>
              <a:t>edges (density)</a:t>
            </a:r>
          </a:p>
          <a:p>
            <a:pPr marL="342900" indent="-342900">
              <a:buAutoNum type="alphaLcParenR"/>
            </a:pPr>
            <a:r>
              <a:rPr lang="en-US" sz="1600" dirty="0" smtClean="0">
                <a:solidFill>
                  <a:schemeClr val="tx1">
                    <a:lumMod val="65000"/>
                    <a:lumOff val="35000"/>
                  </a:schemeClr>
                </a:solidFill>
              </a:rPr>
              <a:t>the </a:t>
            </a:r>
            <a:r>
              <a:rPr lang="en-US" sz="1600" dirty="0">
                <a:solidFill>
                  <a:schemeClr val="tx1">
                    <a:lumMod val="65000"/>
                    <a:lumOff val="35000"/>
                  </a:schemeClr>
                </a:solidFill>
              </a:rPr>
              <a:t>distribution of </a:t>
            </a:r>
            <a:r>
              <a:rPr lang="en-US" sz="1600" dirty="0" smtClean="0">
                <a:solidFill>
                  <a:schemeClr val="tx1">
                    <a:lumMod val="65000"/>
                    <a:lumOff val="35000"/>
                  </a:schemeClr>
                </a:solidFill>
              </a:rPr>
              <a:t>dyads (size + density + reciprocity)</a:t>
            </a:r>
            <a:endParaRPr lang="en-US" sz="1600" dirty="0">
              <a:solidFill>
                <a:schemeClr val="tx1">
                  <a:lumMod val="65000"/>
                  <a:lumOff val="35000"/>
                </a:schemeClr>
              </a:solidFill>
            </a:endParaRPr>
          </a:p>
          <a:p>
            <a:endParaRPr lang="en-US" sz="1600" dirty="0"/>
          </a:p>
          <a:p>
            <a:endParaRPr lang="en-US" sz="1600" dirty="0"/>
          </a:p>
          <a:p>
            <a:r>
              <a:rPr lang="en-US" sz="1600" dirty="0" smtClean="0"/>
              <a:t>As we cannot possibly produce </a:t>
            </a:r>
            <a:r>
              <a:rPr lang="en-US" sz="1600" dirty="0"/>
              <a:t>all possible permutations of the graph, </a:t>
            </a:r>
            <a:r>
              <a:rPr lang="en-US" sz="1600" dirty="0" smtClean="0"/>
              <a:t>we </a:t>
            </a:r>
            <a:r>
              <a:rPr lang="en-US" sz="1600" dirty="0"/>
              <a:t>randomly sample from a uniform distribution of </a:t>
            </a:r>
            <a:r>
              <a:rPr lang="en-US" sz="1600" dirty="0" smtClean="0"/>
              <a:t>graphs that share these properties.</a:t>
            </a:r>
            <a:endParaRPr lang="en-US" sz="1600" dirty="0"/>
          </a:p>
        </p:txBody>
      </p:sp>
    </p:spTree>
    <p:extLst>
      <p:ext uri="{BB962C8B-B14F-4D97-AF65-F5344CB8AC3E}">
        <p14:creationId xmlns:p14="http://schemas.microsoft.com/office/powerpoint/2010/main" val="2175447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14980"/>
            <a:ext cx="2824812" cy="523220"/>
          </a:xfrm>
          <a:prstGeom prst="rect">
            <a:avLst/>
          </a:prstGeom>
          <a:noFill/>
        </p:spPr>
        <p:txBody>
          <a:bodyPr wrap="none" rtlCol="0">
            <a:spAutoFit/>
          </a:bodyPr>
          <a:lstStyle/>
          <a:p>
            <a:r>
              <a:rPr lang="en-US" sz="2800" dirty="0" smtClean="0"/>
              <a:t>Random Graphs</a:t>
            </a:r>
            <a:endParaRPr lang="en-US" sz="2800" dirty="0"/>
          </a:p>
        </p:txBody>
      </p:sp>
      <p:sp>
        <p:nvSpPr>
          <p:cNvPr id="2" name="TextBox 1"/>
          <p:cNvSpPr txBox="1"/>
          <p:nvPr/>
        </p:nvSpPr>
        <p:spPr>
          <a:xfrm>
            <a:off x="457200" y="1091394"/>
            <a:ext cx="11353800" cy="5509200"/>
          </a:xfrm>
          <a:prstGeom prst="rect">
            <a:avLst/>
          </a:prstGeom>
          <a:noFill/>
        </p:spPr>
        <p:txBody>
          <a:bodyPr wrap="square" rtlCol="0">
            <a:spAutoFit/>
          </a:bodyPr>
          <a:lstStyle/>
          <a:p>
            <a:pPr marL="342900" indent="-342900">
              <a:buAutoNum type="arabicPeriod"/>
            </a:pPr>
            <a:r>
              <a:rPr lang="en-US" sz="1600" dirty="0" smtClean="0"/>
              <a:t>Classic Random Graphs  - e.g. </a:t>
            </a:r>
            <a:r>
              <a:rPr lang="en-US" sz="1600" dirty="0" err="1" smtClean="0"/>
              <a:t>Erdos-Renyi</a:t>
            </a:r>
            <a:r>
              <a:rPr lang="en-US" sz="1600" dirty="0" smtClean="0"/>
              <a:t> (constant probability of an edge between any pair of nodes):</a:t>
            </a:r>
          </a:p>
          <a:p>
            <a:pPr lvl="2"/>
            <a:endParaRPr lang="en-US" sz="1600" dirty="0" smtClean="0"/>
          </a:p>
          <a:p>
            <a:pPr lvl="2"/>
            <a:r>
              <a:rPr lang="en-US" sz="1600" dirty="0" smtClean="0"/>
              <a:t>		-  large component</a:t>
            </a:r>
          </a:p>
          <a:p>
            <a:pPr lvl="2"/>
            <a:r>
              <a:rPr lang="en-US" sz="1600" dirty="0"/>
              <a:t>	</a:t>
            </a:r>
            <a:r>
              <a:rPr lang="en-US" sz="1600" dirty="0" smtClean="0"/>
              <a:t>	-  Poisson degree distribution</a:t>
            </a:r>
          </a:p>
          <a:p>
            <a:pPr lvl="2"/>
            <a:r>
              <a:rPr lang="en-US" sz="1600" dirty="0"/>
              <a:t>	</a:t>
            </a:r>
            <a:r>
              <a:rPr lang="en-US" sz="1600" dirty="0" smtClean="0"/>
              <a:t>	-  Low average path length</a:t>
            </a:r>
          </a:p>
          <a:p>
            <a:pPr lvl="2"/>
            <a:r>
              <a:rPr lang="en-US" sz="1600" dirty="0"/>
              <a:t>	</a:t>
            </a:r>
            <a:r>
              <a:rPr lang="en-US" sz="1600" dirty="0" smtClean="0"/>
              <a:t>	-  Low clustering</a:t>
            </a:r>
            <a:endParaRPr lang="en-US" sz="1600" dirty="0"/>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r>
              <a:rPr lang="en-US" sz="1600" dirty="0" smtClean="0"/>
              <a:t>Small World Graphs – e.g. Watts &amp; </a:t>
            </a:r>
            <a:r>
              <a:rPr lang="en-US" sz="1600" dirty="0" err="1" smtClean="0"/>
              <a:t>Strogatz</a:t>
            </a:r>
            <a:r>
              <a:rPr lang="en-US" sz="1600" dirty="0"/>
              <a:t> (one end of each edge is independently and with probability p rewired to another </a:t>
            </a:r>
            <a:r>
              <a:rPr lang="en-US" sz="1600" dirty="0" smtClean="0"/>
              <a:t>node)</a:t>
            </a:r>
          </a:p>
          <a:p>
            <a:pPr lvl="2"/>
            <a:endParaRPr lang="en-US" sz="1600" dirty="0" smtClean="0"/>
          </a:p>
          <a:p>
            <a:pPr lvl="2"/>
            <a:r>
              <a:rPr lang="en-US" sz="1600" dirty="0"/>
              <a:t>	</a:t>
            </a:r>
            <a:r>
              <a:rPr lang="en-US" sz="1600" dirty="0" smtClean="0"/>
              <a:t>	- high clustering</a:t>
            </a:r>
          </a:p>
          <a:p>
            <a:pPr lvl="2"/>
            <a:r>
              <a:rPr lang="en-US" sz="1600" dirty="0"/>
              <a:t>	</a:t>
            </a:r>
            <a:r>
              <a:rPr lang="en-US" sz="1600" dirty="0" smtClean="0"/>
              <a:t>	- small distances between nodes</a:t>
            </a:r>
          </a:p>
          <a:p>
            <a:pPr marL="342900" indent="-342900">
              <a:buAutoNum type="arabicPeriod"/>
            </a:pPr>
            <a:endParaRPr lang="en-US" sz="1600" dirty="0" smtClean="0"/>
          </a:p>
          <a:p>
            <a:pPr marL="342900" indent="-342900">
              <a:buAutoNum type="arabicPeriod"/>
            </a:pPr>
            <a:endParaRPr lang="en-US" sz="1600" dirty="0"/>
          </a:p>
          <a:p>
            <a:pPr marL="342900" indent="-342900">
              <a:buAutoNum type="arabicPeriod"/>
            </a:pPr>
            <a:endParaRPr lang="en-US" sz="1600" dirty="0"/>
          </a:p>
          <a:p>
            <a:pPr marL="342900" indent="-342900">
              <a:buAutoNum type="arabicPeriod"/>
            </a:pPr>
            <a:r>
              <a:rPr lang="en-US" sz="1600" dirty="0" smtClean="0"/>
              <a:t>Preferential Attachment Models – e.g. </a:t>
            </a:r>
            <a:r>
              <a:rPr lang="en-US" sz="1600" dirty="0" err="1" smtClean="0"/>
              <a:t>Barabasi</a:t>
            </a:r>
            <a:r>
              <a:rPr lang="en-US" sz="1600" dirty="0"/>
              <a:t>-Albert </a:t>
            </a:r>
            <a:r>
              <a:rPr lang="en-US" sz="1600" dirty="0" smtClean="0"/>
              <a:t>model </a:t>
            </a:r>
            <a:r>
              <a:rPr lang="en-US" sz="1600" dirty="0"/>
              <a:t>(network grows over time with edges connecting to individuals </a:t>
            </a:r>
            <a:r>
              <a:rPr lang="en-US" sz="1600" dirty="0" smtClean="0"/>
              <a:t>preferentially, e.g. well connected nodes are preferentially attached to)</a:t>
            </a:r>
          </a:p>
          <a:p>
            <a:pPr marL="342900" indent="-342900">
              <a:buAutoNum type="arabicPeriod"/>
            </a:pPr>
            <a:endParaRPr lang="en-US" sz="1600" dirty="0" smtClean="0"/>
          </a:p>
          <a:p>
            <a:r>
              <a:rPr lang="en-US" sz="1600" dirty="0"/>
              <a:t>	</a:t>
            </a:r>
            <a:r>
              <a:rPr lang="en-US" sz="1600" dirty="0" smtClean="0"/>
              <a:t>	- Discrete time step model</a:t>
            </a:r>
          </a:p>
          <a:p>
            <a:r>
              <a:rPr lang="en-US" sz="1600" dirty="0"/>
              <a:t>	</a:t>
            </a:r>
            <a:r>
              <a:rPr lang="en-US" sz="1600" dirty="0" smtClean="0"/>
              <a:t>	- Common in many large networks</a:t>
            </a:r>
            <a:endParaRPr lang="en-US" sz="1600" dirty="0"/>
          </a:p>
          <a:p>
            <a:pPr marL="342900" indent="-342900">
              <a:buAutoNum type="arabicPeriod"/>
            </a:pPr>
            <a:endParaRPr lang="en-US" sz="1600" dirty="0"/>
          </a:p>
        </p:txBody>
      </p:sp>
    </p:spTree>
    <p:extLst>
      <p:ext uri="{BB962C8B-B14F-4D97-AF65-F5344CB8AC3E}">
        <p14:creationId xmlns:p14="http://schemas.microsoft.com/office/powerpoint/2010/main" val="2469592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p:nvPr/>
        </p:nvSpPr>
        <p:spPr>
          <a:xfrm>
            <a:off x="381000" y="228600"/>
            <a:ext cx="10830176" cy="6053550"/>
          </a:xfrm>
          <a:prstGeom prst="rect">
            <a:avLst/>
          </a:prstGeom>
          <a:noFill/>
          <a:ln>
            <a:noFill/>
          </a:ln>
        </p:spPr>
        <p:txBody>
          <a:bodyPr spcFirstLastPara="1" wrap="square" lIns="91425" tIns="91425" rIns="91425" bIns="91425" anchor="ctr" anchorCtr="0">
            <a:noAutofit/>
          </a:bodyPr>
          <a:lstStyle/>
          <a:p>
            <a:pPr marL="0" lvl="0" indent="0" rtl="0">
              <a:lnSpc>
                <a:spcPct val="120000"/>
              </a:lnSpc>
              <a:spcBef>
                <a:spcPts val="900"/>
              </a:spcBef>
              <a:spcAft>
                <a:spcPts val="0"/>
              </a:spcAft>
              <a:buNone/>
            </a:pPr>
            <a:r>
              <a:rPr lang="en-US" sz="2400" b="1" dirty="0" smtClean="0">
                <a:solidFill>
                  <a:srgbClr val="1F1F1F"/>
                </a:solidFill>
              </a:rPr>
              <a:t>Randomization Basic Method:</a:t>
            </a:r>
          </a:p>
          <a:p>
            <a:pPr marL="0" lvl="0" indent="0" rtl="0">
              <a:lnSpc>
                <a:spcPct val="120000"/>
              </a:lnSpc>
              <a:spcBef>
                <a:spcPts val="900"/>
              </a:spcBef>
              <a:spcAft>
                <a:spcPts val="0"/>
              </a:spcAft>
              <a:buNone/>
            </a:pPr>
            <a:endParaRPr sz="2400" b="1" dirty="0">
              <a:solidFill>
                <a:srgbClr val="1F1F1F"/>
              </a:solidFill>
            </a:endParaRPr>
          </a:p>
          <a:p>
            <a:pPr marL="152400" lvl="0" rtl="0">
              <a:lnSpc>
                <a:spcPct val="115000"/>
              </a:lnSpc>
              <a:spcBef>
                <a:spcPts val="1200"/>
              </a:spcBef>
              <a:spcAft>
                <a:spcPts val="0"/>
              </a:spcAft>
              <a:buClr>
                <a:srgbClr val="1C1D1E"/>
              </a:buClr>
              <a:buSzPts val="1200"/>
            </a:pPr>
            <a:r>
              <a:rPr lang="en-US" sz="2400" dirty="0" smtClean="0">
                <a:solidFill>
                  <a:srgbClr val="1C1D1E"/>
                </a:solidFill>
              </a:rPr>
              <a:t>1. Generate </a:t>
            </a:r>
            <a:r>
              <a:rPr lang="en-US" sz="2400" dirty="0">
                <a:solidFill>
                  <a:srgbClr val="1C1D1E"/>
                </a:solidFill>
              </a:rPr>
              <a:t>the social network from the observed </a:t>
            </a:r>
            <a:r>
              <a:rPr lang="en-US" sz="2400" dirty="0" smtClean="0">
                <a:solidFill>
                  <a:srgbClr val="1C1D1E"/>
                </a:solidFill>
              </a:rPr>
              <a:t>data</a:t>
            </a:r>
            <a:endParaRPr lang="en-US" sz="2400" dirty="0">
              <a:solidFill>
                <a:srgbClr val="1C1D1E"/>
              </a:solidFill>
            </a:endParaRPr>
          </a:p>
          <a:p>
            <a:pPr marL="152400" lvl="0" rtl="0">
              <a:lnSpc>
                <a:spcPct val="115000"/>
              </a:lnSpc>
              <a:spcBef>
                <a:spcPts val="1200"/>
              </a:spcBef>
              <a:spcAft>
                <a:spcPts val="0"/>
              </a:spcAft>
              <a:buClr>
                <a:srgbClr val="1C1D1E"/>
              </a:buClr>
              <a:buSzPts val="1200"/>
            </a:pPr>
            <a:endParaRPr lang="en-US" sz="2400" dirty="0" smtClean="0">
              <a:solidFill>
                <a:srgbClr val="1C1D1E"/>
              </a:solidFill>
            </a:endParaRPr>
          </a:p>
          <a:p>
            <a:pPr marL="152400" lvl="0" rtl="0">
              <a:lnSpc>
                <a:spcPct val="115000"/>
              </a:lnSpc>
              <a:spcBef>
                <a:spcPts val="1200"/>
              </a:spcBef>
              <a:spcAft>
                <a:spcPts val="0"/>
              </a:spcAft>
              <a:buClr>
                <a:srgbClr val="1C1D1E"/>
              </a:buClr>
              <a:buSzPts val="1200"/>
            </a:pPr>
            <a:r>
              <a:rPr lang="en-US" sz="2400" dirty="0" smtClean="0">
                <a:solidFill>
                  <a:srgbClr val="1C1D1E"/>
                </a:solidFill>
              </a:rPr>
              <a:t>2. Calculate </a:t>
            </a:r>
            <a:r>
              <a:rPr lang="en-US" sz="2400" dirty="0">
                <a:solidFill>
                  <a:srgbClr val="1C1D1E"/>
                </a:solidFill>
              </a:rPr>
              <a:t>and record the test statistic, using conventional statistics such as linear (mixed effect) models on the data from the observed </a:t>
            </a:r>
            <a:r>
              <a:rPr lang="en-US" sz="2400" dirty="0" smtClean="0">
                <a:solidFill>
                  <a:srgbClr val="1C1D1E"/>
                </a:solidFill>
              </a:rPr>
              <a:t>network</a:t>
            </a:r>
            <a:endParaRPr lang="en-US" sz="2400" dirty="0">
              <a:solidFill>
                <a:srgbClr val="1C1D1E"/>
              </a:solidFill>
            </a:endParaRPr>
          </a:p>
          <a:p>
            <a:pPr marL="152400" lvl="0" rtl="0">
              <a:lnSpc>
                <a:spcPct val="115000"/>
              </a:lnSpc>
              <a:spcBef>
                <a:spcPts val="1200"/>
              </a:spcBef>
              <a:spcAft>
                <a:spcPts val="0"/>
              </a:spcAft>
              <a:buClr>
                <a:srgbClr val="1C1D1E"/>
              </a:buClr>
              <a:buSzPts val="1200"/>
            </a:pPr>
            <a:endParaRPr lang="en-US" sz="2400" dirty="0" smtClean="0">
              <a:solidFill>
                <a:srgbClr val="1C1D1E"/>
              </a:solidFill>
            </a:endParaRPr>
          </a:p>
          <a:p>
            <a:pPr marL="152400" lvl="0" rtl="0">
              <a:lnSpc>
                <a:spcPct val="115000"/>
              </a:lnSpc>
              <a:spcBef>
                <a:spcPts val="1200"/>
              </a:spcBef>
              <a:spcAft>
                <a:spcPts val="0"/>
              </a:spcAft>
              <a:buClr>
                <a:srgbClr val="1C1D1E"/>
              </a:buClr>
              <a:buSzPts val="1200"/>
            </a:pPr>
            <a:r>
              <a:rPr lang="en-US" sz="2400" dirty="0" smtClean="0">
                <a:solidFill>
                  <a:srgbClr val="1C1D1E"/>
                </a:solidFill>
              </a:rPr>
              <a:t>3. Randomize </a:t>
            </a:r>
            <a:r>
              <a:rPr lang="en-US" sz="2400" dirty="0">
                <a:solidFill>
                  <a:srgbClr val="1C1D1E"/>
                </a:solidFill>
              </a:rPr>
              <a:t>the observed data and generate a ‘random’ social </a:t>
            </a:r>
            <a:r>
              <a:rPr lang="en-US" sz="2400" dirty="0" smtClean="0">
                <a:solidFill>
                  <a:srgbClr val="1C1D1E"/>
                </a:solidFill>
              </a:rPr>
              <a:t>network</a:t>
            </a:r>
            <a:endParaRPr lang="en-US" sz="2400" dirty="0">
              <a:solidFill>
                <a:srgbClr val="1C1D1E"/>
              </a:solidFill>
            </a:endParaRPr>
          </a:p>
          <a:p>
            <a:pPr marL="152400" lvl="0" rtl="0">
              <a:lnSpc>
                <a:spcPct val="115000"/>
              </a:lnSpc>
              <a:spcBef>
                <a:spcPts val="1200"/>
              </a:spcBef>
              <a:spcAft>
                <a:spcPts val="0"/>
              </a:spcAft>
              <a:buClr>
                <a:srgbClr val="1C1D1E"/>
              </a:buClr>
              <a:buSzPts val="1200"/>
            </a:pPr>
            <a:endParaRPr lang="en-US" sz="2400" dirty="0">
              <a:solidFill>
                <a:srgbClr val="1C1D1E"/>
              </a:solidFill>
            </a:endParaRPr>
          </a:p>
          <a:p>
            <a:pPr marL="152400" lvl="0" rtl="0">
              <a:lnSpc>
                <a:spcPct val="115000"/>
              </a:lnSpc>
              <a:spcBef>
                <a:spcPts val="1200"/>
              </a:spcBef>
              <a:spcAft>
                <a:spcPts val="0"/>
              </a:spcAft>
              <a:buClr>
                <a:srgbClr val="1C1D1E"/>
              </a:buClr>
              <a:buSzPts val="1200"/>
            </a:pPr>
            <a:r>
              <a:rPr lang="en-US" sz="2400" dirty="0" smtClean="0">
                <a:solidFill>
                  <a:srgbClr val="1C1D1E"/>
                </a:solidFill>
              </a:rPr>
              <a:t>4. Calculate </a:t>
            </a:r>
            <a:r>
              <a:rPr lang="en-US" sz="2400" dirty="0">
                <a:solidFill>
                  <a:srgbClr val="1C1D1E"/>
                </a:solidFill>
              </a:rPr>
              <a:t>and record the test statistic, using the exact same model as in 2, but on the random social network</a:t>
            </a:r>
            <a:endParaRPr sz="2400" dirty="0">
              <a:solidFill>
                <a:srgbClr val="1C1D1E"/>
              </a:solidFill>
            </a:endParaRPr>
          </a:p>
        </p:txBody>
      </p:sp>
      <p:sp>
        <p:nvSpPr>
          <p:cNvPr id="2" name="TextBox 1"/>
          <p:cNvSpPr txBox="1"/>
          <p:nvPr/>
        </p:nvSpPr>
        <p:spPr>
          <a:xfrm>
            <a:off x="10820400" y="6228347"/>
            <a:ext cx="1138453" cy="307777"/>
          </a:xfrm>
          <a:prstGeom prst="rect">
            <a:avLst/>
          </a:prstGeom>
          <a:noFill/>
        </p:spPr>
        <p:txBody>
          <a:bodyPr wrap="none" rtlCol="0">
            <a:spAutoFit/>
          </a:bodyPr>
          <a:lstStyle/>
          <a:p>
            <a:r>
              <a:rPr lang="en-US" dirty="0" err="1" smtClean="0"/>
              <a:t>Farine</a:t>
            </a:r>
            <a:r>
              <a:rPr lang="en-US" dirty="0" smtClean="0"/>
              <a:t> 2014</a:t>
            </a:r>
            <a:endParaRPr lang="en-US" dirty="0"/>
          </a:p>
        </p:txBody>
      </p:sp>
    </p:spTree>
    <p:extLst>
      <p:ext uri="{BB962C8B-B14F-4D97-AF65-F5344CB8AC3E}">
        <p14:creationId xmlns:p14="http://schemas.microsoft.com/office/powerpoint/2010/main" val="29519315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533400" y="457200"/>
            <a:ext cx="11201400" cy="61722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sz="2400" u="sng" dirty="0" smtClean="0"/>
              <a:t>Why null models ?</a:t>
            </a:r>
          </a:p>
          <a:p>
            <a:pPr marL="0" lvl="0" indent="0">
              <a:spcBef>
                <a:spcPts val="0"/>
              </a:spcBef>
              <a:spcAft>
                <a:spcPts val="0"/>
              </a:spcAft>
              <a:buNone/>
            </a:pPr>
            <a:endParaRPr lang="en-US" sz="2400" dirty="0" smtClean="0"/>
          </a:p>
          <a:p>
            <a:pPr marL="0" lvl="0" indent="0">
              <a:spcBef>
                <a:spcPts val="0"/>
              </a:spcBef>
              <a:spcAft>
                <a:spcPts val="0"/>
              </a:spcAft>
              <a:buNone/>
            </a:pPr>
            <a:endParaRPr lang="en-US" sz="2400" dirty="0"/>
          </a:p>
          <a:p>
            <a:pPr marL="285750" lvl="0" indent="-285750">
              <a:spcBef>
                <a:spcPts val="0"/>
              </a:spcBef>
              <a:spcAft>
                <a:spcPts val="0"/>
              </a:spcAft>
              <a:buFontTx/>
              <a:buChar char="-"/>
            </a:pPr>
            <a:r>
              <a:rPr lang="en-US" sz="2400" dirty="0" smtClean="0"/>
              <a:t>Network data violate independence of parametric statistics by their  very nature</a:t>
            </a:r>
          </a:p>
          <a:p>
            <a:pPr marL="285750" lvl="0" indent="-285750">
              <a:spcBef>
                <a:spcPts val="0"/>
              </a:spcBef>
              <a:spcAft>
                <a:spcPts val="0"/>
              </a:spcAft>
              <a:buFontTx/>
              <a:buChar char="-"/>
            </a:pPr>
            <a:endParaRPr lang="en-US" sz="2400" dirty="0"/>
          </a:p>
          <a:p>
            <a:pPr marL="285750" lvl="0" indent="-285750">
              <a:spcBef>
                <a:spcPts val="0"/>
              </a:spcBef>
              <a:spcAft>
                <a:spcPts val="0"/>
              </a:spcAft>
              <a:buFontTx/>
              <a:buChar char="-"/>
            </a:pPr>
            <a:r>
              <a:rPr lang="en-US" sz="2400" dirty="0" smtClean="0"/>
              <a:t>Often what we are studying is the population – not a sample</a:t>
            </a:r>
          </a:p>
          <a:p>
            <a:pPr marL="285750" lvl="0" indent="-285750">
              <a:spcBef>
                <a:spcPts val="0"/>
              </a:spcBef>
              <a:spcAft>
                <a:spcPts val="0"/>
              </a:spcAft>
              <a:buFontTx/>
              <a:buChar char="-"/>
            </a:pPr>
            <a:endParaRPr lang="en-US" sz="2400" dirty="0"/>
          </a:p>
          <a:p>
            <a:pPr marL="285750" lvl="0" indent="-285750">
              <a:spcBef>
                <a:spcPts val="0"/>
              </a:spcBef>
              <a:spcAft>
                <a:spcPts val="0"/>
              </a:spcAft>
              <a:buFontTx/>
              <a:buChar char="-"/>
            </a:pPr>
            <a:r>
              <a:rPr lang="en-US" sz="2400" dirty="0" smtClean="0"/>
              <a:t>Randomization can be used to account for this non-independence</a:t>
            </a:r>
          </a:p>
          <a:p>
            <a:pPr marL="285750" lvl="0" indent="-285750">
              <a:spcBef>
                <a:spcPts val="0"/>
              </a:spcBef>
              <a:spcAft>
                <a:spcPts val="0"/>
              </a:spcAft>
              <a:buFontTx/>
              <a:buChar char="-"/>
            </a:pPr>
            <a:endParaRPr lang="en-US" sz="2400" dirty="0"/>
          </a:p>
          <a:p>
            <a:pPr marL="285750" lvl="0" indent="-285750">
              <a:spcBef>
                <a:spcPts val="0"/>
              </a:spcBef>
              <a:spcAft>
                <a:spcPts val="0"/>
              </a:spcAft>
              <a:buFontTx/>
              <a:buChar char="-"/>
            </a:pPr>
            <a:r>
              <a:rPr lang="en-US" sz="2400" dirty="0" smtClean="0"/>
              <a:t>There are usually other sources of non-independence in data also (e.g. space, time) and these should be accounted for in the randomizations.</a:t>
            </a:r>
          </a:p>
          <a:p>
            <a:pPr marL="285750" lvl="0" indent="-285750">
              <a:spcBef>
                <a:spcPts val="0"/>
              </a:spcBef>
              <a:spcAft>
                <a:spcPts val="0"/>
              </a:spcAft>
              <a:buFontTx/>
              <a:buChar char="-"/>
            </a:pPr>
            <a:endParaRPr lang="en-US" sz="2400" dirty="0"/>
          </a:p>
          <a:p>
            <a:pPr marL="285750" lvl="0" indent="-285750">
              <a:spcBef>
                <a:spcPts val="0"/>
              </a:spcBef>
              <a:spcAft>
                <a:spcPts val="0"/>
              </a:spcAft>
              <a:buFontTx/>
              <a:buChar char="-"/>
            </a:pPr>
            <a:r>
              <a:rPr lang="en-US" sz="2400" dirty="0" smtClean="0"/>
              <a:t>Essentially, the researcher is aiming to produce randomized blocks </a:t>
            </a:r>
            <a:r>
              <a:rPr lang="en-US" sz="2400" dirty="0"/>
              <a:t>of pseudo-replicated </a:t>
            </a:r>
            <a:r>
              <a:rPr lang="en-US" sz="2400" dirty="0" smtClean="0"/>
              <a:t>data. This will enable them to generate a realistic null </a:t>
            </a:r>
            <a:r>
              <a:rPr lang="en-US" sz="2400" dirty="0"/>
              <a:t>distribution </a:t>
            </a:r>
            <a:r>
              <a:rPr lang="en-US" sz="2400" dirty="0" smtClean="0"/>
              <a:t>for use in significance testing.</a:t>
            </a:r>
          </a:p>
          <a:p>
            <a:pPr marL="0" lvl="0" indent="0">
              <a:spcBef>
                <a:spcPts val="0"/>
              </a:spcBef>
              <a:spcAft>
                <a:spcPts val="0"/>
              </a:spcAft>
              <a:buNone/>
            </a:pPr>
            <a:endParaRPr lang="en-US" sz="2400" dirty="0"/>
          </a:p>
        </p:txBody>
      </p:sp>
    </p:spTree>
    <p:extLst>
      <p:ext uri="{BB962C8B-B14F-4D97-AF65-F5344CB8AC3E}">
        <p14:creationId xmlns:p14="http://schemas.microsoft.com/office/powerpoint/2010/main" val="27530419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p:nvPr/>
        </p:nvSpPr>
        <p:spPr>
          <a:xfrm>
            <a:off x="248825" y="103675"/>
            <a:ext cx="8957400" cy="1044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400" b="1" dirty="0" smtClean="0"/>
              <a:t>Null </a:t>
            </a:r>
            <a:r>
              <a:rPr lang="en-US" sz="2400" b="1" dirty="0"/>
              <a:t>models</a:t>
            </a:r>
            <a:endParaRPr sz="2400" b="1" dirty="0"/>
          </a:p>
        </p:txBody>
      </p:sp>
      <p:sp>
        <p:nvSpPr>
          <p:cNvPr id="140" name="Shape 140"/>
          <p:cNvSpPr txBox="1"/>
          <p:nvPr/>
        </p:nvSpPr>
        <p:spPr>
          <a:xfrm>
            <a:off x="404324" y="609150"/>
            <a:ext cx="11025675" cy="5639700"/>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FontTx/>
              <a:buChar char="-"/>
            </a:pPr>
            <a:r>
              <a:rPr lang="en-US" sz="2000" dirty="0" smtClean="0"/>
              <a:t>Data sets that are based on observed data in some way</a:t>
            </a:r>
          </a:p>
          <a:p>
            <a:pPr marL="285750" lvl="0" indent="-285750" rtl="0">
              <a:spcBef>
                <a:spcPts val="0"/>
              </a:spcBef>
              <a:spcAft>
                <a:spcPts val="0"/>
              </a:spcAft>
              <a:buFontTx/>
              <a:buChar char="-"/>
            </a:pPr>
            <a:endParaRPr lang="en-US" sz="2000" dirty="0"/>
          </a:p>
          <a:p>
            <a:pPr marL="285750" lvl="0" indent="-285750" rtl="0">
              <a:spcBef>
                <a:spcPts val="0"/>
              </a:spcBef>
              <a:spcAft>
                <a:spcPts val="0"/>
              </a:spcAft>
              <a:buFontTx/>
              <a:buChar char="-"/>
            </a:pPr>
            <a:r>
              <a:rPr lang="en-US" sz="2000" dirty="0" smtClean="0"/>
              <a:t>They may be randomizations of original data (2 main types for static networks: node &amp; data-stream).</a:t>
            </a:r>
          </a:p>
          <a:p>
            <a:pPr marL="285750" lvl="0" indent="-285750" rtl="0">
              <a:spcBef>
                <a:spcPts val="0"/>
              </a:spcBef>
              <a:spcAft>
                <a:spcPts val="0"/>
              </a:spcAft>
              <a:buFontTx/>
              <a:buChar char="-"/>
            </a:pPr>
            <a:endParaRPr lang="en-US" sz="2000" dirty="0"/>
          </a:p>
          <a:p>
            <a:pPr marL="285750" lvl="0" indent="-285750" rtl="0">
              <a:spcBef>
                <a:spcPts val="0"/>
              </a:spcBef>
              <a:spcAft>
                <a:spcPts val="0"/>
              </a:spcAft>
              <a:buFontTx/>
              <a:buChar char="-"/>
            </a:pPr>
            <a:r>
              <a:rPr lang="en-US" sz="2000" dirty="0" smtClean="0"/>
              <a:t>Or they may be based on models based on properties of the original data</a:t>
            </a:r>
          </a:p>
          <a:p>
            <a:pPr marL="285750" lvl="0" indent="-285750" rtl="0">
              <a:spcBef>
                <a:spcPts val="0"/>
              </a:spcBef>
              <a:spcAft>
                <a:spcPts val="0"/>
              </a:spcAft>
              <a:buFontTx/>
              <a:buChar char="-"/>
            </a:pPr>
            <a:endParaRPr lang="en-US" sz="2000" dirty="0">
              <a:solidFill>
                <a:srgbClr val="1C1D1E"/>
              </a:solidFill>
              <a:highlight>
                <a:srgbClr val="FFFFFF"/>
              </a:highlight>
            </a:endParaRPr>
          </a:p>
          <a:p>
            <a:pPr marL="285750" lvl="0" indent="-285750" rtl="0">
              <a:spcBef>
                <a:spcPts val="0"/>
              </a:spcBef>
              <a:spcAft>
                <a:spcPts val="0"/>
              </a:spcAft>
              <a:buFontTx/>
              <a:buChar char="-"/>
            </a:pPr>
            <a:r>
              <a:rPr lang="en-US" sz="2000" dirty="0" smtClean="0">
                <a:solidFill>
                  <a:srgbClr val="1C1D1E"/>
                </a:solidFill>
                <a:highlight>
                  <a:srgbClr val="FFFFFF"/>
                </a:highlight>
              </a:rPr>
              <a:t>They should strive to maintain </a:t>
            </a:r>
            <a:r>
              <a:rPr lang="en-US" sz="2000" dirty="0">
                <a:solidFill>
                  <a:srgbClr val="1C1D1E"/>
                </a:solidFill>
                <a:highlight>
                  <a:srgbClr val="FFFFFF"/>
                </a:highlight>
              </a:rPr>
              <a:t>constant all other aspects of the data that are not directly relevant to the </a:t>
            </a:r>
            <a:r>
              <a:rPr lang="en-US" sz="2000" dirty="0" smtClean="0">
                <a:solidFill>
                  <a:srgbClr val="1C1D1E"/>
                </a:solidFill>
                <a:highlight>
                  <a:srgbClr val="FFFFFF"/>
                </a:highlight>
              </a:rPr>
              <a:t>hypothesis.</a:t>
            </a:r>
          </a:p>
          <a:p>
            <a:pPr lvl="0"/>
            <a:endParaRPr lang="en-US" sz="2000" dirty="0" smtClean="0"/>
          </a:p>
          <a:p>
            <a:pPr marL="0" lvl="0" indent="0" rtl="0">
              <a:spcBef>
                <a:spcPts val="0"/>
              </a:spcBef>
              <a:spcAft>
                <a:spcPts val="0"/>
              </a:spcAft>
              <a:buNone/>
            </a:pPr>
            <a:endParaRPr lang="en-US" sz="2000" dirty="0" smtClean="0"/>
          </a:p>
          <a:p>
            <a:pPr marL="0" lvl="0" indent="0" rtl="0">
              <a:spcBef>
                <a:spcPts val="0"/>
              </a:spcBef>
              <a:spcAft>
                <a:spcPts val="0"/>
              </a:spcAft>
              <a:buNone/>
            </a:pPr>
            <a:endParaRPr lang="en-US" sz="2000" dirty="0"/>
          </a:p>
          <a:p>
            <a:pPr marL="0" lvl="0" indent="0" rtl="0">
              <a:spcBef>
                <a:spcPts val="0"/>
              </a:spcBef>
              <a:spcAft>
                <a:spcPts val="0"/>
              </a:spcAft>
              <a:buNone/>
            </a:pPr>
            <a:r>
              <a:rPr lang="en-US" sz="2000" dirty="0" smtClean="0"/>
              <a:t>Critical issue regarding null models is whether they accurately reflect the structure of the original data – or are they biased in some way?</a:t>
            </a:r>
            <a:endParaRPr lang="en-US" sz="2000" dirty="0"/>
          </a:p>
        </p:txBody>
      </p:sp>
    </p:spTree>
    <p:extLst>
      <p:ext uri="{BB962C8B-B14F-4D97-AF65-F5344CB8AC3E}">
        <p14:creationId xmlns:p14="http://schemas.microsoft.com/office/powerpoint/2010/main" val="10426727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p:nvPr/>
        </p:nvSpPr>
        <p:spPr>
          <a:xfrm>
            <a:off x="337130" y="304800"/>
            <a:ext cx="10092600" cy="50799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en-US" sz="2000" b="1" dirty="0" smtClean="0"/>
              <a:t>2 types of Data Randomizations in Static Networks based on original data:</a:t>
            </a:r>
          </a:p>
          <a:p>
            <a:pPr marL="0" lvl="0" indent="0">
              <a:spcBef>
                <a:spcPts val="0"/>
              </a:spcBef>
              <a:spcAft>
                <a:spcPts val="0"/>
              </a:spcAft>
              <a:buNone/>
            </a:pPr>
            <a:endParaRPr lang="en-US" dirty="0" smtClean="0"/>
          </a:p>
          <a:p>
            <a:pPr marL="0" lvl="0" indent="0">
              <a:spcBef>
                <a:spcPts val="0"/>
              </a:spcBef>
              <a:spcAft>
                <a:spcPts val="0"/>
              </a:spcAft>
              <a:buNone/>
            </a:pPr>
            <a:endParaRPr lang="en-US" sz="1600" dirty="0" smtClean="0"/>
          </a:p>
          <a:p>
            <a:pPr marL="342900" lvl="0" indent="-342900">
              <a:spcBef>
                <a:spcPts val="0"/>
              </a:spcBef>
              <a:spcAft>
                <a:spcPts val="0"/>
              </a:spcAft>
              <a:buAutoNum type="arabicPeriod"/>
            </a:pPr>
            <a:r>
              <a:rPr lang="en-US" sz="1600" u="sng" dirty="0" smtClean="0"/>
              <a:t>Node-based randomizations  (Network randomization)</a:t>
            </a:r>
          </a:p>
          <a:p>
            <a:pPr marL="342900" lvl="0" indent="-342900">
              <a:spcBef>
                <a:spcPts val="0"/>
              </a:spcBef>
              <a:spcAft>
                <a:spcPts val="0"/>
              </a:spcAft>
              <a:buAutoNum type="arabicPeriod"/>
            </a:pPr>
            <a:endParaRPr lang="en-US" sz="1600" dirty="0" smtClean="0"/>
          </a:p>
          <a:p>
            <a:pPr lvl="0">
              <a:spcBef>
                <a:spcPts val="0"/>
              </a:spcBef>
              <a:spcAft>
                <a:spcPts val="0"/>
              </a:spcAft>
            </a:pPr>
            <a:r>
              <a:rPr lang="en-US" sz="1600" dirty="0" smtClean="0"/>
              <a:t>e.g. randomizing attributes of nodes, but maintain the same number of each class.  An example would be randomizing gender/sex among nodes.  This does assume the observed network is a very  good representation of the true network.  </a:t>
            </a:r>
            <a:r>
              <a:rPr lang="en-US" sz="1600" dirty="0" err="1" smtClean="0"/>
              <a:t>Farine</a:t>
            </a:r>
            <a:r>
              <a:rPr lang="en-US" sz="1600" dirty="0" smtClean="0"/>
              <a:t> 2014 has identified that violation of this assumption can lead to higher type I and type II errors.</a:t>
            </a:r>
            <a:endParaRPr lang="en-US" sz="1600" dirty="0"/>
          </a:p>
          <a:p>
            <a:pPr marL="342900" lvl="0" indent="-342900">
              <a:spcBef>
                <a:spcPts val="0"/>
              </a:spcBef>
              <a:spcAft>
                <a:spcPts val="0"/>
              </a:spcAft>
              <a:buAutoNum type="arabicPeriod"/>
            </a:pPr>
            <a:endParaRPr lang="en-US" sz="1600" dirty="0" smtClean="0"/>
          </a:p>
          <a:p>
            <a:pPr marL="342900" lvl="0" indent="-342900">
              <a:spcBef>
                <a:spcPts val="0"/>
              </a:spcBef>
              <a:spcAft>
                <a:spcPts val="0"/>
              </a:spcAft>
              <a:buAutoNum type="arabicPeriod"/>
            </a:pPr>
            <a:endParaRPr lang="en-US" sz="1600" dirty="0"/>
          </a:p>
          <a:p>
            <a:pPr lvl="0">
              <a:spcBef>
                <a:spcPts val="0"/>
              </a:spcBef>
              <a:spcAft>
                <a:spcPts val="0"/>
              </a:spcAft>
            </a:pPr>
            <a:r>
              <a:rPr lang="en-US" sz="1600" dirty="0" smtClean="0"/>
              <a:t>2.   </a:t>
            </a:r>
            <a:r>
              <a:rPr lang="en-US" sz="1600" u="sng" dirty="0" smtClean="0"/>
              <a:t>Data Stream-based randomizations  (Pre-network randomization)</a:t>
            </a:r>
          </a:p>
          <a:p>
            <a:pPr marL="342900" lvl="0" indent="-342900">
              <a:spcBef>
                <a:spcPts val="0"/>
              </a:spcBef>
              <a:spcAft>
                <a:spcPts val="0"/>
              </a:spcAft>
              <a:buAutoNum type="arabicPeriod"/>
            </a:pPr>
            <a:endParaRPr lang="en-US" sz="1600" dirty="0"/>
          </a:p>
          <a:p>
            <a:pPr lvl="0">
              <a:spcBef>
                <a:spcPts val="0"/>
              </a:spcBef>
              <a:spcAft>
                <a:spcPts val="0"/>
              </a:spcAft>
            </a:pPr>
            <a:r>
              <a:rPr lang="en-US" sz="1600" dirty="0" smtClean="0"/>
              <a:t>Sequential swaps between individuals constrained by e.g. time or space.   These swaps can occur at the individual level but may also be at the group level.</a:t>
            </a:r>
          </a:p>
          <a:p>
            <a:pPr marL="0" lvl="0" indent="0">
              <a:spcBef>
                <a:spcPts val="0"/>
              </a:spcBef>
              <a:spcAft>
                <a:spcPts val="0"/>
              </a:spcAft>
              <a:buNone/>
            </a:pPr>
            <a:endParaRPr sz="1600" dirty="0"/>
          </a:p>
        </p:txBody>
      </p:sp>
    </p:spTree>
    <p:extLst>
      <p:ext uri="{BB962C8B-B14F-4D97-AF65-F5344CB8AC3E}">
        <p14:creationId xmlns:p14="http://schemas.microsoft.com/office/powerpoint/2010/main" val="1668025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8564170" cy="3410426"/>
          </a:xfrm>
          <a:prstGeom prst="rect">
            <a:avLst/>
          </a:prstGeom>
        </p:spPr>
      </p:pic>
      <p:sp>
        <p:nvSpPr>
          <p:cNvPr id="3" name="TextBox 2"/>
          <p:cNvSpPr txBox="1"/>
          <p:nvPr/>
        </p:nvSpPr>
        <p:spPr>
          <a:xfrm>
            <a:off x="609600" y="457200"/>
            <a:ext cx="4142481" cy="523220"/>
          </a:xfrm>
          <a:prstGeom prst="rect">
            <a:avLst/>
          </a:prstGeom>
          <a:noFill/>
        </p:spPr>
        <p:txBody>
          <a:bodyPr wrap="none" rtlCol="0">
            <a:spAutoFit/>
          </a:bodyPr>
          <a:lstStyle/>
          <a:p>
            <a:r>
              <a:rPr lang="en-US" sz="2800" dirty="0" smtClean="0"/>
              <a:t>Independent Vertex Sets</a:t>
            </a:r>
            <a:endParaRPr lang="en-US" sz="2800" dirty="0"/>
          </a:p>
        </p:txBody>
      </p:sp>
      <p:sp>
        <p:nvSpPr>
          <p:cNvPr id="5" name="TextBox 4"/>
          <p:cNvSpPr txBox="1"/>
          <p:nvPr/>
        </p:nvSpPr>
        <p:spPr>
          <a:xfrm>
            <a:off x="1066800" y="4648200"/>
            <a:ext cx="2100255" cy="338554"/>
          </a:xfrm>
          <a:prstGeom prst="rect">
            <a:avLst/>
          </a:prstGeom>
          <a:noFill/>
        </p:spPr>
        <p:txBody>
          <a:bodyPr wrap="none" rtlCol="0">
            <a:spAutoFit/>
          </a:bodyPr>
          <a:lstStyle/>
          <a:p>
            <a:r>
              <a:rPr lang="en-US" sz="1600" dirty="0" smtClean="0"/>
              <a:t>This graph has 0 IVS</a:t>
            </a:r>
            <a:endParaRPr lang="en-US" sz="1600" dirty="0"/>
          </a:p>
        </p:txBody>
      </p:sp>
      <p:sp>
        <p:nvSpPr>
          <p:cNvPr id="6" name="TextBox 5"/>
          <p:cNvSpPr txBox="1"/>
          <p:nvPr/>
        </p:nvSpPr>
        <p:spPr>
          <a:xfrm>
            <a:off x="4876800" y="4549676"/>
            <a:ext cx="3657600" cy="2308324"/>
          </a:xfrm>
          <a:prstGeom prst="rect">
            <a:avLst/>
          </a:prstGeom>
          <a:noFill/>
        </p:spPr>
        <p:txBody>
          <a:bodyPr wrap="square" rtlCol="0">
            <a:spAutoFit/>
          </a:bodyPr>
          <a:lstStyle/>
          <a:p>
            <a:r>
              <a:rPr lang="en-US" sz="1600" dirty="0" smtClean="0"/>
              <a:t>The largest IVS for this graph = 6, &amp; there are four of this size:</a:t>
            </a:r>
          </a:p>
          <a:p>
            <a:endParaRPr lang="en-US" sz="1600" dirty="0"/>
          </a:p>
          <a:p>
            <a:r>
              <a:rPr lang="en-US" sz="1600" dirty="0" smtClean="0"/>
              <a:t>[A,D,F,G,J,K</a:t>
            </a:r>
            <a:r>
              <a:rPr lang="en-US" sz="1600" dirty="0"/>
              <a:t>]</a:t>
            </a:r>
          </a:p>
          <a:p>
            <a:r>
              <a:rPr lang="en-US" sz="1600" dirty="0" smtClean="0"/>
              <a:t>[A,D,G,H,J,K</a:t>
            </a:r>
            <a:r>
              <a:rPr lang="en-US" sz="1600" dirty="0"/>
              <a:t>]</a:t>
            </a:r>
          </a:p>
          <a:p>
            <a:r>
              <a:rPr lang="en-US" sz="1600" dirty="0" smtClean="0"/>
              <a:t>[A,C,G,H,J,K</a:t>
            </a:r>
            <a:r>
              <a:rPr lang="en-US" sz="1600" dirty="0"/>
              <a:t>]</a:t>
            </a:r>
          </a:p>
          <a:p>
            <a:r>
              <a:rPr lang="en-US" sz="1600" dirty="0"/>
              <a:t>[B,D,G,H,J,K]</a:t>
            </a:r>
          </a:p>
          <a:p>
            <a:endParaRPr lang="en-US" sz="1600" dirty="0"/>
          </a:p>
          <a:p>
            <a:endParaRPr lang="en-US" sz="1600" dirty="0"/>
          </a:p>
        </p:txBody>
      </p:sp>
    </p:spTree>
    <p:extLst>
      <p:ext uri="{BB962C8B-B14F-4D97-AF65-F5344CB8AC3E}">
        <p14:creationId xmlns:p14="http://schemas.microsoft.com/office/powerpoint/2010/main" val="553253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4641330"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09600" y="457200"/>
            <a:ext cx="2565126" cy="523220"/>
          </a:xfrm>
          <a:prstGeom prst="rect">
            <a:avLst/>
          </a:prstGeom>
          <a:noFill/>
        </p:spPr>
        <p:txBody>
          <a:bodyPr wrap="none" rtlCol="0">
            <a:spAutoFit/>
          </a:bodyPr>
          <a:lstStyle/>
          <a:p>
            <a:r>
              <a:rPr lang="en-US" sz="2800" dirty="0" smtClean="0"/>
              <a:t>Clique Overlap</a:t>
            </a:r>
            <a:endParaRPr lang="en-US" sz="2800" dirty="0"/>
          </a:p>
        </p:txBody>
      </p:sp>
      <p:sp>
        <p:nvSpPr>
          <p:cNvPr id="4" name="Rectangle 3"/>
          <p:cNvSpPr/>
          <p:nvPr/>
        </p:nvSpPr>
        <p:spPr>
          <a:xfrm>
            <a:off x="914400" y="5791200"/>
            <a:ext cx="6096000" cy="523220"/>
          </a:xfrm>
          <a:prstGeom prst="rect">
            <a:avLst/>
          </a:prstGeom>
        </p:spPr>
        <p:txBody>
          <a:bodyPr>
            <a:spAutoFit/>
          </a:bodyPr>
          <a:lstStyle/>
          <a:p>
            <a:r>
              <a:rPr lang="en-US" dirty="0" smtClean="0"/>
              <a:t>Roethlisberger </a:t>
            </a:r>
            <a:r>
              <a:rPr lang="en-US" dirty="0"/>
              <a:t>&amp; Dickson 1939 </a:t>
            </a:r>
          </a:p>
          <a:p>
            <a:r>
              <a:rPr lang="en-US" dirty="0" smtClean="0"/>
              <a:t>Bank </a:t>
            </a:r>
            <a:r>
              <a:rPr lang="en-US" dirty="0"/>
              <a:t>wiring games' room data.</a:t>
            </a: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895475"/>
            <a:ext cx="45910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433289" y="1524000"/>
            <a:ext cx="4447051" cy="307777"/>
          </a:xfrm>
          <a:prstGeom prst="rect">
            <a:avLst/>
          </a:prstGeom>
          <a:noFill/>
        </p:spPr>
        <p:txBody>
          <a:bodyPr wrap="none" rtlCol="0">
            <a:spAutoFit/>
          </a:bodyPr>
          <a:lstStyle/>
          <a:p>
            <a:r>
              <a:rPr lang="en-US" b="1" dirty="0" smtClean="0"/>
              <a:t>Clique co-membership matrix (min clique size = 4)</a:t>
            </a:r>
            <a:endParaRPr lang="en-US" b="1" dirty="0"/>
          </a:p>
        </p:txBody>
      </p:sp>
      <p:sp>
        <p:nvSpPr>
          <p:cNvPr id="10" name="TextBox 9"/>
          <p:cNvSpPr txBox="1"/>
          <p:nvPr/>
        </p:nvSpPr>
        <p:spPr>
          <a:xfrm>
            <a:off x="6553200" y="5181600"/>
            <a:ext cx="4648200" cy="738664"/>
          </a:xfrm>
          <a:prstGeom prst="rect">
            <a:avLst/>
          </a:prstGeom>
          <a:noFill/>
        </p:spPr>
        <p:txBody>
          <a:bodyPr wrap="square" rtlCol="0">
            <a:spAutoFit/>
          </a:bodyPr>
          <a:lstStyle/>
          <a:p>
            <a:r>
              <a:rPr lang="en-US" dirty="0" smtClean="0"/>
              <a:t>The clique co-membership matrix can be used to identify  non-overlapping clusters of cliques using e.g. hierarchical clustering</a:t>
            </a:r>
            <a:endParaRPr lang="en-US" dirty="0"/>
          </a:p>
        </p:txBody>
      </p:sp>
    </p:spTree>
    <p:extLst>
      <p:ext uri="{BB962C8B-B14F-4D97-AF65-F5344CB8AC3E}">
        <p14:creationId xmlns:p14="http://schemas.microsoft.com/office/powerpoint/2010/main" val="3946978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762000"/>
            <a:ext cx="237172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781050"/>
            <a:ext cx="21431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066800"/>
            <a:ext cx="4641330"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09600" y="457200"/>
            <a:ext cx="2565126" cy="523220"/>
          </a:xfrm>
          <a:prstGeom prst="rect">
            <a:avLst/>
          </a:prstGeom>
          <a:noFill/>
        </p:spPr>
        <p:txBody>
          <a:bodyPr wrap="none" rtlCol="0">
            <a:spAutoFit/>
          </a:bodyPr>
          <a:lstStyle/>
          <a:p>
            <a:r>
              <a:rPr lang="en-US" sz="2800" dirty="0" smtClean="0"/>
              <a:t>Clique Overlap</a:t>
            </a:r>
            <a:endParaRPr lang="en-US" sz="2800" dirty="0"/>
          </a:p>
        </p:txBody>
      </p:sp>
      <p:sp>
        <p:nvSpPr>
          <p:cNvPr id="4" name="Rectangle 3"/>
          <p:cNvSpPr/>
          <p:nvPr/>
        </p:nvSpPr>
        <p:spPr>
          <a:xfrm>
            <a:off x="5638800" y="533400"/>
            <a:ext cx="5267325" cy="2476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69445" y="228600"/>
            <a:ext cx="1726755" cy="307777"/>
          </a:xfrm>
          <a:prstGeom prst="rect">
            <a:avLst/>
          </a:prstGeom>
          <a:noFill/>
        </p:spPr>
        <p:txBody>
          <a:bodyPr wrap="none" rtlCol="0">
            <a:spAutoFit/>
          </a:bodyPr>
          <a:lstStyle/>
          <a:p>
            <a:r>
              <a:rPr lang="en-US" dirty="0" smtClean="0"/>
              <a:t>Clique membership</a:t>
            </a:r>
            <a:endParaRPr lang="en-US" dirty="0"/>
          </a:p>
        </p:txBody>
      </p:sp>
      <p:sp>
        <p:nvSpPr>
          <p:cNvPr id="10" name="TextBox 9"/>
          <p:cNvSpPr txBox="1"/>
          <p:nvPr/>
        </p:nvSpPr>
        <p:spPr>
          <a:xfrm>
            <a:off x="8610600" y="228600"/>
            <a:ext cx="2254143" cy="307777"/>
          </a:xfrm>
          <a:prstGeom prst="rect">
            <a:avLst/>
          </a:prstGeom>
          <a:noFill/>
        </p:spPr>
        <p:txBody>
          <a:bodyPr wrap="none" rtlCol="0">
            <a:spAutoFit/>
          </a:bodyPr>
          <a:lstStyle/>
          <a:p>
            <a:r>
              <a:rPr lang="en-US" dirty="0" smtClean="0"/>
              <a:t>Proportion of ties to clique</a:t>
            </a:r>
            <a:endParaRPr lang="en-US" dirty="0"/>
          </a:p>
        </p:txBody>
      </p:sp>
      <p:pic>
        <p:nvPicPr>
          <p:cNvPr id="327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810000"/>
            <a:ext cx="43434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685800" y="5867400"/>
            <a:ext cx="3352800" cy="523220"/>
          </a:xfrm>
          <a:prstGeom prst="rect">
            <a:avLst/>
          </a:prstGeom>
          <a:noFill/>
        </p:spPr>
        <p:txBody>
          <a:bodyPr wrap="square" rtlCol="0">
            <a:spAutoFit/>
          </a:bodyPr>
          <a:lstStyle/>
          <a:p>
            <a:r>
              <a:rPr lang="en-US" dirty="0" smtClean="0"/>
              <a:t>Use correspondence analysis on node by cluster matrix to identify relationships</a:t>
            </a:r>
            <a:endParaRPr lang="en-US" dirty="0"/>
          </a:p>
        </p:txBody>
      </p:sp>
    </p:spTree>
    <p:extLst>
      <p:ext uri="{BB962C8B-B14F-4D97-AF65-F5344CB8AC3E}">
        <p14:creationId xmlns:p14="http://schemas.microsoft.com/office/powerpoint/2010/main" val="2435407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915" y="1723787"/>
            <a:ext cx="8564170" cy="3410426"/>
          </a:xfrm>
          <a:prstGeom prst="rect">
            <a:avLst/>
          </a:prstGeom>
        </p:spPr>
      </p:pic>
      <p:sp>
        <p:nvSpPr>
          <p:cNvPr id="3" name="TextBox 2"/>
          <p:cNvSpPr txBox="1"/>
          <p:nvPr/>
        </p:nvSpPr>
        <p:spPr>
          <a:xfrm>
            <a:off x="609600" y="457200"/>
            <a:ext cx="8281434" cy="523220"/>
          </a:xfrm>
          <a:prstGeom prst="rect">
            <a:avLst/>
          </a:prstGeom>
          <a:noFill/>
        </p:spPr>
        <p:txBody>
          <a:bodyPr wrap="none" rtlCol="0">
            <a:spAutoFit/>
          </a:bodyPr>
          <a:lstStyle/>
          <a:p>
            <a:r>
              <a:rPr lang="en-US" sz="2800" dirty="0" smtClean="0"/>
              <a:t>Other ways of thinking about ‘maximally connected’</a:t>
            </a:r>
            <a:endParaRPr lang="en-US" sz="2800" dirty="0"/>
          </a:p>
        </p:txBody>
      </p:sp>
      <p:sp>
        <p:nvSpPr>
          <p:cNvPr id="4" name="TextBox 3"/>
          <p:cNvSpPr txBox="1"/>
          <p:nvPr/>
        </p:nvSpPr>
        <p:spPr>
          <a:xfrm>
            <a:off x="2286000" y="5562600"/>
            <a:ext cx="7924800" cy="646331"/>
          </a:xfrm>
          <a:prstGeom prst="rect">
            <a:avLst/>
          </a:prstGeom>
          <a:noFill/>
        </p:spPr>
        <p:txBody>
          <a:bodyPr wrap="square" rtlCol="0">
            <a:spAutoFit/>
          </a:bodyPr>
          <a:lstStyle/>
          <a:p>
            <a:r>
              <a:rPr lang="en-US" sz="1800" dirty="0" smtClean="0"/>
              <a:t>The criterion for all members to share an edge with all other members can be too strict in many real cases</a:t>
            </a:r>
            <a:endParaRPr lang="en-US" sz="1800" dirty="0"/>
          </a:p>
        </p:txBody>
      </p:sp>
    </p:spTree>
    <p:extLst>
      <p:ext uri="{BB962C8B-B14F-4D97-AF65-F5344CB8AC3E}">
        <p14:creationId xmlns:p14="http://schemas.microsoft.com/office/powerpoint/2010/main" val="398185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3462807" cy="523220"/>
          </a:xfrm>
          <a:prstGeom prst="rect">
            <a:avLst/>
          </a:prstGeom>
          <a:noFill/>
        </p:spPr>
        <p:txBody>
          <a:bodyPr wrap="none" rtlCol="0">
            <a:spAutoFit/>
          </a:bodyPr>
          <a:lstStyle/>
          <a:p>
            <a:r>
              <a:rPr lang="en-US" sz="2800" dirty="0" smtClean="0"/>
              <a:t>K-cliques / N-cliques</a:t>
            </a:r>
            <a:endParaRPr lang="en-US" sz="2800" dirty="0"/>
          </a:p>
        </p:txBody>
      </p:sp>
      <p:sp>
        <p:nvSpPr>
          <p:cNvPr id="4" name="Rectangle 3"/>
          <p:cNvSpPr/>
          <p:nvPr/>
        </p:nvSpPr>
        <p:spPr>
          <a:xfrm>
            <a:off x="685800" y="1191161"/>
            <a:ext cx="8153400" cy="1815882"/>
          </a:xfrm>
          <a:prstGeom prst="rect">
            <a:avLst/>
          </a:prstGeom>
        </p:spPr>
        <p:txBody>
          <a:bodyPr wrap="square">
            <a:spAutoFit/>
          </a:bodyPr>
          <a:lstStyle/>
          <a:p>
            <a:r>
              <a:rPr lang="en-US" sz="1600" dirty="0" smtClean="0"/>
              <a:t>Wasserman &amp; Faust.</a:t>
            </a:r>
          </a:p>
          <a:p>
            <a:endParaRPr lang="en-US" sz="1600" dirty="0" smtClean="0"/>
          </a:p>
          <a:p>
            <a:r>
              <a:rPr lang="en-US" sz="1600" dirty="0" smtClean="0"/>
              <a:t>All </a:t>
            </a:r>
            <a:r>
              <a:rPr lang="en-US" sz="1600" dirty="0"/>
              <a:t>individuals of a clique must connect to all other members within N </a:t>
            </a:r>
            <a:r>
              <a:rPr lang="en-US" sz="1600" dirty="0" smtClean="0"/>
              <a:t>steps. So nodes may </a:t>
            </a:r>
            <a:r>
              <a:rPr lang="en-US" sz="1600" dirty="0"/>
              <a:t>not connect directly to all members, but they are </a:t>
            </a:r>
            <a:r>
              <a:rPr lang="en-US" sz="1600" dirty="0" smtClean="0"/>
              <a:t>'friends-of-friends‘. These </a:t>
            </a:r>
            <a:r>
              <a:rPr lang="en-US" sz="1600" dirty="0"/>
              <a:t>intermediary </a:t>
            </a:r>
            <a:r>
              <a:rPr lang="en-US" sz="1600" dirty="0" smtClean="0"/>
              <a:t>nodes may or </a:t>
            </a:r>
            <a:r>
              <a:rPr lang="en-US" sz="1600" dirty="0"/>
              <a:t>may not be in the clique </a:t>
            </a:r>
            <a:r>
              <a:rPr lang="en-US" sz="1600" dirty="0" smtClean="0"/>
              <a:t>themselves.</a:t>
            </a:r>
          </a:p>
          <a:p>
            <a:endParaRPr lang="en-US" sz="1600" dirty="0"/>
          </a:p>
          <a:p>
            <a:r>
              <a:rPr lang="en-US" sz="1600" dirty="0" smtClean="0"/>
              <a:t>A 1-clique is the same as the original definition of clique.</a:t>
            </a:r>
            <a:endParaRPr lang="en-US" sz="1600" dirty="0"/>
          </a:p>
        </p:txBody>
      </p:sp>
      <p:sp>
        <p:nvSpPr>
          <p:cNvPr id="5" name="Rectangle 1"/>
          <p:cNvSpPr>
            <a:spLocks noChangeArrowheads="1"/>
          </p:cNvSpPr>
          <p:nvPr/>
        </p:nvSpPr>
        <p:spPr bwMode="auto">
          <a:xfrm>
            <a:off x="5979616" y="3575209"/>
            <a:ext cx="4154984"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Lucida Console" pitchFamily="49"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Lucida Console" pitchFamily="49" charset="0"/>
                <a:cs typeface="Arial" pitchFamily="34" charset="0"/>
              </a:rPr>
              <a:t>1. "G" "E" "B" "A" "F" "C“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Lucida Console" pitchFamily="49" charset="0"/>
                <a:cs typeface="Arial" pitchFamily="34" charset="0"/>
              </a:rPr>
              <a:t>2. "E" "B" "F" "C" "D" "I"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Lucida Console" pitchFamily="49" charset="0"/>
                <a:cs typeface="Arial" pitchFamily="34" charset="0"/>
              </a:rPr>
              <a:t>3. "E" "B" "F" "C" "I" "H“</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Lucida Console" pitchFamily="49" charset="0"/>
                <a:cs typeface="Arial" pitchFamily="34" charset="0"/>
              </a:rPr>
              <a:t>4. </a:t>
            </a:r>
            <a:r>
              <a:rPr kumimoji="0" lang="en-US" altLang="en-US" sz="2000" b="1" i="0" u="none" strike="noStrike" cap="none" normalizeH="0" baseline="0" dirty="0" smtClean="0">
                <a:ln>
                  <a:noFill/>
                </a:ln>
                <a:solidFill>
                  <a:srgbClr val="7CFA26"/>
                </a:solidFill>
                <a:effectLst/>
                <a:latin typeface="Lucida Console" pitchFamily="49" charset="0"/>
                <a:cs typeface="Arial" pitchFamily="34" charset="0"/>
              </a:rPr>
              <a:t>"F" "C" "I" "J" "K" </a:t>
            </a:r>
            <a:r>
              <a:rPr kumimoji="0" lang="en-US" altLang="en-US" sz="1600" b="1" i="0" u="none" strike="noStrike" cap="none" normalizeH="0" baseline="0" dirty="0" smtClean="0">
                <a:ln>
                  <a:noFill/>
                </a:ln>
                <a:solidFill>
                  <a:srgbClr val="7CFA26"/>
                </a:solidFill>
                <a:effectLst/>
                <a:latin typeface="Arial" pitchFamily="34" charset="0"/>
                <a:cs typeface="Arial" pitchFamily="34" charset="0"/>
              </a:rPr>
              <a:t/>
            </a:r>
            <a:br>
              <a:rPr kumimoji="0" lang="en-US" altLang="en-US" sz="1600" b="1" i="0" u="none" strike="noStrike" cap="none" normalizeH="0" baseline="0" dirty="0" smtClean="0">
                <a:ln>
                  <a:noFill/>
                </a:ln>
                <a:solidFill>
                  <a:srgbClr val="7CFA26"/>
                </a:solidFill>
                <a:effectLst/>
                <a:latin typeface="Arial" pitchFamily="34" charset="0"/>
                <a:cs typeface="Arial" pitchFamily="34" charset="0"/>
              </a:rPr>
            </a:br>
            <a:endParaRPr kumimoji="0" lang="en-US" altLang="en-US" sz="4400" b="1" i="0" u="none" strike="noStrike" cap="none" normalizeH="0" baseline="0" dirty="0" smtClean="0">
              <a:ln>
                <a:noFill/>
              </a:ln>
              <a:solidFill>
                <a:srgbClr val="7CFA26"/>
              </a:solidFill>
              <a:effectLst/>
              <a:latin typeface="Arial" pitchFamily="34" charset="0"/>
              <a:cs typeface="Arial" pitchFamily="34" charset="0"/>
            </a:endParaRPr>
          </a:p>
        </p:txBody>
      </p:sp>
      <p:sp>
        <p:nvSpPr>
          <p:cNvPr id="7" name="Rectangle 6"/>
          <p:cNvSpPr/>
          <p:nvPr/>
        </p:nvSpPr>
        <p:spPr>
          <a:xfrm>
            <a:off x="5867400" y="3346608"/>
            <a:ext cx="4019049" cy="369332"/>
          </a:xfrm>
          <a:prstGeom prst="rect">
            <a:avLst/>
          </a:prstGeom>
        </p:spPr>
        <p:txBody>
          <a:bodyPr wrap="none">
            <a:spAutoFit/>
          </a:bodyPr>
          <a:lstStyle/>
          <a:p>
            <a:r>
              <a:rPr lang="en-US" sz="1800" dirty="0" smtClean="0"/>
              <a:t>There are four 2-cliques in this graph:</a:t>
            </a:r>
            <a:endParaRPr lang="en-US" sz="1800" dirty="0"/>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3352800"/>
            <a:ext cx="539115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947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2046</TotalTime>
  <Words>2727</Words>
  <Application>Microsoft Office PowerPoint</Application>
  <PresentationFormat>Custom</PresentationFormat>
  <Paragraphs>369</Paragraphs>
  <Slides>47</Slides>
  <Notes>8</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Social Network Analysis Workshop Glasgow, Scotland - July 2018</vt:lpstr>
      <vt:lpstr>Subgroups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Preferential Attachments - Birds of a feather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Models - Intro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Social Interactions in Social Networks</dc:title>
  <dc:creator>curley1</dc:creator>
  <cp:lastModifiedBy>Columbia University</cp:lastModifiedBy>
  <cp:revision>93</cp:revision>
  <dcterms:modified xsi:type="dcterms:W3CDTF">2018-07-03T07:26:15Z</dcterms:modified>
</cp:coreProperties>
</file>