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744" r:id="rId2"/>
    <p:sldId id="313" r:id="rId3"/>
    <p:sldId id="587" r:id="rId4"/>
    <p:sldId id="588" r:id="rId5"/>
    <p:sldId id="589" r:id="rId6"/>
    <p:sldId id="590" r:id="rId7"/>
    <p:sldId id="591" r:id="rId8"/>
    <p:sldId id="592" r:id="rId9"/>
    <p:sldId id="897" r:id="rId10"/>
    <p:sldId id="316" r:id="rId11"/>
    <p:sldId id="317" r:id="rId12"/>
    <p:sldId id="899" r:id="rId13"/>
    <p:sldId id="907" r:id="rId14"/>
    <p:sldId id="361" r:id="rId15"/>
    <p:sldId id="894" r:id="rId16"/>
    <p:sldId id="373" r:id="rId17"/>
    <p:sldId id="908" r:id="rId18"/>
    <p:sldId id="909" r:id="rId19"/>
    <p:sldId id="910" r:id="rId20"/>
    <p:sldId id="904" r:id="rId21"/>
    <p:sldId id="896" r:id="rId22"/>
    <p:sldId id="379" r:id="rId23"/>
    <p:sldId id="900" r:id="rId24"/>
    <p:sldId id="382"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FA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autoAdjust="0"/>
    <p:restoredTop sz="94660"/>
  </p:normalViewPr>
  <p:slideViewPr>
    <p:cSldViewPr>
      <p:cViewPr>
        <p:scale>
          <a:sx n="79" d="100"/>
          <a:sy n="79" d="100"/>
        </p:scale>
        <p:origin x="-540" y="-360"/>
      </p:cViewPr>
      <p:guideLst>
        <p:guide orient="horz" pos="2160"/>
        <p:guide pos="3840"/>
      </p:guideLst>
    </p:cSldViewPr>
  </p:slideViewPr>
  <p:notesTextViewPr>
    <p:cViewPr>
      <p:scale>
        <a:sx n="1" d="1"/>
        <a:sy n="1" d="1"/>
      </p:scale>
      <p:origin x="0" y="0"/>
    </p:cViewPr>
  </p:notesTextViewPr>
  <p:sorterViewPr>
    <p:cViewPr>
      <p:scale>
        <a:sx n="100" d="100"/>
        <a:sy n="100" d="100"/>
      </p:scale>
      <p:origin x="0" y="18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15396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9" name="Shape 7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7" name="Shape 7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Shape 7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6" name="Shape 7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9" name="Shape 6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8" name="Shape 6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9" name="Shape 7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Dominance hierarchies</a:t>
            </a:r>
            <a:endParaRPr lang="en-US" dirty="0"/>
          </a:p>
        </p:txBody>
      </p:sp>
    </p:spTree>
    <p:extLst>
      <p:ext uri="{BB962C8B-B14F-4D97-AF65-F5344CB8AC3E}">
        <p14:creationId xmlns:p14="http://schemas.microsoft.com/office/powerpoint/2010/main" val="4117301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7" name="Shape 397"/>
          <p:cNvPicPr preferRelativeResize="0"/>
          <p:nvPr/>
        </p:nvPicPr>
        <p:blipFill>
          <a:blip r:embed="rId3">
            <a:alphaModFix/>
          </a:blip>
          <a:stretch>
            <a:fillRect/>
          </a:stretch>
        </p:blipFill>
        <p:spPr>
          <a:xfrm>
            <a:off x="438850" y="973000"/>
            <a:ext cx="9848150" cy="5000010"/>
          </a:xfrm>
          <a:prstGeom prst="rect">
            <a:avLst/>
          </a:prstGeom>
          <a:noFill/>
          <a:ln>
            <a:noFill/>
          </a:ln>
        </p:spPr>
      </p:pic>
      <p:sp>
        <p:nvSpPr>
          <p:cNvPr id="398" name="Shape 398"/>
          <p:cNvSpPr txBox="1"/>
          <p:nvPr/>
        </p:nvSpPr>
        <p:spPr>
          <a:xfrm>
            <a:off x="8934600" y="6112200"/>
            <a:ext cx="9658200" cy="112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err="1"/>
              <a:t>Vandeleest</a:t>
            </a:r>
            <a:r>
              <a:rPr lang="en-US" dirty="0"/>
              <a:t> et al 2016 </a:t>
            </a:r>
            <a:r>
              <a:rPr lang="en-US" dirty="0" err="1"/>
              <a:t>Plos</a:t>
            </a:r>
            <a:r>
              <a:rPr lang="en-US" dirty="0"/>
              <a:t> One</a:t>
            </a:r>
            <a:endParaRPr dirty="0"/>
          </a:p>
        </p:txBody>
      </p:sp>
      <p:sp>
        <p:nvSpPr>
          <p:cNvPr id="399" name="Shape 399"/>
          <p:cNvSpPr txBox="1"/>
          <p:nvPr/>
        </p:nvSpPr>
        <p:spPr>
          <a:xfrm>
            <a:off x="152400" y="152400"/>
            <a:ext cx="9634800" cy="112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dirty="0" smtClean="0"/>
              <a:t>Dominance Certainty</a:t>
            </a:r>
            <a:endParaRPr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Shape 404"/>
          <p:cNvPicPr preferRelativeResize="0"/>
          <p:nvPr/>
        </p:nvPicPr>
        <p:blipFill>
          <a:blip r:embed="rId3">
            <a:alphaModFix/>
          </a:blip>
          <a:stretch>
            <a:fillRect/>
          </a:stretch>
        </p:blipFill>
        <p:spPr>
          <a:xfrm>
            <a:off x="152399" y="685800"/>
            <a:ext cx="10197679" cy="5486400"/>
          </a:xfrm>
          <a:prstGeom prst="rect">
            <a:avLst/>
          </a:prstGeom>
          <a:noFill/>
          <a:ln>
            <a:noFill/>
          </a:ln>
        </p:spPr>
      </p:pic>
      <p:sp>
        <p:nvSpPr>
          <p:cNvPr id="405" name="Shape 405"/>
          <p:cNvSpPr txBox="1"/>
          <p:nvPr/>
        </p:nvSpPr>
        <p:spPr>
          <a:xfrm>
            <a:off x="8934600" y="6324600"/>
            <a:ext cx="9658200" cy="1126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Vandeleest et al 2016 Plos One</a:t>
            </a:r>
            <a:endParaRPr/>
          </a:p>
        </p:txBody>
      </p:sp>
      <p:sp>
        <p:nvSpPr>
          <p:cNvPr id="4" name="Shape 399"/>
          <p:cNvSpPr txBox="1"/>
          <p:nvPr/>
        </p:nvSpPr>
        <p:spPr>
          <a:xfrm>
            <a:off x="152400" y="152400"/>
            <a:ext cx="9634800" cy="112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dirty="0" smtClean="0"/>
              <a:t>Dominance Certainty</a:t>
            </a:r>
            <a:endParaRPr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343675" y="182250"/>
            <a:ext cx="8998200" cy="1049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800" b="1" dirty="0"/>
              <a:t>Dynamic Networks</a:t>
            </a:r>
            <a:endParaRPr sz="2800" b="1" dirty="0"/>
          </a:p>
        </p:txBody>
      </p:sp>
      <p:sp>
        <p:nvSpPr>
          <p:cNvPr id="119" name="Shape 119"/>
          <p:cNvSpPr txBox="1"/>
          <p:nvPr/>
        </p:nvSpPr>
        <p:spPr>
          <a:xfrm>
            <a:off x="541421" y="553452"/>
            <a:ext cx="10736179" cy="6400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sz="2000" b="1" u="sng" dirty="0" smtClean="0"/>
              <a:t>Temporal </a:t>
            </a:r>
            <a:r>
              <a:rPr lang="en-US" sz="2000" b="1" u="sng" dirty="0"/>
              <a:t>networks </a:t>
            </a:r>
            <a:r>
              <a:rPr lang="en-US" sz="2000" b="1" u="sng" dirty="0" smtClean="0"/>
              <a:t>– </a:t>
            </a:r>
          </a:p>
          <a:p>
            <a:pPr marL="0" lvl="0" indent="0">
              <a:spcBef>
                <a:spcPts val="0"/>
              </a:spcBef>
              <a:spcAft>
                <a:spcPts val="0"/>
              </a:spcAft>
              <a:buNone/>
            </a:pPr>
            <a:endParaRPr lang="en-US" sz="2000" dirty="0"/>
          </a:p>
          <a:p>
            <a:pPr marL="342900" lvl="0" indent="-342900">
              <a:spcBef>
                <a:spcPts val="0"/>
              </a:spcBef>
              <a:spcAft>
                <a:spcPts val="0"/>
              </a:spcAft>
              <a:buAutoNum type="arabicPeriod"/>
            </a:pPr>
            <a:r>
              <a:rPr lang="en-US" sz="2000" dirty="0" smtClean="0"/>
              <a:t>Time-aggregated </a:t>
            </a:r>
            <a:r>
              <a:rPr lang="en-US" sz="2000" dirty="0"/>
              <a:t>networks </a:t>
            </a:r>
            <a:r>
              <a:rPr lang="en-US" sz="2000" dirty="0" smtClean="0"/>
              <a:t>(aggregations of static networks over discrete time periods, time windows, sliding windows</a:t>
            </a:r>
            <a:r>
              <a:rPr lang="en-US" sz="2000" dirty="0" smtClean="0"/>
              <a:t>). Comparison of network/node metrics over time.</a:t>
            </a:r>
            <a:endParaRPr lang="en-US" sz="2000" dirty="0" smtClean="0"/>
          </a:p>
          <a:p>
            <a:pPr marL="342900" lvl="0" indent="-342900">
              <a:spcBef>
                <a:spcPts val="0"/>
              </a:spcBef>
              <a:spcAft>
                <a:spcPts val="0"/>
              </a:spcAft>
              <a:buAutoNum type="arabicPeriod"/>
            </a:pPr>
            <a:endParaRPr lang="en-US" sz="2000" dirty="0" smtClean="0"/>
          </a:p>
          <a:p>
            <a:pPr marL="342900" lvl="0" indent="-342900">
              <a:buAutoNum type="arabicPeriod"/>
            </a:pPr>
            <a:r>
              <a:rPr lang="en-US" sz="2000" dirty="0" smtClean="0"/>
              <a:t>Time-ordered (edges have start/stop </a:t>
            </a:r>
            <a:r>
              <a:rPr lang="en-US" sz="2000" dirty="0" smtClean="0"/>
              <a:t>times – may have durations or be time ordered list of complete events).</a:t>
            </a:r>
            <a:endParaRPr lang="en-US" sz="2000" dirty="0" smtClean="0"/>
          </a:p>
          <a:p>
            <a:pPr marL="342900" lvl="0" indent="-342900">
              <a:buAutoNum type="arabicPeriod"/>
            </a:pPr>
            <a:endParaRPr lang="en-US" sz="2000" dirty="0"/>
          </a:p>
          <a:p>
            <a:pPr lvl="0"/>
            <a:endParaRPr lang="en-US" sz="2000" dirty="0" smtClean="0"/>
          </a:p>
          <a:p>
            <a:pPr lvl="0"/>
            <a:endParaRPr lang="en-US" sz="2000" dirty="0"/>
          </a:p>
          <a:p>
            <a:pPr lvl="0"/>
            <a:r>
              <a:rPr lang="en-US" sz="2000" b="1" u="sng" dirty="0" smtClean="0"/>
              <a:t>Temporal </a:t>
            </a:r>
            <a:r>
              <a:rPr lang="en-US" sz="2000" b="1" u="sng" dirty="0"/>
              <a:t>stability </a:t>
            </a:r>
            <a:endParaRPr lang="en-US" sz="2000" b="1" u="sng" dirty="0" smtClean="0"/>
          </a:p>
          <a:p>
            <a:pPr lvl="0"/>
            <a:endParaRPr lang="en-US" sz="2000" dirty="0"/>
          </a:p>
          <a:p>
            <a:pPr lvl="0"/>
            <a:r>
              <a:rPr lang="en-US" sz="2000" dirty="0" smtClean="0"/>
              <a:t>Lagged </a:t>
            </a:r>
            <a:r>
              <a:rPr lang="en-US" sz="2000" dirty="0"/>
              <a:t>association rate (Whitehead 1995</a:t>
            </a:r>
            <a:r>
              <a:rPr lang="en-US" sz="2000" dirty="0" smtClean="0"/>
              <a:t>)  </a:t>
            </a:r>
          </a:p>
          <a:p>
            <a:pPr lvl="0"/>
            <a:r>
              <a:rPr lang="en-US" sz="2000" dirty="0" smtClean="0"/>
              <a:t>	- </a:t>
            </a:r>
            <a:r>
              <a:rPr lang="en-US" sz="2000" dirty="0"/>
              <a:t>a</a:t>
            </a:r>
            <a:r>
              <a:rPr lang="en-US" sz="2000" dirty="0" smtClean="0"/>
              <a:t>n index of how likely a pair of nodes are likely to be interacting T units of time after 	previously interacting.</a:t>
            </a:r>
          </a:p>
        </p:txBody>
      </p:sp>
    </p:spTree>
    <p:extLst>
      <p:ext uri="{BB962C8B-B14F-4D97-AF65-F5344CB8AC3E}">
        <p14:creationId xmlns:p14="http://schemas.microsoft.com/office/powerpoint/2010/main" val="591353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701" name="Shape 701"/>
          <p:cNvPicPr preferRelativeResize="0"/>
          <p:nvPr/>
        </p:nvPicPr>
        <p:blipFill>
          <a:blip r:embed="rId3">
            <a:alphaModFix/>
          </a:blip>
          <a:stretch>
            <a:fillRect/>
          </a:stretch>
        </p:blipFill>
        <p:spPr>
          <a:xfrm>
            <a:off x="152400" y="152400"/>
            <a:ext cx="8763301" cy="6553202"/>
          </a:xfrm>
          <a:prstGeom prst="rect">
            <a:avLst/>
          </a:prstGeom>
          <a:noFill/>
          <a:ln>
            <a:noFill/>
          </a:ln>
        </p:spPr>
      </p:pic>
      <p:sp>
        <p:nvSpPr>
          <p:cNvPr id="3" name="Rectangle 2"/>
          <p:cNvSpPr/>
          <p:nvPr/>
        </p:nvSpPr>
        <p:spPr>
          <a:xfrm>
            <a:off x="10402613" y="6397823"/>
            <a:ext cx="1636987" cy="307777"/>
          </a:xfrm>
          <a:prstGeom prst="rect">
            <a:avLst/>
          </a:prstGeom>
        </p:spPr>
        <p:txBody>
          <a:bodyPr wrap="none">
            <a:spAutoFit/>
          </a:bodyPr>
          <a:lstStyle/>
          <a:p>
            <a:r>
              <a:rPr lang="en-US" dirty="0" smtClean="0">
                <a:solidFill>
                  <a:srgbClr val="1C1D1E"/>
                </a:solidFill>
                <a:highlight>
                  <a:srgbClr val="FFFFFF"/>
                </a:highlight>
              </a:rPr>
              <a:t>Blonder et al 2012</a:t>
            </a:r>
            <a:endParaRPr lang="en-US" dirty="0"/>
          </a:p>
        </p:txBody>
      </p:sp>
    </p:spTree>
    <p:extLst>
      <p:ext uri="{BB962C8B-B14F-4D97-AF65-F5344CB8AC3E}">
        <p14:creationId xmlns:p14="http://schemas.microsoft.com/office/powerpoint/2010/main" val="141477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pic>
        <p:nvPicPr>
          <p:cNvPr id="650" name="Shape 650"/>
          <p:cNvPicPr preferRelativeResize="0"/>
          <p:nvPr/>
        </p:nvPicPr>
        <p:blipFill>
          <a:blip r:embed="rId3">
            <a:alphaModFix/>
          </a:blip>
          <a:stretch>
            <a:fillRect/>
          </a:stretch>
        </p:blipFill>
        <p:spPr>
          <a:xfrm>
            <a:off x="152400" y="152400"/>
            <a:ext cx="6713851" cy="6553201"/>
          </a:xfrm>
          <a:prstGeom prst="rect">
            <a:avLst/>
          </a:prstGeom>
          <a:noFill/>
          <a:ln>
            <a:noFill/>
          </a:ln>
        </p:spPr>
      </p:pic>
      <p:sp>
        <p:nvSpPr>
          <p:cNvPr id="651" name="Shape 651"/>
          <p:cNvSpPr txBox="1"/>
          <p:nvPr/>
        </p:nvSpPr>
        <p:spPr>
          <a:xfrm>
            <a:off x="9675300" y="6325500"/>
            <a:ext cx="5869500" cy="684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Pinter-Wollman et al 2017</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2" name="Rectangle 1"/>
          <p:cNvSpPr/>
          <p:nvPr/>
        </p:nvSpPr>
        <p:spPr>
          <a:xfrm>
            <a:off x="304800" y="457200"/>
            <a:ext cx="10439400" cy="5755422"/>
          </a:xfrm>
          <a:prstGeom prst="rect">
            <a:avLst/>
          </a:prstGeom>
        </p:spPr>
        <p:txBody>
          <a:bodyPr wrap="square">
            <a:spAutoFit/>
          </a:bodyPr>
          <a:lstStyle/>
          <a:p>
            <a:pPr lvl="0"/>
            <a:r>
              <a:rPr lang="en-US" sz="2800" dirty="0"/>
              <a:t>Challenges for Dynamic Network Analysis</a:t>
            </a:r>
          </a:p>
          <a:p>
            <a:pPr lvl="0"/>
            <a:endParaRPr lang="en-US" sz="2000" dirty="0"/>
          </a:p>
          <a:p>
            <a:pPr lvl="0"/>
            <a:endParaRPr lang="en-US" sz="2000" dirty="0"/>
          </a:p>
          <a:p>
            <a:pPr marL="285750" lvl="0" indent="-285750">
              <a:buFontTx/>
              <a:buChar char="-"/>
            </a:pPr>
            <a:r>
              <a:rPr lang="en-US" sz="2000" dirty="0"/>
              <a:t>Data must be recorded at a time scale that is appropriate for biological questions</a:t>
            </a:r>
          </a:p>
          <a:p>
            <a:pPr marL="285750" lvl="0" indent="-285750">
              <a:buFontTx/>
              <a:buChar char="-"/>
            </a:pPr>
            <a:endParaRPr lang="en-US" sz="2000" dirty="0"/>
          </a:p>
          <a:p>
            <a:pPr marL="285750" lvl="0" indent="-285750">
              <a:buFontTx/>
              <a:buChar char="-"/>
            </a:pPr>
            <a:endParaRPr lang="en-US" sz="2000" dirty="0" smtClean="0"/>
          </a:p>
          <a:p>
            <a:pPr marL="285750" lvl="0" indent="-285750">
              <a:buFontTx/>
              <a:buChar char="-"/>
            </a:pPr>
            <a:r>
              <a:rPr lang="en-US" sz="2000" dirty="0" smtClean="0"/>
              <a:t>Enough </a:t>
            </a:r>
            <a:r>
              <a:rPr lang="en-US" sz="2000" dirty="0"/>
              <a:t>data must be collected at each time point to generate robust networks per unit of </a:t>
            </a:r>
            <a:r>
              <a:rPr lang="en-US" sz="2000" dirty="0" smtClean="0"/>
              <a:t>time – and each should have roughly equivalent sampling effort  e.g. if data are only observed once per day, daily aggregated networks may not be suitable.</a:t>
            </a:r>
          </a:p>
          <a:p>
            <a:pPr marL="285750" lvl="0" indent="-285750">
              <a:buFontTx/>
              <a:buChar char="-"/>
            </a:pPr>
            <a:endParaRPr lang="en-US" sz="2000" dirty="0"/>
          </a:p>
          <a:p>
            <a:pPr marL="285750" lvl="0" indent="-285750">
              <a:buFontTx/>
              <a:buChar char="-"/>
            </a:pPr>
            <a:endParaRPr lang="en-US" sz="2000" dirty="0" smtClean="0">
              <a:solidFill>
                <a:srgbClr val="1C1D1E"/>
              </a:solidFill>
              <a:highlight>
                <a:srgbClr val="FFFFFF"/>
              </a:highlight>
            </a:endParaRPr>
          </a:p>
          <a:p>
            <a:pPr marL="285750" lvl="0" indent="-285750">
              <a:buFontTx/>
              <a:buChar char="-"/>
            </a:pPr>
            <a:r>
              <a:rPr lang="en-US" sz="2000" dirty="0" smtClean="0">
                <a:solidFill>
                  <a:srgbClr val="1C1D1E"/>
                </a:solidFill>
                <a:highlight>
                  <a:srgbClr val="FFFFFF"/>
                </a:highlight>
              </a:rPr>
              <a:t>Generation of a time-ordered network requires highly detailed observation of animals (usually continuous recording of animals where all individuals are observed simultaneously)</a:t>
            </a:r>
            <a:endParaRPr lang="en-US" sz="2000" dirty="0"/>
          </a:p>
          <a:p>
            <a:pPr marL="285750" lvl="0" indent="-285750">
              <a:buFontTx/>
              <a:buChar char="-"/>
            </a:pPr>
            <a:endParaRPr lang="en-US" sz="2000" dirty="0" smtClean="0"/>
          </a:p>
          <a:p>
            <a:pPr marL="285750" lvl="0" indent="-285750">
              <a:buFontTx/>
              <a:buChar char="-"/>
            </a:pPr>
            <a:endParaRPr lang="en-US" sz="2000" dirty="0"/>
          </a:p>
          <a:p>
            <a:pPr marL="285750" lvl="0" indent="-285750">
              <a:buFontTx/>
              <a:buChar char="-"/>
            </a:pPr>
            <a:r>
              <a:rPr lang="en-US" sz="2000" dirty="0"/>
              <a:t>The development of robust statistical procedures for analyzing dynamic network data (and generating appropriate null models) is still to occur</a:t>
            </a:r>
            <a:endParaRPr lang="en-US" sz="2000" dirty="0"/>
          </a:p>
        </p:txBody>
      </p:sp>
      <p:sp>
        <p:nvSpPr>
          <p:cNvPr id="3" name="Rectangle 2"/>
          <p:cNvSpPr/>
          <p:nvPr/>
        </p:nvSpPr>
        <p:spPr>
          <a:xfrm>
            <a:off x="9903900" y="6096000"/>
            <a:ext cx="1636987" cy="307777"/>
          </a:xfrm>
          <a:prstGeom prst="rect">
            <a:avLst/>
          </a:prstGeom>
        </p:spPr>
        <p:txBody>
          <a:bodyPr wrap="none">
            <a:spAutoFit/>
          </a:bodyPr>
          <a:lstStyle/>
          <a:p>
            <a:r>
              <a:rPr lang="en-US" dirty="0" smtClean="0">
                <a:solidFill>
                  <a:srgbClr val="1C1D1E"/>
                </a:solidFill>
                <a:highlight>
                  <a:srgbClr val="FFFFFF"/>
                </a:highlight>
              </a:rPr>
              <a:t>Blonder et al 2012</a:t>
            </a:r>
            <a:endParaRPr lang="en-US" dirty="0"/>
          </a:p>
        </p:txBody>
      </p:sp>
      <p:sp>
        <p:nvSpPr>
          <p:cNvPr id="5" name="Shape 651"/>
          <p:cNvSpPr txBox="1"/>
          <p:nvPr/>
        </p:nvSpPr>
        <p:spPr>
          <a:xfrm>
            <a:off x="9903900" y="6401700"/>
            <a:ext cx="5869500" cy="684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dirty="0"/>
              <a:t>Pinter-Wollman et al 2017</a:t>
            </a:r>
            <a:endParaRPr dirty="0"/>
          </a:p>
        </p:txBody>
      </p:sp>
    </p:spTree>
    <p:extLst>
      <p:ext uri="{BB962C8B-B14F-4D97-AF65-F5344CB8AC3E}">
        <p14:creationId xmlns:p14="http://schemas.microsoft.com/office/powerpoint/2010/main" val="2459799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2" name="Rectangle 1"/>
          <p:cNvSpPr/>
          <p:nvPr/>
        </p:nvSpPr>
        <p:spPr>
          <a:xfrm>
            <a:off x="228600" y="457200"/>
            <a:ext cx="8763000" cy="1867819"/>
          </a:xfrm>
          <a:prstGeom prst="rect">
            <a:avLst/>
          </a:prstGeom>
        </p:spPr>
        <p:txBody>
          <a:bodyPr wrap="square">
            <a:spAutoFit/>
          </a:bodyPr>
          <a:lstStyle/>
          <a:p>
            <a:pPr lvl="0">
              <a:lnSpc>
                <a:spcPct val="120000"/>
              </a:lnSpc>
              <a:spcBef>
                <a:spcPts val="900"/>
              </a:spcBef>
            </a:pPr>
            <a:r>
              <a:rPr lang="en-US" sz="2000" dirty="0">
                <a:solidFill>
                  <a:srgbClr val="1F1F1F"/>
                </a:solidFill>
              </a:rPr>
              <a:t>Time‐ordered networks</a:t>
            </a:r>
            <a:endParaRPr lang="en-US" dirty="0">
              <a:solidFill>
                <a:srgbClr val="1C1D1E"/>
              </a:solidFill>
            </a:endParaRPr>
          </a:p>
          <a:p>
            <a:pPr marL="171450" lvl="0" indent="-171450">
              <a:lnSpc>
                <a:spcPct val="163636"/>
              </a:lnSpc>
              <a:spcBef>
                <a:spcPts val="900"/>
              </a:spcBef>
              <a:buFontTx/>
              <a:buChar char="-"/>
            </a:pPr>
            <a:r>
              <a:rPr lang="en-US" dirty="0">
                <a:solidFill>
                  <a:srgbClr val="1C1D1E"/>
                </a:solidFill>
              </a:rPr>
              <a:t>Complete set of all interactions that occur over time </a:t>
            </a:r>
          </a:p>
          <a:p>
            <a:pPr marL="171450" lvl="0" indent="-171450">
              <a:lnSpc>
                <a:spcPct val="163636"/>
              </a:lnSpc>
              <a:spcBef>
                <a:spcPts val="900"/>
              </a:spcBef>
              <a:buFontTx/>
              <a:buChar char="-"/>
            </a:pPr>
            <a:r>
              <a:rPr lang="en-US" dirty="0">
                <a:solidFill>
                  <a:srgbClr val="1C1D1E"/>
                </a:solidFill>
              </a:rPr>
              <a:t>Provides complete information on the order, duration and timing of events. </a:t>
            </a:r>
          </a:p>
          <a:p>
            <a:pPr lvl="0">
              <a:lnSpc>
                <a:spcPct val="163636"/>
              </a:lnSpc>
              <a:spcBef>
                <a:spcPts val="900"/>
              </a:spcBef>
            </a:pPr>
            <a:endParaRPr lang="en-US" dirty="0">
              <a:solidFill>
                <a:srgbClr val="1C1D1E"/>
              </a:solidFill>
            </a:endParaRPr>
          </a:p>
        </p:txBody>
      </p:sp>
      <p:pic>
        <p:nvPicPr>
          <p:cNvPr id="4" name="Picture 2" descr="Image result for &quot;visualizing social&quot; AND (&quot;relationship data&quot; OR &quot;behavioral data&quot; OR &quot;interaction data&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64" y="2209800"/>
            <a:ext cx="7467600" cy="41495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05800" y="6097763"/>
            <a:ext cx="3607078" cy="523220"/>
          </a:xfrm>
          <a:prstGeom prst="rect">
            <a:avLst/>
          </a:prstGeom>
          <a:noFill/>
        </p:spPr>
        <p:txBody>
          <a:bodyPr wrap="none" rtlCol="0">
            <a:spAutoFit/>
          </a:bodyPr>
          <a:lstStyle/>
          <a:p>
            <a:r>
              <a:rPr lang="en-US" sz="1400" dirty="0" smtClean="0"/>
              <a:t>Ivan Chase</a:t>
            </a:r>
          </a:p>
          <a:p>
            <a:r>
              <a:rPr lang="en-US" sz="1400" dirty="0" smtClean="0"/>
              <a:t>Curley 2016 </a:t>
            </a:r>
            <a:r>
              <a:rPr lang="en-US" sz="1400" dirty="0" smtClean="0"/>
              <a:t>– “</a:t>
            </a:r>
            <a:r>
              <a:rPr lang="en-US" sz="1400" dirty="0" err="1" smtClean="0"/>
              <a:t>musicnotationR</a:t>
            </a:r>
            <a:r>
              <a:rPr lang="en-US" sz="1400" dirty="0" smtClean="0"/>
              <a:t>” R package</a:t>
            </a:r>
            <a:endParaRPr lang="en-US" sz="1400" dirty="0"/>
          </a:p>
        </p:txBody>
      </p:sp>
      <p:sp>
        <p:nvSpPr>
          <p:cNvPr id="3" name="TextBox 2"/>
          <p:cNvSpPr txBox="1"/>
          <p:nvPr/>
        </p:nvSpPr>
        <p:spPr>
          <a:xfrm>
            <a:off x="8458200" y="2209800"/>
            <a:ext cx="2895600" cy="1169551"/>
          </a:xfrm>
          <a:prstGeom prst="rect">
            <a:avLst/>
          </a:prstGeom>
          <a:noFill/>
        </p:spPr>
        <p:txBody>
          <a:bodyPr wrap="square" rtlCol="0">
            <a:spAutoFit/>
          </a:bodyPr>
          <a:lstStyle/>
          <a:p>
            <a:r>
              <a:rPr lang="en-US" dirty="0" smtClean="0"/>
              <a:t>Time-ordered networks can be graphically represented as time on the x-axis with nodes on the y-axis. Edges between nodes represented as lines connecting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5973762"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58694" y="1050760"/>
            <a:ext cx="333746" cy="307777"/>
          </a:xfrm>
          <a:prstGeom prst="rect">
            <a:avLst/>
          </a:prstGeom>
          <a:noFill/>
        </p:spPr>
        <p:txBody>
          <a:bodyPr wrap="none" rtlCol="0">
            <a:spAutoFit/>
          </a:bodyPr>
          <a:lstStyle/>
          <a:p>
            <a:r>
              <a:rPr lang="en-US" dirty="0" smtClean="0"/>
              <a:t>t1</a:t>
            </a:r>
            <a:endParaRPr lang="en-US" dirty="0"/>
          </a:p>
        </p:txBody>
      </p:sp>
      <p:sp>
        <p:nvSpPr>
          <p:cNvPr id="6" name="TextBox 5"/>
          <p:cNvSpPr txBox="1"/>
          <p:nvPr/>
        </p:nvSpPr>
        <p:spPr>
          <a:xfrm>
            <a:off x="3476254" y="1054768"/>
            <a:ext cx="333746" cy="307777"/>
          </a:xfrm>
          <a:prstGeom prst="rect">
            <a:avLst/>
          </a:prstGeom>
          <a:noFill/>
        </p:spPr>
        <p:txBody>
          <a:bodyPr wrap="none" rtlCol="0">
            <a:spAutoFit/>
          </a:bodyPr>
          <a:lstStyle/>
          <a:p>
            <a:r>
              <a:rPr lang="en-US" dirty="0" smtClean="0"/>
              <a:t>t2</a:t>
            </a:r>
            <a:endParaRPr lang="en-US" dirty="0"/>
          </a:p>
        </p:txBody>
      </p:sp>
      <p:sp>
        <p:nvSpPr>
          <p:cNvPr id="7" name="TextBox 6"/>
          <p:cNvSpPr txBox="1"/>
          <p:nvPr/>
        </p:nvSpPr>
        <p:spPr>
          <a:xfrm>
            <a:off x="5574632" y="1054768"/>
            <a:ext cx="333746" cy="307777"/>
          </a:xfrm>
          <a:prstGeom prst="rect">
            <a:avLst/>
          </a:prstGeom>
          <a:noFill/>
        </p:spPr>
        <p:txBody>
          <a:bodyPr wrap="none" rtlCol="0">
            <a:spAutoFit/>
          </a:bodyPr>
          <a:lstStyle/>
          <a:p>
            <a:r>
              <a:rPr lang="en-US" dirty="0" smtClean="0"/>
              <a:t>t3</a:t>
            </a:r>
            <a:endParaRPr lang="en-US" dirty="0"/>
          </a:p>
        </p:txBody>
      </p:sp>
      <p:sp>
        <p:nvSpPr>
          <p:cNvPr id="8" name="TextBox 7"/>
          <p:cNvSpPr txBox="1"/>
          <p:nvPr/>
        </p:nvSpPr>
        <p:spPr>
          <a:xfrm>
            <a:off x="1359568" y="3269615"/>
            <a:ext cx="333746" cy="307777"/>
          </a:xfrm>
          <a:prstGeom prst="rect">
            <a:avLst/>
          </a:prstGeom>
          <a:noFill/>
        </p:spPr>
        <p:txBody>
          <a:bodyPr wrap="none" rtlCol="0">
            <a:spAutoFit/>
          </a:bodyPr>
          <a:lstStyle/>
          <a:p>
            <a:r>
              <a:rPr lang="en-US" dirty="0" smtClean="0"/>
              <a:t>t4</a:t>
            </a:r>
            <a:endParaRPr lang="en-US" dirty="0"/>
          </a:p>
        </p:txBody>
      </p:sp>
      <p:sp>
        <p:nvSpPr>
          <p:cNvPr id="9" name="TextBox 8"/>
          <p:cNvSpPr txBox="1"/>
          <p:nvPr/>
        </p:nvSpPr>
        <p:spPr>
          <a:xfrm>
            <a:off x="3477128" y="3273623"/>
            <a:ext cx="333746" cy="307777"/>
          </a:xfrm>
          <a:prstGeom prst="rect">
            <a:avLst/>
          </a:prstGeom>
          <a:noFill/>
        </p:spPr>
        <p:txBody>
          <a:bodyPr wrap="none" rtlCol="0">
            <a:spAutoFit/>
          </a:bodyPr>
          <a:lstStyle/>
          <a:p>
            <a:r>
              <a:rPr lang="en-US" dirty="0" smtClean="0"/>
              <a:t>t5</a:t>
            </a:r>
            <a:endParaRPr lang="en-US" dirty="0"/>
          </a:p>
        </p:txBody>
      </p:sp>
      <p:sp>
        <p:nvSpPr>
          <p:cNvPr id="10" name="TextBox 9"/>
          <p:cNvSpPr txBox="1"/>
          <p:nvPr/>
        </p:nvSpPr>
        <p:spPr>
          <a:xfrm>
            <a:off x="5575506" y="3273623"/>
            <a:ext cx="333746" cy="307777"/>
          </a:xfrm>
          <a:prstGeom prst="rect">
            <a:avLst/>
          </a:prstGeom>
          <a:noFill/>
        </p:spPr>
        <p:txBody>
          <a:bodyPr wrap="none" rtlCol="0">
            <a:spAutoFit/>
          </a:bodyPr>
          <a:lstStyle/>
          <a:p>
            <a:r>
              <a:rPr lang="en-US" dirty="0" smtClean="0"/>
              <a:t>t6</a:t>
            </a:r>
            <a:endParaRPr lang="en-US" dirty="0"/>
          </a:p>
        </p:txBody>
      </p:sp>
      <p:sp>
        <p:nvSpPr>
          <p:cNvPr id="5" name="TextBox 4"/>
          <p:cNvSpPr txBox="1"/>
          <p:nvPr/>
        </p:nvSpPr>
        <p:spPr>
          <a:xfrm>
            <a:off x="7315201" y="914400"/>
            <a:ext cx="4038600" cy="4924425"/>
          </a:xfrm>
          <a:prstGeom prst="rect">
            <a:avLst/>
          </a:prstGeom>
          <a:noFill/>
        </p:spPr>
        <p:txBody>
          <a:bodyPr wrap="square" rtlCol="0">
            <a:spAutoFit/>
          </a:bodyPr>
          <a:lstStyle/>
          <a:p>
            <a:r>
              <a:rPr lang="en-US" sz="2000" dirty="0" smtClean="0"/>
              <a:t>Time ordered networks can also be represented as the state of the network at each time unit</a:t>
            </a:r>
          </a:p>
          <a:p>
            <a:endParaRPr lang="en-US" dirty="0"/>
          </a:p>
          <a:p>
            <a:endParaRPr lang="en-US" sz="1600" dirty="0" smtClean="0"/>
          </a:p>
          <a:p>
            <a:r>
              <a:rPr lang="en-US" sz="1600" dirty="0" smtClean="0"/>
              <a:t>Analysis of the pattern of temporal edges can reveal information about flow through the network:</a:t>
            </a:r>
          </a:p>
          <a:p>
            <a:endParaRPr lang="en-US" sz="1600" dirty="0"/>
          </a:p>
          <a:p>
            <a:r>
              <a:rPr lang="en-US" sz="1600" dirty="0" smtClean="0"/>
              <a:t>e.g. the proportion of nodes that are reached from each node per time unit  (the Forward Reachable Set).</a:t>
            </a:r>
          </a:p>
          <a:p>
            <a:endParaRPr lang="en-US" sz="1600" dirty="0"/>
          </a:p>
          <a:p>
            <a:r>
              <a:rPr lang="en-US" sz="1600" dirty="0" smtClean="0"/>
              <a:t>e.g. the temporal shortest path from A to C is t = 3 and goes A</a:t>
            </a:r>
            <a:r>
              <a:rPr lang="en-US" sz="1600" dirty="0" smtClean="0">
                <a:sym typeface="Wingdings" panose="05000000000000000000" pitchFamily="2" charset="2"/>
              </a:rPr>
              <a:t>BDC</a:t>
            </a:r>
            <a:r>
              <a:rPr lang="en-US" sz="1600" dirty="0" smtClean="0"/>
              <a:t>.   However, if the data had been aggregated it would appear that the shortest path was straight from A</a:t>
            </a:r>
            <a:r>
              <a:rPr lang="en-US" sz="1600" dirty="0" smtClean="0">
                <a:sym typeface="Wingdings" panose="05000000000000000000" pitchFamily="2" charset="2"/>
              </a:rPr>
              <a:t>C</a:t>
            </a:r>
            <a:endParaRPr lang="en-US" sz="1600" dirty="0"/>
          </a:p>
          <a:p>
            <a:endParaRPr lang="en-US" sz="1600" dirty="0"/>
          </a:p>
        </p:txBody>
      </p:sp>
      <p:sp>
        <p:nvSpPr>
          <p:cNvPr id="11" name="TextBox 10"/>
          <p:cNvSpPr txBox="1"/>
          <p:nvPr/>
        </p:nvSpPr>
        <p:spPr>
          <a:xfrm>
            <a:off x="954553" y="1557119"/>
            <a:ext cx="304892" cy="307777"/>
          </a:xfrm>
          <a:prstGeom prst="rect">
            <a:avLst/>
          </a:prstGeom>
          <a:noFill/>
        </p:spPr>
        <p:txBody>
          <a:bodyPr wrap="none" rtlCol="0">
            <a:spAutoFit/>
          </a:bodyPr>
          <a:lstStyle/>
          <a:p>
            <a:r>
              <a:rPr lang="en-US" dirty="0" smtClean="0"/>
              <a:t>A</a:t>
            </a:r>
            <a:endParaRPr lang="en-US" dirty="0"/>
          </a:p>
        </p:txBody>
      </p:sp>
      <p:sp>
        <p:nvSpPr>
          <p:cNvPr id="13" name="TextBox 12"/>
          <p:cNvSpPr txBox="1"/>
          <p:nvPr/>
        </p:nvSpPr>
        <p:spPr>
          <a:xfrm>
            <a:off x="1856780" y="1548064"/>
            <a:ext cx="304892" cy="307777"/>
          </a:xfrm>
          <a:prstGeom prst="rect">
            <a:avLst/>
          </a:prstGeom>
          <a:noFill/>
        </p:spPr>
        <p:txBody>
          <a:bodyPr wrap="none" rtlCol="0">
            <a:spAutoFit/>
          </a:bodyPr>
          <a:lstStyle/>
          <a:p>
            <a:r>
              <a:rPr lang="en-US" dirty="0" smtClean="0"/>
              <a:t>B</a:t>
            </a:r>
            <a:endParaRPr lang="en-US" dirty="0"/>
          </a:p>
        </p:txBody>
      </p:sp>
      <p:sp>
        <p:nvSpPr>
          <p:cNvPr id="14" name="TextBox 13"/>
          <p:cNvSpPr txBox="1"/>
          <p:nvPr/>
        </p:nvSpPr>
        <p:spPr>
          <a:xfrm>
            <a:off x="954553" y="2417186"/>
            <a:ext cx="314510" cy="307777"/>
          </a:xfrm>
          <a:prstGeom prst="rect">
            <a:avLst/>
          </a:prstGeom>
          <a:noFill/>
        </p:spPr>
        <p:txBody>
          <a:bodyPr wrap="none" rtlCol="0">
            <a:spAutoFit/>
          </a:bodyPr>
          <a:lstStyle/>
          <a:p>
            <a:r>
              <a:rPr lang="en-US" dirty="0" smtClean="0"/>
              <a:t>C</a:t>
            </a:r>
            <a:endParaRPr lang="en-US" dirty="0"/>
          </a:p>
        </p:txBody>
      </p:sp>
      <p:sp>
        <p:nvSpPr>
          <p:cNvPr id="15" name="TextBox 14"/>
          <p:cNvSpPr txBox="1"/>
          <p:nvPr/>
        </p:nvSpPr>
        <p:spPr>
          <a:xfrm>
            <a:off x="1868904" y="2414336"/>
            <a:ext cx="314510" cy="307777"/>
          </a:xfrm>
          <a:prstGeom prst="rect">
            <a:avLst/>
          </a:prstGeom>
          <a:noFill/>
        </p:spPr>
        <p:txBody>
          <a:bodyPr wrap="none" rtlCol="0">
            <a:spAutoFit/>
          </a:bodyPr>
          <a:lstStyle/>
          <a:p>
            <a:r>
              <a:rPr lang="en-US" dirty="0" smtClean="0"/>
              <a:t>D</a:t>
            </a:r>
            <a:endParaRPr lang="en-US" dirty="0"/>
          </a:p>
        </p:txBody>
      </p:sp>
      <p:sp>
        <p:nvSpPr>
          <p:cNvPr id="12" name="Rectangle 11"/>
          <p:cNvSpPr/>
          <p:nvPr/>
        </p:nvSpPr>
        <p:spPr>
          <a:xfrm>
            <a:off x="347912" y="304800"/>
            <a:ext cx="3352200" cy="494751"/>
          </a:xfrm>
          <a:prstGeom prst="rect">
            <a:avLst/>
          </a:prstGeom>
        </p:spPr>
        <p:txBody>
          <a:bodyPr wrap="none">
            <a:spAutoFit/>
          </a:bodyPr>
          <a:lstStyle/>
          <a:p>
            <a:pPr lvl="0">
              <a:lnSpc>
                <a:spcPct val="120000"/>
              </a:lnSpc>
              <a:spcBef>
                <a:spcPts val="900"/>
              </a:spcBef>
            </a:pPr>
            <a:r>
              <a:rPr lang="en-US" sz="2400" dirty="0">
                <a:solidFill>
                  <a:srgbClr val="1F1F1F"/>
                </a:solidFill>
              </a:rPr>
              <a:t>Time‐ordered networks</a:t>
            </a:r>
            <a:endParaRPr lang="en-US" sz="2400" dirty="0">
              <a:solidFill>
                <a:srgbClr val="1C1D1E"/>
              </a:solidFill>
            </a:endParaRP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451" y="5334000"/>
            <a:ext cx="15621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0115551" y="6250343"/>
            <a:ext cx="1309974" cy="307777"/>
          </a:xfrm>
          <a:prstGeom prst="rect">
            <a:avLst/>
          </a:prstGeom>
          <a:noFill/>
        </p:spPr>
        <p:txBody>
          <a:bodyPr wrap="none" rtlCol="0">
            <a:spAutoFit/>
          </a:bodyPr>
          <a:lstStyle/>
          <a:p>
            <a:r>
              <a:rPr lang="en-US" dirty="0" smtClean="0"/>
              <a:t>Static network</a:t>
            </a:r>
            <a:endParaRPr lang="en-US" dirty="0"/>
          </a:p>
        </p:txBody>
      </p:sp>
      <p:sp>
        <p:nvSpPr>
          <p:cNvPr id="19" name="TextBox 18"/>
          <p:cNvSpPr txBox="1"/>
          <p:nvPr/>
        </p:nvSpPr>
        <p:spPr>
          <a:xfrm>
            <a:off x="8737299" y="5432196"/>
            <a:ext cx="304892" cy="307777"/>
          </a:xfrm>
          <a:prstGeom prst="rect">
            <a:avLst/>
          </a:prstGeom>
          <a:noFill/>
        </p:spPr>
        <p:txBody>
          <a:bodyPr wrap="none" rtlCol="0">
            <a:spAutoFit/>
          </a:bodyPr>
          <a:lstStyle/>
          <a:p>
            <a:r>
              <a:rPr lang="en-US" dirty="0" smtClean="0"/>
              <a:t>A</a:t>
            </a:r>
            <a:endParaRPr lang="en-US" dirty="0"/>
          </a:p>
        </p:txBody>
      </p:sp>
      <p:sp>
        <p:nvSpPr>
          <p:cNvPr id="20" name="TextBox 19"/>
          <p:cNvSpPr txBox="1"/>
          <p:nvPr/>
        </p:nvSpPr>
        <p:spPr>
          <a:xfrm>
            <a:off x="9639526" y="5423141"/>
            <a:ext cx="304892" cy="307777"/>
          </a:xfrm>
          <a:prstGeom prst="rect">
            <a:avLst/>
          </a:prstGeom>
          <a:noFill/>
        </p:spPr>
        <p:txBody>
          <a:bodyPr wrap="none" rtlCol="0">
            <a:spAutoFit/>
          </a:bodyPr>
          <a:lstStyle/>
          <a:p>
            <a:r>
              <a:rPr lang="en-US" dirty="0" smtClean="0"/>
              <a:t>B</a:t>
            </a:r>
            <a:endParaRPr lang="en-US" dirty="0"/>
          </a:p>
        </p:txBody>
      </p:sp>
      <p:sp>
        <p:nvSpPr>
          <p:cNvPr id="21" name="TextBox 20"/>
          <p:cNvSpPr txBox="1"/>
          <p:nvPr/>
        </p:nvSpPr>
        <p:spPr>
          <a:xfrm>
            <a:off x="8737299" y="6292263"/>
            <a:ext cx="314510" cy="307777"/>
          </a:xfrm>
          <a:prstGeom prst="rect">
            <a:avLst/>
          </a:prstGeom>
          <a:noFill/>
        </p:spPr>
        <p:txBody>
          <a:bodyPr wrap="none" rtlCol="0">
            <a:spAutoFit/>
          </a:bodyPr>
          <a:lstStyle/>
          <a:p>
            <a:r>
              <a:rPr lang="en-US" dirty="0" smtClean="0"/>
              <a:t>C</a:t>
            </a:r>
            <a:endParaRPr lang="en-US" dirty="0"/>
          </a:p>
        </p:txBody>
      </p:sp>
      <p:sp>
        <p:nvSpPr>
          <p:cNvPr id="22" name="TextBox 21"/>
          <p:cNvSpPr txBox="1"/>
          <p:nvPr/>
        </p:nvSpPr>
        <p:spPr>
          <a:xfrm>
            <a:off x="9651650" y="6289413"/>
            <a:ext cx="314510" cy="307777"/>
          </a:xfrm>
          <a:prstGeom prst="rect">
            <a:avLst/>
          </a:prstGeom>
          <a:noFill/>
        </p:spPr>
        <p:txBody>
          <a:bodyPr wrap="none" rtlCol="0">
            <a:spAutoFit/>
          </a:bodyPr>
          <a:lstStyle/>
          <a:p>
            <a:r>
              <a:rPr lang="en-US" dirty="0" smtClean="0"/>
              <a:t>D</a:t>
            </a:r>
            <a:endParaRPr lang="en-US" dirty="0"/>
          </a:p>
        </p:txBody>
      </p:sp>
      <p:sp>
        <p:nvSpPr>
          <p:cNvPr id="17" name="TextBox 16"/>
          <p:cNvSpPr txBox="1"/>
          <p:nvPr/>
        </p:nvSpPr>
        <p:spPr>
          <a:xfrm>
            <a:off x="2743200" y="6105491"/>
            <a:ext cx="4239174" cy="523220"/>
          </a:xfrm>
          <a:prstGeom prst="rect">
            <a:avLst/>
          </a:prstGeom>
          <a:noFill/>
        </p:spPr>
        <p:txBody>
          <a:bodyPr wrap="square" rtlCol="0">
            <a:spAutoFit/>
          </a:bodyPr>
          <a:lstStyle/>
          <a:p>
            <a:r>
              <a:rPr lang="en-US" dirty="0" smtClean="0"/>
              <a:t>e.g. short temporal paths between individual nodes may represent common group membership</a:t>
            </a:r>
            <a:endParaRPr lang="en-US" dirty="0"/>
          </a:p>
        </p:txBody>
      </p:sp>
    </p:spTree>
    <p:extLst>
      <p:ext uri="{BB962C8B-B14F-4D97-AF65-F5344CB8AC3E}">
        <p14:creationId xmlns:p14="http://schemas.microsoft.com/office/powerpoint/2010/main" val="3661153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2392001" cy="461665"/>
          </a:xfrm>
          <a:prstGeom prst="rect">
            <a:avLst/>
          </a:prstGeom>
          <a:noFill/>
        </p:spPr>
        <p:txBody>
          <a:bodyPr wrap="none" rtlCol="0">
            <a:spAutoFit/>
          </a:bodyPr>
          <a:lstStyle/>
          <a:p>
            <a:r>
              <a:rPr lang="en-US" sz="2400" dirty="0" smtClean="0"/>
              <a:t>Temporal Motifs</a:t>
            </a:r>
            <a:endParaRPr lang="en-US" sz="2400" dirty="0"/>
          </a:p>
        </p:txBody>
      </p:sp>
      <p:pic>
        <p:nvPicPr>
          <p:cNvPr id="5" name="Shape 815"/>
          <p:cNvPicPr preferRelativeResize="0"/>
          <p:nvPr/>
        </p:nvPicPr>
        <p:blipFill>
          <a:blip r:embed="rId2">
            <a:alphaModFix/>
          </a:blip>
          <a:stretch>
            <a:fillRect/>
          </a:stretch>
        </p:blipFill>
        <p:spPr>
          <a:xfrm>
            <a:off x="457200" y="1371600"/>
            <a:ext cx="3657150" cy="2959800"/>
          </a:xfrm>
          <a:prstGeom prst="rect">
            <a:avLst/>
          </a:prstGeom>
          <a:noFill/>
          <a:ln>
            <a:noFill/>
          </a:ln>
        </p:spPr>
      </p:pic>
      <p:pic>
        <p:nvPicPr>
          <p:cNvPr id="6" name="Shape 827"/>
          <p:cNvPicPr preferRelativeResize="0"/>
          <p:nvPr/>
        </p:nvPicPr>
        <p:blipFill>
          <a:blip r:embed="rId3">
            <a:alphaModFix/>
          </a:blip>
          <a:stretch>
            <a:fillRect/>
          </a:stretch>
        </p:blipFill>
        <p:spPr>
          <a:xfrm>
            <a:off x="4953000" y="918865"/>
            <a:ext cx="6019799" cy="3581400"/>
          </a:xfrm>
          <a:prstGeom prst="rect">
            <a:avLst/>
          </a:prstGeom>
          <a:noFill/>
          <a:ln>
            <a:noFill/>
          </a:ln>
        </p:spPr>
      </p:pic>
      <p:sp>
        <p:nvSpPr>
          <p:cNvPr id="7" name="TextBox 6"/>
          <p:cNvSpPr txBox="1"/>
          <p:nvPr/>
        </p:nvSpPr>
        <p:spPr>
          <a:xfrm>
            <a:off x="609600" y="4876800"/>
            <a:ext cx="9982200" cy="584775"/>
          </a:xfrm>
          <a:prstGeom prst="rect">
            <a:avLst/>
          </a:prstGeom>
          <a:noFill/>
        </p:spPr>
        <p:txBody>
          <a:bodyPr wrap="square" rtlCol="0">
            <a:spAutoFit/>
          </a:bodyPr>
          <a:lstStyle/>
          <a:p>
            <a:r>
              <a:rPr lang="en-US" sz="1600" dirty="0" smtClean="0"/>
              <a:t>In static network graphs, we can identify structural network motifs for different sets of nodes (e.g. for 3 nodes, 4 nodes, 5 nodes)</a:t>
            </a:r>
            <a:endParaRPr lang="en-US" sz="1600" dirty="0"/>
          </a:p>
        </p:txBody>
      </p:sp>
    </p:spTree>
    <p:extLst>
      <p:ext uri="{BB962C8B-B14F-4D97-AF65-F5344CB8AC3E}">
        <p14:creationId xmlns:p14="http://schemas.microsoft.com/office/powerpoint/2010/main" val="3708531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2392001" cy="461665"/>
          </a:xfrm>
          <a:prstGeom prst="rect">
            <a:avLst/>
          </a:prstGeom>
          <a:noFill/>
        </p:spPr>
        <p:txBody>
          <a:bodyPr wrap="none" rtlCol="0">
            <a:spAutoFit/>
          </a:bodyPr>
          <a:lstStyle/>
          <a:p>
            <a:r>
              <a:rPr lang="en-US" sz="2400" dirty="0" smtClean="0"/>
              <a:t>Temporal Motifs</a:t>
            </a:r>
            <a:endParaRPr lang="en-US" sz="2400" dirty="0"/>
          </a:p>
        </p:txBody>
      </p:sp>
      <p:sp>
        <p:nvSpPr>
          <p:cNvPr id="7" name="TextBox 6"/>
          <p:cNvSpPr txBox="1"/>
          <p:nvPr/>
        </p:nvSpPr>
        <p:spPr>
          <a:xfrm>
            <a:off x="6477000" y="1676400"/>
            <a:ext cx="4267200" cy="4031873"/>
          </a:xfrm>
          <a:prstGeom prst="rect">
            <a:avLst/>
          </a:prstGeom>
          <a:noFill/>
        </p:spPr>
        <p:txBody>
          <a:bodyPr wrap="square" rtlCol="0">
            <a:spAutoFit/>
          </a:bodyPr>
          <a:lstStyle/>
          <a:p>
            <a:r>
              <a:rPr lang="en-US" sz="1600" dirty="0" smtClean="0"/>
              <a:t>In temporal networks there are potentially many more motifs </a:t>
            </a:r>
          </a:p>
          <a:p>
            <a:endParaRPr lang="en-US" sz="1600" dirty="0"/>
          </a:p>
          <a:p>
            <a:pPr marL="285750" indent="-285750">
              <a:buFontTx/>
              <a:buChar char="-"/>
            </a:pPr>
            <a:r>
              <a:rPr lang="en-US" sz="1600" dirty="0" smtClean="0"/>
              <a:t>e.g. with triads, there are many different ways in which the three successive interactions between three nodes may occur </a:t>
            </a:r>
          </a:p>
          <a:p>
            <a:pPr marL="285750" indent="-285750">
              <a:buFontTx/>
              <a:buChar char="-"/>
            </a:pPr>
            <a:endParaRPr lang="en-US" sz="1600" dirty="0"/>
          </a:p>
          <a:p>
            <a:pPr marL="285750" indent="-285750">
              <a:buFontTx/>
              <a:buChar char="-"/>
            </a:pPr>
            <a:r>
              <a:rPr lang="en-US" sz="1600" dirty="0" smtClean="0"/>
              <a:t>A question of interest may be whether certain temporal motifs occur more frequently in our observed networks than expected by chance</a:t>
            </a:r>
          </a:p>
          <a:p>
            <a:pPr marL="285750" indent="-285750">
              <a:buFontTx/>
              <a:buChar char="-"/>
            </a:pPr>
            <a:endParaRPr lang="en-US" sz="1600" dirty="0"/>
          </a:p>
          <a:p>
            <a:pPr marL="285750" indent="-285750">
              <a:buFontTx/>
              <a:buChar char="-"/>
            </a:pPr>
            <a:r>
              <a:rPr lang="en-US" sz="1600" dirty="0" smtClean="0"/>
              <a:t>One method to address this would be to randomize the temporal structure of the original data</a:t>
            </a:r>
            <a:endParaRPr lang="en-US" sz="1600" dirty="0"/>
          </a:p>
        </p:txBody>
      </p:sp>
      <p:pic>
        <p:nvPicPr>
          <p:cNvPr id="8" name="Shape 833"/>
          <p:cNvPicPr preferRelativeResize="0"/>
          <p:nvPr/>
        </p:nvPicPr>
        <p:blipFill>
          <a:blip r:embed="rId2">
            <a:alphaModFix/>
          </a:blip>
          <a:stretch>
            <a:fillRect/>
          </a:stretch>
        </p:blipFill>
        <p:spPr>
          <a:xfrm>
            <a:off x="304800" y="1447800"/>
            <a:ext cx="5715000" cy="4648200"/>
          </a:xfrm>
          <a:prstGeom prst="rect">
            <a:avLst/>
          </a:prstGeom>
          <a:noFill/>
          <a:ln>
            <a:noFill/>
          </a:ln>
        </p:spPr>
      </p:pic>
    </p:spTree>
    <p:extLst>
      <p:ext uri="{BB962C8B-B14F-4D97-AF65-F5344CB8AC3E}">
        <p14:creationId xmlns:p14="http://schemas.microsoft.com/office/powerpoint/2010/main" val="4217973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2" name="TextBox 1"/>
          <p:cNvSpPr txBox="1"/>
          <p:nvPr/>
        </p:nvSpPr>
        <p:spPr>
          <a:xfrm>
            <a:off x="457200" y="304800"/>
            <a:ext cx="6412333" cy="461665"/>
          </a:xfrm>
          <a:prstGeom prst="rect">
            <a:avLst/>
          </a:prstGeom>
          <a:noFill/>
        </p:spPr>
        <p:txBody>
          <a:bodyPr wrap="none" rtlCol="0">
            <a:spAutoFit/>
          </a:bodyPr>
          <a:lstStyle/>
          <a:p>
            <a:r>
              <a:rPr lang="en-US" sz="2400" b="1" dirty="0" smtClean="0"/>
              <a:t>Some Measures of Dominance Hierarchies</a:t>
            </a:r>
            <a:endParaRPr lang="en-US" sz="2400" b="1" dirty="0"/>
          </a:p>
        </p:txBody>
      </p:sp>
      <p:sp>
        <p:nvSpPr>
          <p:cNvPr id="3" name="TextBox 2"/>
          <p:cNvSpPr txBox="1"/>
          <p:nvPr/>
        </p:nvSpPr>
        <p:spPr>
          <a:xfrm>
            <a:off x="523008" y="1401901"/>
            <a:ext cx="5877792" cy="5324535"/>
          </a:xfrm>
          <a:prstGeom prst="rect">
            <a:avLst/>
          </a:prstGeom>
          <a:noFill/>
        </p:spPr>
        <p:txBody>
          <a:bodyPr wrap="square" rtlCol="0">
            <a:spAutoFit/>
          </a:bodyPr>
          <a:lstStyle/>
          <a:p>
            <a:pPr marL="285750" indent="-285750">
              <a:buFontTx/>
              <a:buChar char="-"/>
            </a:pPr>
            <a:r>
              <a:rPr lang="en-US" sz="2000" dirty="0" smtClean="0"/>
              <a:t>Directional  consistency</a:t>
            </a:r>
          </a:p>
          <a:p>
            <a:pPr marL="285750" indent="-285750">
              <a:buFontTx/>
              <a:buChar char="-"/>
            </a:pPr>
            <a:endParaRPr lang="en-US" sz="2000" dirty="0" smtClean="0"/>
          </a:p>
          <a:p>
            <a:pPr marL="285750" indent="-285750">
              <a:buFontTx/>
              <a:buChar char="-"/>
            </a:pPr>
            <a:r>
              <a:rPr lang="en-US" sz="2000" dirty="0" err="1" smtClean="0"/>
              <a:t>Laundau’s</a:t>
            </a:r>
            <a:r>
              <a:rPr lang="en-US" sz="2000" dirty="0" smtClean="0"/>
              <a:t> </a:t>
            </a:r>
            <a:r>
              <a:rPr lang="en-US" sz="2000" dirty="0" err="1" smtClean="0"/>
              <a:t>modifed</a:t>
            </a:r>
            <a:r>
              <a:rPr lang="en-US" sz="2000" dirty="0" smtClean="0"/>
              <a:t> h’ value</a:t>
            </a:r>
          </a:p>
          <a:p>
            <a:pPr marL="285750" indent="-285750">
              <a:buFontTx/>
              <a:buChar char="-"/>
            </a:pPr>
            <a:endParaRPr lang="en-US" sz="2000" dirty="0"/>
          </a:p>
          <a:p>
            <a:pPr marL="285750" indent="-285750">
              <a:buFontTx/>
              <a:buChar char="-"/>
            </a:pPr>
            <a:r>
              <a:rPr lang="en-US" sz="2000" dirty="0" smtClean="0"/>
              <a:t>Steepness</a:t>
            </a:r>
          </a:p>
          <a:p>
            <a:pPr marL="285750" indent="-285750">
              <a:buFontTx/>
              <a:buChar char="-"/>
            </a:pPr>
            <a:endParaRPr lang="en-US" sz="2000" dirty="0" smtClean="0"/>
          </a:p>
          <a:p>
            <a:pPr marL="285750" indent="-285750">
              <a:buFontTx/>
              <a:buChar char="-"/>
            </a:pPr>
            <a:r>
              <a:rPr lang="en-US" sz="2000" dirty="0" smtClean="0"/>
              <a:t>Triangle Transitivity</a:t>
            </a:r>
          </a:p>
          <a:p>
            <a:pPr marL="285750" indent="-285750">
              <a:buFontTx/>
              <a:buChar char="-"/>
            </a:pPr>
            <a:endParaRPr lang="en-US" sz="2000" dirty="0" smtClean="0"/>
          </a:p>
          <a:p>
            <a:pPr marL="285750" indent="-285750">
              <a:buFontTx/>
              <a:buChar char="-"/>
            </a:pPr>
            <a:endParaRPr lang="en-US" sz="2000" dirty="0" smtClean="0"/>
          </a:p>
          <a:p>
            <a:pPr marL="285750" indent="-285750">
              <a:buFontTx/>
              <a:buChar char="-"/>
            </a:pPr>
            <a:r>
              <a:rPr lang="en-US" sz="2000" dirty="0" smtClean="0"/>
              <a:t>David’s Scores</a:t>
            </a:r>
          </a:p>
          <a:p>
            <a:pPr marL="285750" indent="-285750">
              <a:buFontTx/>
              <a:buChar char="-"/>
            </a:pPr>
            <a:endParaRPr lang="en-US" sz="2000" dirty="0"/>
          </a:p>
          <a:p>
            <a:pPr marL="285750" indent="-285750">
              <a:buFontTx/>
              <a:buChar char="-"/>
            </a:pPr>
            <a:r>
              <a:rPr lang="en-US" sz="2000" dirty="0" err="1" smtClean="0"/>
              <a:t>Bonacich’s</a:t>
            </a:r>
            <a:r>
              <a:rPr lang="en-US" sz="2000" dirty="0" smtClean="0"/>
              <a:t> Power Centrality / Page-rank</a:t>
            </a:r>
          </a:p>
          <a:p>
            <a:pPr marL="285750" indent="-285750">
              <a:buFontTx/>
              <a:buChar char="-"/>
            </a:pPr>
            <a:endParaRPr lang="en-US" sz="2000" dirty="0" smtClean="0"/>
          </a:p>
          <a:p>
            <a:pPr marL="285750" indent="-285750">
              <a:buFontTx/>
              <a:buChar char="-"/>
            </a:pPr>
            <a:r>
              <a:rPr lang="en-US" sz="2000" dirty="0" smtClean="0"/>
              <a:t>I&amp;SI ranking</a:t>
            </a:r>
          </a:p>
          <a:p>
            <a:pPr marL="285750" indent="-285750">
              <a:buFontTx/>
              <a:buChar char="-"/>
            </a:pPr>
            <a:endParaRPr lang="en-US" sz="2000" dirty="0"/>
          </a:p>
          <a:p>
            <a:pPr marL="285750" indent="-285750">
              <a:buFontTx/>
              <a:buChar char="-"/>
            </a:pPr>
            <a:r>
              <a:rPr lang="en-US" sz="2000" dirty="0" err="1" smtClean="0"/>
              <a:t>Elo</a:t>
            </a:r>
            <a:r>
              <a:rPr lang="en-US" sz="2000" dirty="0" smtClean="0"/>
              <a:t>/</a:t>
            </a:r>
            <a:r>
              <a:rPr lang="en-US" sz="2000" dirty="0" err="1" smtClean="0"/>
              <a:t>Glicko</a:t>
            </a:r>
            <a:r>
              <a:rPr lang="en-US" sz="2000" dirty="0" smtClean="0"/>
              <a:t> temporal ranking</a:t>
            </a:r>
          </a:p>
          <a:p>
            <a:pPr marL="285750" indent="-285750">
              <a:buFontTx/>
              <a:buChar char="-"/>
            </a:pPr>
            <a:endParaRPr lang="en-US" sz="2000" dirty="0"/>
          </a:p>
        </p:txBody>
      </p:sp>
      <p:sp>
        <p:nvSpPr>
          <p:cNvPr id="4" name="TextBox 3"/>
          <p:cNvSpPr txBox="1"/>
          <p:nvPr/>
        </p:nvSpPr>
        <p:spPr>
          <a:xfrm>
            <a:off x="6629400" y="1981200"/>
            <a:ext cx="2723823" cy="646331"/>
          </a:xfrm>
          <a:prstGeom prst="rect">
            <a:avLst/>
          </a:prstGeom>
          <a:noFill/>
        </p:spPr>
        <p:txBody>
          <a:bodyPr wrap="none" rtlCol="0">
            <a:spAutoFit/>
          </a:bodyPr>
          <a:lstStyle/>
          <a:p>
            <a:r>
              <a:rPr lang="en-US" sz="3600" b="1" dirty="0"/>
              <a:t>Group level</a:t>
            </a:r>
          </a:p>
        </p:txBody>
      </p:sp>
      <p:sp>
        <p:nvSpPr>
          <p:cNvPr id="5" name="TextBox 4"/>
          <p:cNvSpPr txBox="1"/>
          <p:nvPr/>
        </p:nvSpPr>
        <p:spPr>
          <a:xfrm>
            <a:off x="6629400" y="4611469"/>
            <a:ext cx="3493264" cy="646331"/>
          </a:xfrm>
          <a:prstGeom prst="rect">
            <a:avLst/>
          </a:prstGeom>
          <a:noFill/>
        </p:spPr>
        <p:txBody>
          <a:bodyPr wrap="none" rtlCol="0">
            <a:spAutoFit/>
          </a:bodyPr>
          <a:lstStyle/>
          <a:p>
            <a:r>
              <a:rPr lang="en-US" sz="3600" b="1" dirty="0" smtClean="0"/>
              <a:t>Individual level</a:t>
            </a:r>
            <a:endParaRPr lang="en-US" sz="3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33650"/>
            <a:ext cx="9440863"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296400" y="5635823"/>
            <a:ext cx="2603598" cy="307777"/>
          </a:xfrm>
          <a:prstGeom prst="rect">
            <a:avLst/>
          </a:prstGeom>
        </p:spPr>
        <p:txBody>
          <a:bodyPr wrap="none">
            <a:spAutoFit/>
          </a:bodyPr>
          <a:lstStyle/>
          <a:p>
            <a:r>
              <a:rPr lang="en-US" dirty="0" err="1" smtClean="0"/>
              <a:t>Tsvetkova</a:t>
            </a:r>
            <a:r>
              <a:rPr lang="en-US" dirty="0" smtClean="0"/>
              <a:t> et al 2016 </a:t>
            </a:r>
            <a:r>
              <a:rPr lang="en-US" dirty="0" err="1" smtClean="0"/>
              <a:t>Sci</a:t>
            </a:r>
            <a:r>
              <a:rPr lang="en-US" dirty="0" smtClean="0"/>
              <a:t> Reps</a:t>
            </a:r>
            <a:endParaRPr lang="en-US" dirty="0"/>
          </a:p>
        </p:txBody>
      </p:sp>
      <p:sp>
        <p:nvSpPr>
          <p:cNvPr id="4" name="TextBox 3"/>
          <p:cNvSpPr txBox="1"/>
          <p:nvPr/>
        </p:nvSpPr>
        <p:spPr>
          <a:xfrm>
            <a:off x="457200" y="457200"/>
            <a:ext cx="2392001" cy="461665"/>
          </a:xfrm>
          <a:prstGeom prst="rect">
            <a:avLst/>
          </a:prstGeom>
          <a:noFill/>
        </p:spPr>
        <p:txBody>
          <a:bodyPr wrap="none" rtlCol="0">
            <a:spAutoFit/>
          </a:bodyPr>
          <a:lstStyle/>
          <a:p>
            <a:r>
              <a:rPr lang="en-US" sz="2400" dirty="0" smtClean="0"/>
              <a:t>Temporal Motifs</a:t>
            </a:r>
            <a:endParaRPr lang="en-US" sz="2400" dirty="0"/>
          </a:p>
        </p:txBody>
      </p:sp>
      <p:sp>
        <p:nvSpPr>
          <p:cNvPr id="3" name="TextBox 2"/>
          <p:cNvSpPr txBox="1"/>
          <p:nvPr/>
        </p:nvSpPr>
        <p:spPr>
          <a:xfrm>
            <a:off x="914400" y="1752600"/>
            <a:ext cx="6532558" cy="369332"/>
          </a:xfrm>
          <a:prstGeom prst="rect">
            <a:avLst/>
          </a:prstGeom>
          <a:noFill/>
        </p:spPr>
        <p:txBody>
          <a:bodyPr wrap="none" rtlCol="0">
            <a:spAutoFit/>
          </a:bodyPr>
          <a:lstStyle/>
          <a:p>
            <a:r>
              <a:rPr lang="en-US" sz="1800" dirty="0" smtClean="0"/>
              <a:t>Study of temporal motifs among a network of </a:t>
            </a:r>
            <a:r>
              <a:rPr lang="en-US" sz="1800" dirty="0" err="1" smtClean="0"/>
              <a:t>wikipedia</a:t>
            </a:r>
            <a:r>
              <a:rPr lang="en-US" sz="1800" dirty="0" smtClean="0"/>
              <a:t> editors</a:t>
            </a:r>
            <a:endParaRPr lang="en-US" sz="1800" dirty="0"/>
          </a:p>
        </p:txBody>
      </p:sp>
    </p:spTree>
    <p:extLst>
      <p:ext uri="{BB962C8B-B14F-4D97-AF65-F5344CB8AC3E}">
        <p14:creationId xmlns:p14="http://schemas.microsoft.com/office/powerpoint/2010/main" val="2496895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Community Detection </a:t>
            </a:r>
            <a:endParaRPr lang="en-US" dirty="0"/>
          </a:p>
        </p:txBody>
      </p:sp>
    </p:spTree>
    <p:extLst>
      <p:ext uri="{BB962C8B-B14F-4D97-AF65-F5344CB8AC3E}">
        <p14:creationId xmlns:p14="http://schemas.microsoft.com/office/powerpoint/2010/main" val="2750128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pic>
        <p:nvPicPr>
          <p:cNvPr id="741" name="Shape 741"/>
          <p:cNvPicPr preferRelativeResize="0"/>
          <p:nvPr/>
        </p:nvPicPr>
        <p:blipFill>
          <a:blip r:embed="rId3">
            <a:alphaModFix/>
          </a:blip>
          <a:stretch>
            <a:fillRect/>
          </a:stretch>
        </p:blipFill>
        <p:spPr>
          <a:xfrm>
            <a:off x="152400" y="152400"/>
            <a:ext cx="9448800" cy="6391275"/>
          </a:xfrm>
          <a:prstGeom prst="rect">
            <a:avLst/>
          </a:prstGeom>
          <a:noFill/>
          <a:ln>
            <a:noFill/>
          </a:ln>
        </p:spPr>
      </p:pic>
      <p:sp>
        <p:nvSpPr>
          <p:cNvPr id="742" name="Shape 742"/>
          <p:cNvSpPr txBox="1"/>
          <p:nvPr/>
        </p:nvSpPr>
        <p:spPr>
          <a:xfrm>
            <a:off x="8906225" y="3964000"/>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a:solidFill>
                  <a:srgbClr val="333333"/>
                </a:solidFill>
                <a:highlight>
                  <a:srgbClr val="FFFFFF"/>
                </a:highlight>
              </a:rPr>
              <a:t>Rubenstein DI, Sundaresan SR, Fischhoff IR, Tantipathananandh C, Berger-Wolf TY (2015) Similar but Different: Dynamic Social Network Analysis Highlights Fundamental Differences between the Fission-Fusion Societies of Two Equid Species, the Onager and Grevy’s Zebra. PLoS ONE 10(10): e0138645. </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963" y="328474"/>
            <a:ext cx="3222594" cy="1600438"/>
          </a:xfrm>
          <a:prstGeom prst="rect">
            <a:avLst/>
          </a:prstGeom>
          <a:noFill/>
        </p:spPr>
        <p:txBody>
          <a:bodyPr wrap="square" rtlCol="0">
            <a:spAutoFit/>
          </a:bodyPr>
          <a:lstStyle/>
          <a:p>
            <a:r>
              <a:rPr lang="en-US" dirty="0" smtClean="0"/>
              <a:t>Dan </a:t>
            </a:r>
            <a:r>
              <a:rPr lang="en-US" dirty="0" smtClean="0"/>
              <a:t>Rubenstein- Princeton</a:t>
            </a:r>
          </a:p>
          <a:p>
            <a:r>
              <a:rPr lang="en-US" dirty="0" err="1" smtClean="0"/>
              <a:t>PlosOne</a:t>
            </a:r>
            <a:r>
              <a:rPr lang="en-US" dirty="0" smtClean="0"/>
              <a:t> 2015</a:t>
            </a:r>
          </a:p>
          <a:p>
            <a:endParaRPr lang="en-US" dirty="0"/>
          </a:p>
          <a:p>
            <a:endParaRPr lang="en-US" dirty="0"/>
          </a:p>
          <a:p>
            <a:r>
              <a:rPr lang="en-US" dirty="0" smtClean="0"/>
              <a:t>Community membership </a:t>
            </a:r>
            <a:r>
              <a:rPr lang="en-US" dirty="0" smtClean="0"/>
              <a:t>using </a:t>
            </a:r>
            <a:r>
              <a:rPr lang="en-US" dirty="0" err="1" smtClean="0"/>
              <a:t>CommDy</a:t>
            </a:r>
            <a:r>
              <a:rPr lang="en-US" dirty="0" smtClean="0"/>
              <a:t> over </a:t>
            </a:r>
            <a:r>
              <a:rPr lang="en-US" dirty="0" smtClean="0"/>
              <a:t>time in zebras vs </a:t>
            </a:r>
            <a:r>
              <a:rPr lang="en-US" dirty="0" err="1" smtClean="0"/>
              <a:t>onagers</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986" y="106532"/>
            <a:ext cx="3739191" cy="66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759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pic>
        <p:nvPicPr>
          <p:cNvPr id="759" name="Shape 759"/>
          <p:cNvPicPr preferRelativeResize="0"/>
          <p:nvPr/>
        </p:nvPicPr>
        <p:blipFill>
          <a:blip r:embed="rId3">
            <a:alphaModFix/>
          </a:blip>
          <a:stretch>
            <a:fillRect/>
          </a:stretch>
        </p:blipFill>
        <p:spPr>
          <a:xfrm>
            <a:off x="94796" y="0"/>
            <a:ext cx="6805408" cy="6858000"/>
          </a:xfrm>
          <a:prstGeom prst="rect">
            <a:avLst/>
          </a:prstGeom>
          <a:noFill/>
          <a:ln>
            <a:noFill/>
          </a:ln>
        </p:spPr>
      </p:pic>
      <p:sp>
        <p:nvSpPr>
          <p:cNvPr id="760" name="Shape 760"/>
          <p:cNvSpPr txBox="1"/>
          <p:nvPr/>
        </p:nvSpPr>
        <p:spPr>
          <a:xfrm>
            <a:off x="8153400" y="762000"/>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b="1">
                <a:solidFill>
                  <a:srgbClr val="333333"/>
                </a:solidFill>
                <a:highlight>
                  <a:srgbClr val="EFEFEF"/>
                </a:highlight>
              </a:rPr>
              <a:t>Fig 3. Static communities of Grevy’s zebra and onagers detected using Louvain algorithm ((a) and (b)) and the superimposed dynamic communities, where each node is colored by the majority color of its dynamic communities ((c) and (d)).</a:t>
            </a:r>
            <a:endParaRPr sz="1800"/>
          </a:p>
        </p:txBody>
      </p:sp>
      <p:sp>
        <p:nvSpPr>
          <p:cNvPr id="4" name="Rectangle 3"/>
          <p:cNvSpPr/>
          <p:nvPr/>
        </p:nvSpPr>
        <p:spPr>
          <a:xfrm>
            <a:off x="7748400" y="5168205"/>
            <a:ext cx="4367400" cy="1384995"/>
          </a:xfrm>
          <a:prstGeom prst="rect">
            <a:avLst/>
          </a:prstGeom>
        </p:spPr>
        <p:txBody>
          <a:bodyPr wrap="square">
            <a:spAutoFit/>
          </a:bodyPr>
          <a:lstStyle/>
          <a:p>
            <a:r>
              <a:rPr lang="en-US" dirty="0"/>
              <a:t>Dan Rubenstein- Princeton</a:t>
            </a:r>
          </a:p>
          <a:p>
            <a:r>
              <a:rPr lang="en-US" dirty="0" err="1"/>
              <a:t>PlosOne</a:t>
            </a:r>
            <a:r>
              <a:rPr lang="en-US" dirty="0"/>
              <a:t> 2015</a:t>
            </a:r>
          </a:p>
          <a:p>
            <a:endParaRPr lang="en-US" dirty="0"/>
          </a:p>
          <a:p>
            <a:endParaRPr lang="en-US" dirty="0"/>
          </a:p>
          <a:p>
            <a:r>
              <a:rPr lang="en-US" dirty="0"/>
              <a:t>Community membership </a:t>
            </a:r>
            <a:r>
              <a:rPr lang="en-US" dirty="0" smtClean="0"/>
              <a:t> using </a:t>
            </a:r>
            <a:r>
              <a:rPr lang="en-US" dirty="0" err="1">
                <a:solidFill>
                  <a:srgbClr val="333333"/>
                </a:solidFill>
                <a:highlight>
                  <a:srgbClr val="FFFFFF"/>
                </a:highlight>
              </a:rPr>
              <a:t>CommDy</a:t>
            </a:r>
            <a:r>
              <a:rPr lang="en-US" dirty="0">
                <a:solidFill>
                  <a:srgbClr val="333333"/>
                </a:solidFill>
                <a:highlight>
                  <a:srgbClr val="FFFFFF"/>
                </a:highlight>
              </a:rPr>
              <a:t> </a:t>
            </a:r>
            <a:r>
              <a:rPr lang="en-US" dirty="0" smtClean="0"/>
              <a:t>over </a:t>
            </a:r>
            <a:r>
              <a:rPr lang="en-US" dirty="0"/>
              <a:t>time in zebras vs </a:t>
            </a:r>
            <a:r>
              <a:rPr lang="en-US" dirty="0" err="1"/>
              <a:t>onagers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06000" y="6308560"/>
            <a:ext cx="2060861" cy="461665"/>
          </a:xfrm>
          <a:prstGeom prst="rect">
            <a:avLst/>
          </a:prstGeom>
          <a:noFill/>
        </p:spPr>
        <p:txBody>
          <a:bodyPr wrap="square" rtlCol="0">
            <a:spAutoFit/>
          </a:bodyPr>
          <a:lstStyle/>
          <a:p>
            <a:r>
              <a:rPr lang="en-US" sz="1200" dirty="0" smtClean="0"/>
              <a:t>(de </a:t>
            </a:r>
            <a:r>
              <a:rPr lang="en-US" sz="1200" dirty="0" err="1" smtClean="0"/>
              <a:t>Vries</a:t>
            </a:r>
            <a:r>
              <a:rPr lang="en-US" sz="1200" dirty="0" smtClean="0"/>
              <a:t> et al. 1995 Animal </a:t>
            </a:r>
            <a:r>
              <a:rPr lang="en-US" sz="1200" dirty="0" err="1" smtClean="0"/>
              <a:t>Behaviour</a:t>
            </a:r>
            <a:r>
              <a:rPr lang="en-US" sz="1200" dirty="0" smtClean="0"/>
              <a:t>)</a:t>
            </a:r>
            <a:endParaRPr lang="en-US" sz="1200" dirty="0"/>
          </a:p>
        </p:txBody>
      </p:sp>
      <p:sp>
        <p:nvSpPr>
          <p:cNvPr id="10" name="TextBox 9"/>
          <p:cNvSpPr txBox="1"/>
          <p:nvPr/>
        </p:nvSpPr>
        <p:spPr>
          <a:xfrm>
            <a:off x="406400" y="6096001"/>
            <a:ext cx="9347200" cy="584775"/>
          </a:xfrm>
          <a:prstGeom prst="rect">
            <a:avLst/>
          </a:prstGeom>
          <a:noFill/>
        </p:spPr>
        <p:txBody>
          <a:bodyPr wrap="square" rtlCol="0">
            <a:spAutoFit/>
          </a:bodyPr>
          <a:lstStyle/>
          <a:p>
            <a:r>
              <a:rPr lang="en-US" sz="1600" dirty="0" err="1" smtClean="0">
                <a:solidFill>
                  <a:srgbClr val="C00000"/>
                </a:solidFill>
              </a:rPr>
              <a:t>Laundau’s</a:t>
            </a:r>
            <a:r>
              <a:rPr lang="en-US" sz="1600" dirty="0" smtClean="0">
                <a:solidFill>
                  <a:srgbClr val="C00000"/>
                </a:solidFill>
              </a:rPr>
              <a:t> linearity index is a global directional consistency measure - Interaction matrices are permuted 10,000 times and Landau’s h is calculated for each one</a:t>
            </a:r>
            <a:endParaRPr lang="en-US" sz="1600" dirty="0">
              <a:solidFill>
                <a:srgbClr val="C00000"/>
              </a:solidFill>
            </a:endParaRPr>
          </a:p>
        </p:txBody>
      </p:sp>
      <p:grpSp>
        <p:nvGrpSpPr>
          <p:cNvPr id="12" name="Group 11"/>
          <p:cNvGrpSpPr/>
          <p:nvPr/>
        </p:nvGrpSpPr>
        <p:grpSpPr>
          <a:xfrm>
            <a:off x="101600" y="76200"/>
            <a:ext cx="11303000" cy="5867400"/>
            <a:chOff x="76200" y="76200"/>
            <a:chExt cx="8477250" cy="5867400"/>
          </a:xfrm>
        </p:grpSpPr>
        <p:grpSp>
          <p:nvGrpSpPr>
            <p:cNvPr id="2" name="Group 10"/>
            <p:cNvGrpSpPr/>
            <p:nvPr/>
          </p:nvGrpSpPr>
          <p:grpSpPr>
            <a:xfrm>
              <a:off x="76200" y="76200"/>
              <a:ext cx="8477250" cy="5867400"/>
              <a:chOff x="76200" y="76200"/>
              <a:chExt cx="8477250" cy="5867400"/>
            </a:xfrm>
          </p:grpSpPr>
          <p:pic>
            <p:nvPicPr>
              <p:cNvPr id="1026" name="Picture 2"/>
              <p:cNvPicPr>
                <a:picLocks noChangeAspect="1" noChangeArrowheads="1"/>
              </p:cNvPicPr>
              <p:nvPr/>
            </p:nvPicPr>
            <p:blipFill>
              <a:blip r:embed="rId2" cstate="print"/>
              <a:srcRect/>
              <a:stretch>
                <a:fillRect/>
              </a:stretch>
            </p:blipFill>
            <p:spPr bwMode="auto">
              <a:xfrm>
                <a:off x="1195388" y="914400"/>
                <a:ext cx="6753225" cy="5029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096000" y="304800"/>
                <a:ext cx="2457450" cy="447675"/>
              </a:xfrm>
              <a:prstGeom prst="rect">
                <a:avLst/>
              </a:prstGeom>
              <a:noFill/>
              <a:ln w="9525">
                <a:noFill/>
                <a:miter lim="800000"/>
                <a:headEnd/>
                <a:tailEnd/>
              </a:ln>
            </p:spPr>
          </p:pic>
          <p:pic>
            <p:nvPicPr>
              <p:cNvPr id="63491" name="Picture 3"/>
              <p:cNvPicPr>
                <a:picLocks noChangeAspect="1" noChangeArrowheads="1"/>
              </p:cNvPicPr>
              <p:nvPr/>
            </p:nvPicPr>
            <p:blipFill>
              <a:blip r:embed="rId4" cstate="print"/>
              <a:srcRect/>
              <a:stretch>
                <a:fillRect/>
              </a:stretch>
            </p:blipFill>
            <p:spPr bwMode="auto">
              <a:xfrm>
                <a:off x="76200" y="76200"/>
                <a:ext cx="2514600" cy="1217067"/>
              </a:xfrm>
              <a:prstGeom prst="rect">
                <a:avLst/>
              </a:prstGeom>
              <a:noFill/>
              <a:ln w="9525">
                <a:noFill/>
                <a:miter lim="800000"/>
                <a:headEnd/>
                <a:tailEnd/>
              </a:ln>
            </p:spPr>
          </p:pic>
          <p:cxnSp>
            <p:nvCxnSpPr>
              <p:cNvPr id="7" name="Straight Arrow Connector 6"/>
              <p:cNvCxnSpPr/>
              <p:nvPr/>
            </p:nvCxnSpPr>
            <p:spPr>
              <a:xfrm>
                <a:off x="7696200" y="10668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325298" y="838200"/>
                <a:ext cx="0" cy="228600"/>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4191000" y="1066800"/>
              <a:ext cx="1524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7855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1"/>
            <a:ext cx="8957901" cy="461665"/>
          </a:xfrm>
          <a:prstGeom prst="rect">
            <a:avLst/>
          </a:prstGeom>
          <a:noFill/>
        </p:spPr>
        <p:txBody>
          <a:bodyPr wrap="none" rtlCol="0">
            <a:spAutoFit/>
          </a:bodyPr>
          <a:lstStyle/>
          <a:p>
            <a:r>
              <a:rPr lang="en-US" sz="2400" b="1" dirty="0" smtClean="0"/>
              <a:t>Temporal assessment of Dominance Hierarchy – ELO rating</a:t>
            </a:r>
            <a:endParaRPr lang="en-US" sz="2400" b="1" dirty="0"/>
          </a:p>
        </p:txBody>
      </p:sp>
      <p:pic>
        <p:nvPicPr>
          <p:cNvPr id="51202" name="Picture 2" descr="http://upload.wikimedia.org/wikipedia/en/thumb/f/f0/ArpadElo.jpg/220px-ArpadElo.jpg"/>
          <p:cNvPicPr>
            <a:picLocks noChangeAspect="1" noChangeArrowheads="1"/>
          </p:cNvPicPr>
          <p:nvPr/>
        </p:nvPicPr>
        <p:blipFill>
          <a:blip r:embed="rId2" cstate="print"/>
          <a:srcRect/>
          <a:stretch>
            <a:fillRect/>
          </a:stretch>
        </p:blipFill>
        <p:spPr bwMode="auto">
          <a:xfrm>
            <a:off x="1168400" y="1002268"/>
            <a:ext cx="2794000" cy="2505076"/>
          </a:xfrm>
          <a:prstGeom prst="rect">
            <a:avLst/>
          </a:prstGeom>
          <a:noFill/>
        </p:spPr>
      </p:pic>
      <p:sp>
        <p:nvSpPr>
          <p:cNvPr id="4" name="TextBox 3"/>
          <p:cNvSpPr txBox="1"/>
          <p:nvPr/>
        </p:nvSpPr>
        <p:spPr>
          <a:xfrm>
            <a:off x="1778000" y="3516868"/>
            <a:ext cx="971741" cy="307777"/>
          </a:xfrm>
          <a:prstGeom prst="rect">
            <a:avLst/>
          </a:prstGeom>
          <a:noFill/>
        </p:spPr>
        <p:txBody>
          <a:bodyPr wrap="none" rtlCol="0">
            <a:spAutoFit/>
          </a:bodyPr>
          <a:lstStyle/>
          <a:p>
            <a:r>
              <a:rPr lang="en-US" dirty="0" smtClean="0"/>
              <a:t>Arpad </a:t>
            </a:r>
            <a:r>
              <a:rPr lang="en-US" dirty="0" err="1" smtClean="0"/>
              <a:t>Elo</a:t>
            </a:r>
            <a:endParaRPr lang="en-US" dirty="0"/>
          </a:p>
        </p:txBody>
      </p:sp>
      <p:pic>
        <p:nvPicPr>
          <p:cNvPr id="51205" name="Picture 5"/>
          <p:cNvPicPr>
            <a:picLocks noChangeAspect="1" noChangeArrowheads="1"/>
          </p:cNvPicPr>
          <p:nvPr/>
        </p:nvPicPr>
        <p:blipFill>
          <a:blip r:embed="rId3" cstate="print"/>
          <a:srcRect/>
          <a:stretch>
            <a:fillRect/>
          </a:stretch>
        </p:blipFill>
        <p:spPr bwMode="auto">
          <a:xfrm>
            <a:off x="4267200" y="762000"/>
            <a:ext cx="6299200" cy="3295270"/>
          </a:xfrm>
          <a:prstGeom prst="rect">
            <a:avLst/>
          </a:prstGeom>
          <a:noFill/>
          <a:ln w="9525">
            <a:noFill/>
            <a:miter lim="800000"/>
            <a:headEnd/>
            <a:tailEnd/>
          </a:ln>
        </p:spPr>
      </p:pic>
      <p:sp>
        <p:nvSpPr>
          <p:cNvPr id="7" name="TextBox 6"/>
          <p:cNvSpPr txBox="1"/>
          <p:nvPr/>
        </p:nvSpPr>
        <p:spPr>
          <a:xfrm>
            <a:off x="2032000" y="4202668"/>
            <a:ext cx="5279009" cy="307777"/>
          </a:xfrm>
          <a:prstGeom prst="rect">
            <a:avLst/>
          </a:prstGeom>
          <a:noFill/>
        </p:spPr>
        <p:txBody>
          <a:bodyPr wrap="none" rtlCol="0">
            <a:spAutoFit/>
          </a:bodyPr>
          <a:lstStyle/>
          <a:p>
            <a:r>
              <a:rPr lang="en-US" b="1" dirty="0" smtClean="0"/>
              <a:t>New ELO  = Old ELO</a:t>
            </a:r>
            <a:r>
              <a:rPr lang="en-US" b="1" baseline="-25000" dirty="0" smtClean="0"/>
              <a:t> </a:t>
            </a:r>
            <a:r>
              <a:rPr lang="en-US" b="1" dirty="0" smtClean="0"/>
              <a:t> +  ([result - Probability of winning] * K</a:t>
            </a:r>
            <a:r>
              <a:rPr lang="en-US" dirty="0" smtClean="0"/>
              <a:t>)</a:t>
            </a:r>
            <a:endParaRPr lang="en-US" dirty="0"/>
          </a:p>
        </p:txBody>
      </p:sp>
      <p:cxnSp>
        <p:nvCxnSpPr>
          <p:cNvPr id="10" name="Straight Connector 9"/>
          <p:cNvCxnSpPr/>
          <p:nvPr/>
        </p:nvCxnSpPr>
        <p:spPr>
          <a:xfrm>
            <a:off x="508000" y="4800600"/>
            <a:ext cx="110744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4741" y="4964668"/>
            <a:ext cx="7686720" cy="307777"/>
          </a:xfrm>
          <a:prstGeom prst="rect">
            <a:avLst/>
          </a:prstGeom>
          <a:noFill/>
        </p:spPr>
        <p:txBody>
          <a:bodyPr wrap="none" rtlCol="0">
            <a:spAutoFit/>
          </a:bodyPr>
          <a:lstStyle/>
          <a:p>
            <a:r>
              <a:rPr lang="en-US" dirty="0" smtClean="0"/>
              <a:t>e.g. Player A= 1200 </a:t>
            </a:r>
            <a:r>
              <a:rPr lang="en-US" i="1" dirty="0" smtClean="0"/>
              <a:t>wins against</a:t>
            </a:r>
            <a:r>
              <a:rPr lang="en-US" dirty="0" smtClean="0"/>
              <a:t> Player B=1000	-  “A” had a 76% chance of winning  </a:t>
            </a:r>
            <a:endParaRPr lang="en-US" dirty="0"/>
          </a:p>
        </p:txBody>
      </p:sp>
      <p:sp>
        <p:nvSpPr>
          <p:cNvPr id="13" name="TextBox 12"/>
          <p:cNvSpPr txBox="1"/>
          <p:nvPr/>
        </p:nvSpPr>
        <p:spPr>
          <a:xfrm>
            <a:off x="1005840" y="5562600"/>
            <a:ext cx="7172156" cy="338554"/>
          </a:xfrm>
          <a:prstGeom prst="rect">
            <a:avLst/>
          </a:prstGeom>
          <a:noFill/>
        </p:spPr>
        <p:txBody>
          <a:bodyPr wrap="none" rtlCol="0">
            <a:spAutoFit/>
          </a:bodyPr>
          <a:lstStyle/>
          <a:p>
            <a:r>
              <a:rPr lang="en-US" sz="1600" dirty="0" smtClean="0"/>
              <a:t>Player A,  New ELO  = 1200 + ([1-0.76]*100)   = 1200 + (0.24*100)   =   1224</a:t>
            </a:r>
            <a:endParaRPr lang="en-US" sz="1600" dirty="0"/>
          </a:p>
        </p:txBody>
      </p:sp>
      <p:sp>
        <p:nvSpPr>
          <p:cNvPr id="14" name="TextBox 13"/>
          <p:cNvSpPr txBox="1"/>
          <p:nvPr/>
        </p:nvSpPr>
        <p:spPr>
          <a:xfrm>
            <a:off x="1016001" y="5986046"/>
            <a:ext cx="7127272" cy="338554"/>
          </a:xfrm>
          <a:prstGeom prst="rect">
            <a:avLst/>
          </a:prstGeom>
          <a:noFill/>
        </p:spPr>
        <p:txBody>
          <a:bodyPr wrap="none" rtlCol="0">
            <a:spAutoFit/>
          </a:bodyPr>
          <a:lstStyle/>
          <a:p>
            <a:r>
              <a:rPr lang="en-US" sz="1600" dirty="0" smtClean="0"/>
              <a:t>Player B,  New ELO  = 1000 + ([0-0.24]*100)   = 1200 + (-0.24*100)   =   976</a:t>
            </a:r>
            <a:endParaRPr lang="en-US" sz="1600" dirty="0"/>
          </a:p>
        </p:txBody>
      </p:sp>
      <p:sp>
        <p:nvSpPr>
          <p:cNvPr id="15" name="TextBox 14"/>
          <p:cNvSpPr txBox="1"/>
          <p:nvPr/>
        </p:nvSpPr>
        <p:spPr>
          <a:xfrm>
            <a:off x="9753600" y="6396336"/>
            <a:ext cx="2336800" cy="461665"/>
          </a:xfrm>
          <a:prstGeom prst="rect">
            <a:avLst/>
          </a:prstGeom>
          <a:noFill/>
        </p:spPr>
        <p:txBody>
          <a:bodyPr wrap="square" rtlCol="0">
            <a:spAutoFit/>
          </a:bodyPr>
          <a:lstStyle/>
          <a:p>
            <a:pPr algn="r"/>
            <a:r>
              <a:rPr lang="en-US" sz="1200" dirty="0" smtClean="0"/>
              <a:t>[Albers &amp; de </a:t>
            </a:r>
            <a:r>
              <a:rPr lang="en-US" sz="1200" dirty="0" err="1" smtClean="0"/>
              <a:t>Vries</a:t>
            </a:r>
            <a:r>
              <a:rPr lang="en-US" sz="1200" dirty="0" smtClean="0"/>
              <a:t> 2001 Animal </a:t>
            </a:r>
            <a:r>
              <a:rPr lang="en-US" sz="1200" dirty="0" err="1" smtClean="0"/>
              <a:t>Behaviour</a:t>
            </a:r>
            <a:r>
              <a:rPr lang="en-US" sz="1200" dirty="0" smtClean="0"/>
              <a:t>]</a:t>
            </a:r>
            <a:endParaRPr lang="en-US" sz="1200" dirty="0"/>
          </a:p>
        </p:txBody>
      </p:sp>
    </p:spTree>
    <p:extLst>
      <p:ext uri="{BB962C8B-B14F-4D97-AF65-F5344CB8AC3E}">
        <p14:creationId xmlns:p14="http://schemas.microsoft.com/office/powerpoint/2010/main" val="132277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647175" y="533400"/>
            <a:ext cx="8192026" cy="5791200"/>
          </a:xfrm>
          <a:prstGeom prst="rect">
            <a:avLst/>
          </a:prstGeom>
          <a:noFill/>
          <a:ln w="9525">
            <a:noFill/>
            <a:miter lim="800000"/>
            <a:headEnd/>
            <a:tailEnd/>
          </a:ln>
        </p:spPr>
      </p:pic>
    </p:spTree>
    <p:extLst>
      <p:ext uri="{BB962C8B-B14F-4D97-AF65-F5344CB8AC3E}">
        <p14:creationId xmlns:p14="http://schemas.microsoft.com/office/powerpoint/2010/main" val="414733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8800" y="856834"/>
            <a:ext cx="7213600" cy="2062103"/>
          </a:xfrm>
          <a:prstGeom prst="rect">
            <a:avLst/>
          </a:prstGeom>
        </p:spPr>
        <p:txBody>
          <a:bodyPr wrap="square">
            <a:spAutoFit/>
          </a:bodyPr>
          <a:lstStyle/>
          <a:p>
            <a:pPr marL="342900" indent="-342900"/>
            <a:r>
              <a:rPr lang="en-US" sz="1600" dirty="0" smtClean="0">
                <a:sym typeface="Wingdings" pitchFamily="2" charset="2"/>
              </a:rPr>
              <a:t> Added a mechanism for determining the SD of an individual’s rating</a:t>
            </a:r>
            <a:endParaRPr lang="en-US" sz="1600" dirty="0" smtClean="0"/>
          </a:p>
          <a:p>
            <a:pPr marL="342900" indent="-342900">
              <a:buAutoNum type="arabicPeriod"/>
            </a:pPr>
            <a:endParaRPr lang="en-US" sz="1600" dirty="0" smtClean="0"/>
          </a:p>
          <a:p>
            <a:pPr marL="342900" indent="-342900"/>
            <a:r>
              <a:rPr lang="en-US" sz="1600" dirty="0" smtClean="0">
                <a:sym typeface="Wingdings" pitchFamily="2" charset="2"/>
              </a:rPr>
              <a:t> Built in a decay function in the reliability of ratings with increasing passage of time.  i.e. Ratings Standard Deviations become bigger if individuals do not engage in contests</a:t>
            </a:r>
            <a:endParaRPr lang="en-US" sz="1600" dirty="0" smtClean="0"/>
          </a:p>
          <a:p>
            <a:pPr marL="342900" indent="-342900"/>
            <a:endParaRPr lang="en-US" sz="1600" dirty="0" smtClean="0"/>
          </a:p>
          <a:p>
            <a:pPr marL="342900" indent="-342900"/>
            <a:r>
              <a:rPr lang="en-US" sz="1600" dirty="0" smtClean="0">
                <a:sym typeface="Wingdings" pitchFamily="2" charset="2"/>
              </a:rPr>
              <a:t> The number of points won and lost may not be even between opponents as both individuals rating and SD of their ratings are taken into account</a:t>
            </a:r>
            <a:endParaRPr lang="en-US" sz="1600" dirty="0" smtClean="0"/>
          </a:p>
        </p:txBody>
      </p:sp>
      <p:sp>
        <p:nvSpPr>
          <p:cNvPr id="6" name="TextBox 5"/>
          <p:cNvSpPr txBox="1"/>
          <p:nvPr/>
        </p:nvSpPr>
        <p:spPr>
          <a:xfrm>
            <a:off x="304800" y="152401"/>
            <a:ext cx="9265678" cy="461665"/>
          </a:xfrm>
          <a:prstGeom prst="rect">
            <a:avLst/>
          </a:prstGeom>
          <a:noFill/>
        </p:spPr>
        <p:txBody>
          <a:bodyPr wrap="none" rtlCol="0">
            <a:spAutoFit/>
          </a:bodyPr>
          <a:lstStyle/>
          <a:p>
            <a:r>
              <a:rPr lang="en-US" sz="2400" b="1" dirty="0" smtClean="0"/>
              <a:t>Temporal assessment of Dominance Hierarchy – </a:t>
            </a:r>
            <a:r>
              <a:rPr lang="en-US" sz="2400" b="1" dirty="0" err="1" smtClean="0"/>
              <a:t>Glicko</a:t>
            </a:r>
            <a:r>
              <a:rPr lang="en-US" sz="2400" b="1" dirty="0" smtClean="0"/>
              <a:t> rating</a:t>
            </a:r>
            <a:endParaRPr lang="en-US" sz="2400" b="1" dirty="0"/>
          </a:p>
        </p:txBody>
      </p:sp>
      <p:pic>
        <p:nvPicPr>
          <p:cNvPr id="134146" name="Picture 2" descr="http://www.glicko.net/chessthink.jpg"/>
          <p:cNvPicPr>
            <a:picLocks noChangeAspect="1" noChangeArrowheads="1"/>
          </p:cNvPicPr>
          <p:nvPr/>
        </p:nvPicPr>
        <p:blipFill>
          <a:blip r:embed="rId2" cstate="print"/>
          <a:srcRect/>
          <a:stretch>
            <a:fillRect/>
          </a:stretch>
        </p:blipFill>
        <p:spPr bwMode="auto">
          <a:xfrm>
            <a:off x="609600" y="914400"/>
            <a:ext cx="3149600" cy="2362200"/>
          </a:xfrm>
          <a:prstGeom prst="rect">
            <a:avLst/>
          </a:prstGeom>
          <a:noFill/>
        </p:spPr>
      </p:pic>
      <p:sp>
        <p:nvSpPr>
          <p:cNvPr id="7" name="TextBox 6"/>
          <p:cNvSpPr txBox="1"/>
          <p:nvPr/>
        </p:nvSpPr>
        <p:spPr>
          <a:xfrm>
            <a:off x="1016109" y="3352800"/>
            <a:ext cx="1378904" cy="307777"/>
          </a:xfrm>
          <a:prstGeom prst="rect">
            <a:avLst/>
          </a:prstGeom>
          <a:noFill/>
        </p:spPr>
        <p:txBody>
          <a:bodyPr wrap="none" rtlCol="0">
            <a:spAutoFit/>
          </a:bodyPr>
          <a:lstStyle/>
          <a:p>
            <a:r>
              <a:rPr lang="en-US" dirty="0" smtClean="0"/>
              <a:t>Mark Glickman</a:t>
            </a:r>
            <a:endParaRPr lang="en-US" dirty="0"/>
          </a:p>
        </p:txBody>
      </p:sp>
      <p:sp>
        <p:nvSpPr>
          <p:cNvPr id="8" name="TextBox 7"/>
          <p:cNvSpPr txBox="1"/>
          <p:nvPr/>
        </p:nvSpPr>
        <p:spPr>
          <a:xfrm>
            <a:off x="9042402" y="6096000"/>
            <a:ext cx="2235199" cy="523220"/>
          </a:xfrm>
          <a:prstGeom prst="rect">
            <a:avLst/>
          </a:prstGeom>
          <a:noFill/>
        </p:spPr>
        <p:txBody>
          <a:bodyPr wrap="square" rtlCol="0">
            <a:spAutoFit/>
          </a:bodyPr>
          <a:lstStyle/>
          <a:p>
            <a:r>
              <a:rPr lang="en-US" sz="1400" dirty="0" smtClean="0"/>
              <a:t>Glickman 2001,</a:t>
            </a:r>
          </a:p>
          <a:p>
            <a:r>
              <a:rPr lang="en-US" sz="1400" dirty="0" smtClean="0"/>
              <a:t> J Applied Statistics</a:t>
            </a:r>
            <a:endParaRPr lang="en-US" sz="1400" dirty="0"/>
          </a:p>
        </p:txBody>
      </p:sp>
      <p:grpSp>
        <p:nvGrpSpPr>
          <p:cNvPr id="2" name="Group 14"/>
          <p:cNvGrpSpPr/>
          <p:nvPr/>
        </p:nvGrpSpPr>
        <p:grpSpPr>
          <a:xfrm>
            <a:off x="711200" y="3886200"/>
            <a:ext cx="10871200" cy="2819400"/>
            <a:chOff x="533400" y="3886200"/>
            <a:chExt cx="8153400" cy="2819400"/>
          </a:xfrm>
        </p:grpSpPr>
        <p:pic>
          <p:nvPicPr>
            <p:cNvPr id="134147" name="Picture 3"/>
            <p:cNvPicPr>
              <a:picLocks noChangeAspect="1" noChangeArrowheads="1"/>
            </p:cNvPicPr>
            <p:nvPr/>
          </p:nvPicPr>
          <p:blipFill>
            <a:blip r:embed="rId3" cstate="print"/>
            <a:srcRect/>
            <a:stretch>
              <a:fillRect/>
            </a:stretch>
          </p:blipFill>
          <p:spPr bwMode="auto">
            <a:xfrm>
              <a:off x="609600" y="3886200"/>
              <a:ext cx="4143375" cy="1038225"/>
            </a:xfrm>
            <a:prstGeom prst="rect">
              <a:avLst/>
            </a:prstGeom>
            <a:noFill/>
            <a:ln w="9525">
              <a:noFill/>
              <a:miter lim="800000"/>
              <a:headEnd/>
              <a:tailEnd/>
            </a:ln>
          </p:spPr>
        </p:pic>
        <p:pic>
          <p:nvPicPr>
            <p:cNvPr id="134149" name="Picture 5"/>
            <p:cNvPicPr>
              <a:picLocks noChangeAspect="1" noChangeArrowheads="1"/>
            </p:cNvPicPr>
            <p:nvPr/>
          </p:nvPicPr>
          <p:blipFill>
            <a:blip r:embed="rId4" cstate="print"/>
            <a:srcRect/>
            <a:stretch>
              <a:fillRect/>
            </a:stretch>
          </p:blipFill>
          <p:spPr bwMode="auto">
            <a:xfrm>
              <a:off x="685800" y="5053452"/>
              <a:ext cx="4191000" cy="1652148"/>
            </a:xfrm>
            <a:prstGeom prst="rect">
              <a:avLst/>
            </a:prstGeom>
            <a:noFill/>
            <a:ln w="9525">
              <a:noFill/>
              <a:miter lim="800000"/>
              <a:headEnd/>
              <a:tailEnd/>
            </a:ln>
          </p:spPr>
        </p:pic>
        <p:sp>
          <p:nvSpPr>
            <p:cNvPr id="11" name="TextBox 10"/>
            <p:cNvSpPr txBox="1"/>
            <p:nvPr/>
          </p:nvSpPr>
          <p:spPr>
            <a:xfrm>
              <a:off x="5257800" y="4203918"/>
              <a:ext cx="3429000" cy="1815882"/>
            </a:xfrm>
            <a:prstGeom prst="rect">
              <a:avLst/>
            </a:prstGeom>
            <a:noFill/>
          </p:spPr>
          <p:txBody>
            <a:bodyPr wrap="square" rtlCol="0">
              <a:spAutoFit/>
            </a:bodyPr>
            <a:lstStyle/>
            <a:p>
              <a:r>
                <a:rPr lang="en-US" sz="1400" dirty="0" smtClean="0"/>
                <a:t>r = rating</a:t>
              </a:r>
            </a:p>
            <a:p>
              <a:r>
                <a:rPr lang="en-US" sz="1400" dirty="0" smtClean="0"/>
                <a:t>r‘= new rating</a:t>
              </a:r>
            </a:p>
            <a:p>
              <a:r>
                <a:rPr lang="en-US" sz="1400" dirty="0" smtClean="0"/>
                <a:t>RD = ratings SD</a:t>
              </a:r>
            </a:p>
            <a:p>
              <a:r>
                <a:rPr lang="en-US" sz="1400" dirty="0" smtClean="0"/>
                <a:t>RD’ = new ratings SD</a:t>
              </a:r>
            </a:p>
            <a:p>
              <a:r>
                <a:rPr lang="en-US" sz="1400" dirty="0" smtClean="0"/>
                <a:t>s = result of contest [0, ½, 1]</a:t>
              </a:r>
            </a:p>
            <a:p>
              <a:r>
                <a:rPr lang="en-US" sz="1400" dirty="0" smtClean="0"/>
                <a:t>c = lag constant</a:t>
              </a:r>
            </a:p>
            <a:p>
              <a:r>
                <a:rPr lang="en-US" sz="1400" dirty="0" smtClean="0"/>
                <a:t>t = number of time periods since last contest</a:t>
              </a:r>
            </a:p>
            <a:p>
              <a:endParaRPr lang="en-US" sz="1400" dirty="0" smtClean="0"/>
            </a:p>
          </p:txBody>
        </p:sp>
        <p:pic>
          <p:nvPicPr>
            <p:cNvPr id="134151" name="Picture 7"/>
            <p:cNvPicPr>
              <a:picLocks noChangeAspect="1" noChangeArrowheads="1"/>
            </p:cNvPicPr>
            <p:nvPr/>
          </p:nvPicPr>
          <p:blipFill>
            <a:blip r:embed="rId5" cstate="print"/>
            <a:srcRect/>
            <a:stretch>
              <a:fillRect/>
            </a:stretch>
          </p:blipFill>
          <p:spPr bwMode="auto">
            <a:xfrm>
              <a:off x="2743200" y="4408583"/>
              <a:ext cx="2076450" cy="419100"/>
            </a:xfrm>
            <a:prstGeom prst="rect">
              <a:avLst/>
            </a:prstGeom>
            <a:noFill/>
            <a:ln w="9525">
              <a:noFill/>
              <a:miter lim="800000"/>
              <a:headEnd/>
              <a:tailEnd/>
            </a:ln>
          </p:spPr>
        </p:pic>
        <p:sp>
          <p:nvSpPr>
            <p:cNvPr id="14" name="Rounded Rectangle 13"/>
            <p:cNvSpPr/>
            <p:nvPr/>
          </p:nvSpPr>
          <p:spPr>
            <a:xfrm>
              <a:off x="533400" y="3886200"/>
              <a:ext cx="8153400" cy="2819400"/>
            </a:xfrm>
            <a:prstGeom prst="roundRect">
              <a:avLst/>
            </a:prstGeom>
            <a:noFill/>
            <a:ln w="19050">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572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11200" y="563040"/>
            <a:ext cx="8128000" cy="5837760"/>
          </a:xfrm>
          <a:prstGeom prst="rect">
            <a:avLst/>
          </a:prstGeom>
          <a:noFill/>
          <a:ln w="9525">
            <a:noFill/>
            <a:miter lim="800000"/>
            <a:headEnd/>
            <a:tailEnd/>
          </a:ln>
        </p:spPr>
      </p:pic>
    </p:spTree>
    <p:extLst>
      <p:ext uri="{BB962C8B-B14F-4D97-AF65-F5344CB8AC3E}">
        <p14:creationId xmlns:p14="http://schemas.microsoft.com/office/powerpoint/2010/main" val="4068372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1" y="76201"/>
            <a:ext cx="3520516" cy="461665"/>
          </a:xfrm>
          <a:prstGeom prst="rect">
            <a:avLst/>
          </a:prstGeom>
          <a:noFill/>
        </p:spPr>
        <p:txBody>
          <a:bodyPr wrap="none" rtlCol="0">
            <a:spAutoFit/>
          </a:bodyPr>
          <a:lstStyle/>
          <a:p>
            <a:r>
              <a:rPr lang="en-US" sz="2400" b="1" dirty="0" smtClean="0"/>
              <a:t>Linearity </a:t>
            </a:r>
            <a:r>
              <a:rPr lang="en-US" sz="2400" b="1" dirty="0" err="1" smtClean="0"/>
              <a:t>vs</a:t>
            </a:r>
            <a:r>
              <a:rPr lang="en-US" sz="2400" b="1" dirty="0" smtClean="0"/>
              <a:t> Steepness</a:t>
            </a:r>
            <a:endParaRPr lang="en-US" sz="2400" b="1" dirty="0"/>
          </a:p>
        </p:txBody>
      </p:sp>
      <p:pic>
        <p:nvPicPr>
          <p:cNvPr id="2052" name="Picture 4"/>
          <p:cNvPicPr>
            <a:picLocks noChangeAspect="1" noChangeArrowheads="1"/>
          </p:cNvPicPr>
          <p:nvPr/>
        </p:nvPicPr>
        <p:blipFill>
          <a:blip r:embed="rId2" cstate="print"/>
          <a:srcRect/>
          <a:stretch>
            <a:fillRect/>
          </a:stretch>
        </p:blipFill>
        <p:spPr bwMode="auto">
          <a:xfrm>
            <a:off x="482600" y="1143000"/>
            <a:ext cx="7518400" cy="5048250"/>
          </a:xfrm>
          <a:prstGeom prst="rect">
            <a:avLst/>
          </a:prstGeom>
          <a:noFill/>
          <a:ln w="9525">
            <a:noFill/>
            <a:miter lim="800000"/>
            <a:headEnd/>
            <a:tailEnd/>
          </a:ln>
        </p:spPr>
      </p:pic>
      <p:sp>
        <p:nvSpPr>
          <p:cNvPr id="8" name="TextBox 7"/>
          <p:cNvSpPr txBox="1"/>
          <p:nvPr/>
        </p:nvSpPr>
        <p:spPr>
          <a:xfrm>
            <a:off x="3251200" y="762000"/>
            <a:ext cx="8432800" cy="954107"/>
          </a:xfrm>
          <a:prstGeom prst="rect">
            <a:avLst/>
          </a:prstGeom>
          <a:noFill/>
        </p:spPr>
        <p:txBody>
          <a:bodyPr wrap="square" rtlCol="0">
            <a:spAutoFit/>
          </a:bodyPr>
          <a:lstStyle/>
          <a:p>
            <a:r>
              <a:rPr lang="en-US" dirty="0" smtClean="0"/>
              <a:t>All of these lines represent statistically significant linear dominance hierarchies</a:t>
            </a:r>
          </a:p>
          <a:p>
            <a:endParaRPr lang="en-US" dirty="0" smtClean="0"/>
          </a:p>
          <a:p>
            <a:r>
              <a:rPr lang="en-US" dirty="0" smtClean="0"/>
              <a:t>They vary in steepness:  0 – interactions somewhat unpredictable</a:t>
            </a:r>
          </a:p>
          <a:p>
            <a:r>
              <a:rPr lang="en-US" dirty="0" smtClean="0"/>
              <a:t>		        1 – dominants </a:t>
            </a:r>
            <a:r>
              <a:rPr lang="en-US" i="1" dirty="0" smtClean="0"/>
              <a:t>always </a:t>
            </a:r>
            <a:r>
              <a:rPr lang="en-US" dirty="0" smtClean="0"/>
              <a:t>win </a:t>
            </a:r>
            <a:endParaRPr lang="en-US" dirty="0"/>
          </a:p>
        </p:txBody>
      </p:sp>
    </p:spTree>
    <p:extLst>
      <p:ext uri="{BB962C8B-B14F-4D97-AF65-F5344CB8AC3E}">
        <p14:creationId xmlns:p14="http://schemas.microsoft.com/office/powerpoint/2010/main" val="2259596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pic>
        <p:nvPicPr>
          <p:cNvPr id="5" name="Shape 815"/>
          <p:cNvPicPr preferRelativeResize="0"/>
          <p:nvPr/>
        </p:nvPicPr>
        <p:blipFill>
          <a:blip r:embed="rId3">
            <a:alphaModFix/>
          </a:blip>
          <a:stretch>
            <a:fillRect/>
          </a:stretch>
        </p:blipFill>
        <p:spPr>
          <a:xfrm>
            <a:off x="685800" y="1350825"/>
            <a:ext cx="3810000" cy="3221175"/>
          </a:xfrm>
          <a:prstGeom prst="rect">
            <a:avLst/>
          </a:prstGeom>
          <a:noFill/>
          <a:ln>
            <a:noFill/>
          </a:ln>
        </p:spPr>
      </p:pic>
      <p:pic>
        <p:nvPicPr>
          <p:cNvPr id="6" name="Picture 2" descr="Image result for triangle transitivity domina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77224"/>
            <a:ext cx="3648991" cy="47757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4953000"/>
            <a:ext cx="11506200" cy="1815882"/>
          </a:xfrm>
          <a:prstGeom prst="rect">
            <a:avLst/>
          </a:prstGeom>
        </p:spPr>
        <p:txBody>
          <a:bodyPr wrap="square">
            <a:spAutoFit/>
          </a:bodyPr>
          <a:lstStyle/>
          <a:p>
            <a:pPr marL="285750" lvl="0" indent="-285750">
              <a:buFontTx/>
              <a:buChar char="-"/>
            </a:pPr>
            <a:r>
              <a:rPr lang="en-US" sz="1600" dirty="0" smtClean="0"/>
              <a:t>In </a:t>
            </a:r>
            <a:r>
              <a:rPr lang="en-US" sz="1600" dirty="0"/>
              <a:t>a directed network, there are 16 possible configurations of </a:t>
            </a:r>
            <a:r>
              <a:rPr lang="en-US" sz="1600" dirty="0" smtClean="0"/>
              <a:t>triads</a:t>
            </a:r>
          </a:p>
          <a:p>
            <a:pPr marL="285750" lvl="0" indent="-285750">
              <a:buFontTx/>
              <a:buChar char="-"/>
            </a:pPr>
            <a:endParaRPr lang="en-US" sz="1600" dirty="0"/>
          </a:p>
          <a:p>
            <a:pPr marL="285750" lvl="0" indent="-285750">
              <a:buFontTx/>
              <a:buChar char="-"/>
            </a:pPr>
            <a:r>
              <a:rPr lang="en-US" sz="1600" dirty="0" smtClean="0"/>
              <a:t>In </a:t>
            </a:r>
            <a:r>
              <a:rPr lang="en-US" sz="1600" dirty="0"/>
              <a:t>a linear dominance hierarchy we expect to observe that triads should be transitive as this would mean that there are no </a:t>
            </a:r>
            <a:r>
              <a:rPr lang="en-US" sz="1600" dirty="0" smtClean="0"/>
              <a:t>rank-reversals</a:t>
            </a:r>
          </a:p>
          <a:p>
            <a:pPr marL="285750" lvl="0" indent="-285750">
              <a:buFontTx/>
              <a:buChar char="-"/>
            </a:pPr>
            <a:endParaRPr lang="en-US" sz="1600" dirty="0"/>
          </a:p>
          <a:p>
            <a:pPr marL="285750" lvl="0" indent="-285750">
              <a:buFontTx/>
              <a:buChar char="-"/>
            </a:pPr>
            <a:r>
              <a:rPr lang="en-US" sz="1600" dirty="0" smtClean="0"/>
              <a:t>Triangle Transitivity (0-1) is an index of what proportion of triads in a network are transitive. This method can also account for missing relationships as triads with two edges also provide information about potential transitivity in the network</a:t>
            </a:r>
            <a:endParaRPr lang="en-US" sz="1600" dirty="0"/>
          </a:p>
        </p:txBody>
      </p:sp>
      <p:sp>
        <p:nvSpPr>
          <p:cNvPr id="2" name="TextBox 1"/>
          <p:cNvSpPr txBox="1"/>
          <p:nvPr/>
        </p:nvSpPr>
        <p:spPr>
          <a:xfrm>
            <a:off x="9139695" y="4572000"/>
            <a:ext cx="2295821" cy="307777"/>
          </a:xfrm>
          <a:prstGeom prst="rect">
            <a:avLst/>
          </a:prstGeom>
          <a:noFill/>
        </p:spPr>
        <p:txBody>
          <a:bodyPr wrap="none" rtlCol="0">
            <a:spAutoFit/>
          </a:bodyPr>
          <a:lstStyle/>
          <a:p>
            <a:r>
              <a:rPr lang="en-US" dirty="0" smtClean="0"/>
              <a:t>McDonald &amp; </a:t>
            </a:r>
            <a:r>
              <a:rPr lang="en-US" dirty="0" err="1" smtClean="0"/>
              <a:t>Shizuka</a:t>
            </a:r>
            <a:r>
              <a:rPr lang="en-US" dirty="0" smtClean="0"/>
              <a:t> 2012</a:t>
            </a:r>
            <a:endParaRPr lang="en-US" dirty="0"/>
          </a:p>
        </p:txBody>
      </p:sp>
      <p:sp>
        <p:nvSpPr>
          <p:cNvPr id="4" name="TextBox 3"/>
          <p:cNvSpPr txBox="1"/>
          <p:nvPr/>
        </p:nvSpPr>
        <p:spPr>
          <a:xfrm>
            <a:off x="533400" y="228600"/>
            <a:ext cx="3304110" cy="523220"/>
          </a:xfrm>
          <a:prstGeom prst="rect">
            <a:avLst/>
          </a:prstGeom>
          <a:noFill/>
        </p:spPr>
        <p:txBody>
          <a:bodyPr wrap="none" rtlCol="0">
            <a:spAutoFit/>
          </a:bodyPr>
          <a:lstStyle/>
          <a:p>
            <a:r>
              <a:rPr lang="en-US" sz="2800" dirty="0" smtClean="0"/>
              <a:t>Triangle Transitivity</a:t>
            </a:r>
            <a:endParaRPr lang="en-US" sz="2800" dirty="0"/>
          </a:p>
        </p:txBody>
      </p:sp>
    </p:spTree>
    <p:extLst>
      <p:ext uri="{BB962C8B-B14F-4D97-AF65-F5344CB8AC3E}">
        <p14:creationId xmlns:p14="http://schemas.microsoft.com/office/powerpoint/2010/main" val="417890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2122</TotalTime>
  <Words>1022</Words>
  <Application>Microsoft Office PowerPoint</Application>
  <PresentationFormat>Custom</PresentationFormat>
  <Paragraphs>148</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Dominance hierarchies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Dynamic Community Detection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Social Interactions in Social Networks</dc:title>
  <dc:creator>curley1</dc:creator>
  <cp:lastModifiedBy>Columbia University</cp:lastModifiedBy>
  <cp:revision>100</cp:revision>
  <dcterms:modified xsi:type="dcterms:W3CDTF">2018-07-04T22:19:33Z</dcterms:modified>
</cp:coreProperties>
</file>