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7" r:id="rId2"/>
  </p:sldMasterIdLst>
  <p:notesMasterIdLst>
    <p:notesMasterId r:id="rId15"/>
  </p:notesMasterIdLst>
  <p:handoutMasterIdLst>
    <p:handoutMasterId r:id="rId16"/>
  </p:handoutMasterIdLst>
  <p:sldIdLst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</p:sldIdLst>
  <p:sldSz cx="9144000" cy="5143500" type="screen16x9"/>
  <p:notesSz cx="6858000" cy="9144000"/>
  <p:defaultTextStyle>
    <a:defPPr>
      <a:defRPr lang="en-US"/>
    </a:defPPr>
    <a:lvl1pPr marL="0" algn="l" defTabSz="408131" rtl="0" eaLnBrk="1" latinLnBrk="0" hangingPunct="1">
      <a:defRPr sz="1612" kern="1200">
        <a:solidFill>
          <a:schemeClr val="tx1"/>
        </a:solidFill>
        <a:latin typeface="+mn-lt"/>
        <a:ea typeface="+mn-ea"/>
        <a:cs typeface="+mn-cs"/>
      </a:defRPr>
    </a:lvl1pPr>
    <a:lvl2pPr marL="408131" algn="l" defTabSz="408131" rtl="0" eaLnBrk="1" latinLnBrk="0" hangingPunct="1">
      <a:defRPr sz="1612" kern="1200">
        <a:solidFill>
          <a:schemeClr val="tx1"/>
        </a:solidFill>
        <a:latin typeface="+mn-lt"/>
        <a:ea typeface="+mn-ea"/>
        <a:cs typeface="+mn-cs"/>
      </a:defRPr>
    </a:lvl2pPr>
    <a:lvl3pPr marL="816262" algn="l" defTabSz="408131" rtl="0" eaLnBrk="1" latinLnBrk="0" hangingPunct="1">
      <a:defRPr sz="1612" kern="1200">
        <a:solidFill>
          <a:schemeClr val="tx1"/>
        </a:solidFill>
        <a:latin typeface="+mn-lt"/>
        <a:ea typeface="+mn-ea"/>
        <a:cs typeface="+mn-cs"/>
      </a:defRPr>
    </a:lvl3pPr>
    <a:lvl4pPr marL="1224392" algn="l" defTabSz="408131" rtl="0" eaLnBrk="1" latinLnBrk="0" hangingPunct="1">
      <a:defRPr sz="1612" kern="1200">
        <a:solidFill>
          <a:schemeClr val="tx1"/>
        </a:solidFill>
        <a:latin typeface="+mn-lt"/>
        <a:ea typeface="+mn-ea"/>
        <a:cs typeface="+mn-cs"/>
      </a:defRPr>
    </a:lvl4pPr>
    <a:lvl5pPr marL="1632523" algn="l" defTabSz="408131" rtl="0" eaLnBrk="1" latinLnBrk="0" hangingPunct="1">
      <a:defRPr sz="1612" kern="1200">
        <a:solidFill>
          <a:schemeClr val="tx1"/>
        </a:solidFill>
        <a:latin typeface="+mn-lt"/>
        <a:ea typeface="+mn-ea"/>
        <a:cs typeface="+mn-cs"/>
      </a:defRPr>
    </a:lvl5pPr>
    <a:lvl6pPr marL="2040654" algn="l" defTabSz="408131" rtl="0" eaLnBrk="1" latinLnBrk="0" hangingPunct="1">
      <a:defRPr sz="1612" kern="1200">
        <a:solidFill>
          <a:schemeClr val="tx1"/>
        </a:solidFill>
        <a:latin typeface="+mn-lt"/>
        <a:ea typeface="+mn-ea"/>
        <a:cs typeface="+mn-cs"/>
      </a:defRPr>
    </a:lvl6pPr>
    <a:lvl7pPr marL="2448785" algn="l" defTabSz="408131" rtl="0" eaLnBrk="1" latinLnBrk="0" hangingPunct="1">
      <a:defRPr sz="1612" kern="1200">
        <a:solidFill>
          <a:schemeClr val="tx1"/>
        </a:solidFill>
        <a:latin typeface="+mn-lt"/>
        <a:ea typeface="+mn-ea"/>
        <a:cs typeface="+mn-cs"/>
      </a:defRPr>
    </a:lvl7pPr>
    <a:lvl8pPr marL="2856915" algn="l" defTabSz="408131" rtl="0" eaLnBrk="1" latinLnBrk="0" hangingPunct="1">
      <a:defRPr sz="1612" kern="1200">
        <a:solidFill>
          <a:schemeClr val="tx1"/>
        </a:solidFill>
        <a:latin typeface="+mn-lt"/>
        <a:ea typeface="+mn-ea"/>
        <a:cs typeface="+mn-cs"/>
      </a:defRPr>
    </a:lvl8pPr>
    <a:lvl9pPr marL="3265046" algn="l" defTabSz="408131" rtl="0" eaLnBrk="1" latinLnBrk="0" hangingPunct="1">
      <a:defRPr sz="1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orient="horz" pos="18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07" userDrawn="1">
          <p15:clr>
            <a:srgbClr val="A4A3A4"/>
          </p15:clr>
        </p15:guide>
        <p15:guide id="6" pos="53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330"/>
    <a:srgbClr val="005189"/>
    <a:srgbClr val="D1BDD6"/>
    <a:srgbClr val="7C2B83"/>
    <a:srgbClr val="D6E9D2"/>
    <a:srgbClr val="D6E8D2"/>
    <a:srgbClr val="B3C7E3"/>
    <a:srgbClr val="009BFC"/>
    <a:srgbClr val="008AE1"/>
    <a:srgbClr val="008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/>
    <p:restoredTop sz="94614"/>
  </p:normalViewPr>
  <p:slideViewPr>
    <p:cSldViewPr snapToGrid="0" snapToObjects="1" showGuides="1">
      <p:cViewPr varScale="1">
        <p:scale>
          <a:sx n="102" d="100"/>
          <a:sy n="102" d="100"/>
        </p:scale>
        <p:origin x="102" y="630"/>
      </p:cViewPr>
      <p:guideLst>
        <p:guide orient="horz" pos="2912"/>
        <p:guide orient="horz" pos="1620"/>
        <p:guide orient="horz" pos="180"/>
        <p:guide pos="2880"/>
        <p:guide pos="407"/>
        <p:guide pos="53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14213-E6F6-445E-81F6-7787D973C0B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49726-4A6E-4DD2-B2A1-C5B2C1FE131D}">
      <dgm:prSet phldrT="[Text]" custT="1"/>
      <dgm:spPr/>
      <dgm:t>
        <a:bodyPr/>
        <a:lstStyle/>
        <a:p>
          <a:r>
            <a:rPr lang="en-US" sz="2000" dirty="0"/>
            <a:t>SEER-Medicare</a:t>
          </a:r>
        </a:p>
      </dgm:t>
    </dgm:pt>
    <dgm:pt modelId="{745FAD50-66E7-40D2-9F24-F558BAD7D7A8}" type="parTrans" cxnId="{8FBB87F6-6DA8-4974-AC57-D327BCF8FB42}">
      <dgm:prSet/>
      <dgm:spPr/>
      <dgm:t>
        <a:bodyPr/>
        <a:lstStyle/>
        <a:p>
          <a:endParaRPr lang="en-US" sz="2000"/>
        </a:p>
      </dgm:t>
    </dgm:pt>
    <dgm:pt modelId="{180244C8-C003-4178-AB4D-4D3BA321C312}" type="sibTrans" cxnId="{8FBB87F6-6DA8-4974-AC57-D327BCF8FB42}">
      <dgm:prSet/>
      <dgm:spPr/>
      <dgm:t>
        <a:bodyPr/>
        <a:lstStyle/>
        <a:p>
          <a:endParaRPr lang="en-US" sz="2000"/>
        </a:p>
      </dgm:t>
    </dgm:pt>
    <dgm:pt modelId="{A1E8A6B2-AA14-4ED3-9593-D660FD9644D5}">
      <dgm:prSet phldrT="[Text]" custT="1"/>
      <dgm:spPr/>
      <dgm:t>
        <a:bodyPr/>
        <a:lstStyle/>
        <a:p>
          <a:r>
            <a:rPr lang="en-US" sz="2000" dirty="0"/>
            <a:t>Medicare</a:t>
          </a:r>
        </a:p>
      </dgm:t>
    </dgm:pt>
    <dgm:pt modelId="{4A4E561E-135A-4506-86E2-60FD4F1594E5}" type="parTrans" cxnId="{241252E7-051F-4EE9-90E6-8163E8C7B80A}">
      <dgm:prSet/>
      <dgm:spPr/>
      <dgm:t>
        <a:bodyPr/>
        <a:lstStyle/>
        <a:p>
          <a:endParaRPr lang="en-US" sz="2000"/>
        </a:p>
      </dgm:t>
    </dgm:pt>
    <dgm:pt modelId="{991891C3-4A0F-489C-BE09-ED7C5D4C5CEC}" type="sibTrans" cxnId="{241252E7-051F-4EE9-90E6-8163E8C7B80A}">
      <dgm:prSet/>
      <dgm:spPr/>
      <dgm:t>
        <a:bodyPr/>
        <a:lstStyle/>
        <a:p>
          <a:endParaRPr lang="en-US" sz="2000"/>
        </a:p>
      </dgm:t>
    </dgm:pt>
    <dgm:pt modelId="{10C14F98-377A-49D1-B1FD-CEFA54E51B8A}">
      <dgm:prSet phldrT="[Text]" custT="1"/>
      <dgm:spPr/>
      <dgm:t>
        <a:bodyPr/>
        <a:lstStyle/>
        <a:p>
          <a:r>
            <a:rPr lang="en-US" sz="1600" dirty="0"/>
            <a:t>National pool of providers</a:t>
          </a:r>
        </a:p>
      </dgm:t>
    </dgm:pt>
    <dgm:pt modelId="{C1733BE7-1354-4B61-9B2F-C2C0133CC534}" type="parTrans" cxnId="{15AE1683-F0F2-46ED-BEDE-85931F47DAC7}">
      <dgm:prSet/>
      <dgm:spPr/>
      <dgm:t>
        <a:bodyPr/>
        <a:lstStyle/>
        <a:p>
          <a:endParaRPr lang="en-US" sz="2000"/>
        </a:p>
      </dgm:t>
    </dgm:pt>
    <dgm:pt modelId="{57E9708A-FA5C-4098-B6FE-4C7D7E9948DC}" type="sibTrans" cxnId="{15AE1683-F0F2-46ED-BEDE-85931F47DAC7}">
      <dgm:prSet/>
      <dgm:spPr/>
      <dgm:t>
        <a:bodyPr/>
        <a:lstStyle/>
        <a:p>
          <a:endParaRPr lang="en-US" sz="2000"/>
        </a:p>
      </dgm:t>
    </dgm:pt>
    <dgm:pt modelId="{AE24633F-1242-4023-89BA-5F960321DBB5}">
      <dgm:prSet phldrT="[Text]" custT="1"/>
      <dgm:spPr/>
      <dgm:t>
        <a:bodyPr/>
        <a:lstStyle/>
        <a:p>
          <a:r>
            <a:rPr lang="en-US" sz="1600" dirty="0"/>
            <a:t>Cancer stage</a:t>
          </a:r>
        </a:p>
      </dgm:t>
    </dgm:pt>
    <dgm:pt modelId="{AEB832B6-487E-43DA-9BEC-BD80354B1BDB}" type="parTrans" cxnId="{F7813D1D-9C34-4B24-BA9C-7DAA9168423E}">
      <dgm:prSet/>
      <dgm:spPr/>
      <dgm:t>
        <a:bodyPr/>
        <a:lstStyle/>
        <a:p>
          <a:endParaRPr lang="en-US" sz="2000"/>
        </a:p>
      </dgm:t>
    </dgm:pt>
    <dgm:pt modelId="{E400BA40-2867-482F-B5A7-58BBF7A9E74A}" type="sibTrans" cxnId="{F7813D1D-9C34-4B24-BA9C-7DAA9168423E}">
      <dgm:prSet/>
      <dgm:spPr/>
      <dgm:t>
        <a:bodyPr/>
        <a:lstStyle/>
        <a:p>
          <a:endParaRPr lang="en-US" sz="2000"/>
        </a:p>
      </dgm:t>
    </dgm:pt>
    <dgm:pt modelId="{95E1D3D3-22BE-446F-B363-B119C8AA30AB}">
      <dgm:prSet phldrT="[Text]" custT="1"/>
      <dgm:spPr/>
      <dgm:t>
        <a:bodyPr/>
        <a:lstStyle/>
        <a:p>
          <a:r>
            <a:rPr lang="en-US" sz="1600" dirty="0"/>
            <a:t>National pool of patients</a:t>
          </a:r>
        </a:p>
      </dgm:t>
    </dgm:pt>
    <dgm:pt modelId="{ED537CDF-0587-4A10-84BC-87F8AAA43431}" type="parTrans" cxnId="{938CD7FF-5B50-4479-B9EB-431EEC98307B}">
      <dgm:prSet/>
      <dgm:spPr/>
      <dgm:t>
        <a:bodyPr/>
        <a:lstStyle/>
        <a:p>
          <a:endParaRPr lang="en-US" sz="2000"/>
        </a:p>
      </dgm:t>
    </dgm:pt>
    <dgm:pt modelId="{16355A3D-01D3-4C9E-99DE-25E130660828}" type="sibTrans" cxnId="{938CD7FF-5B50-4479-B9EB-431EEC98307B}">
      <dgm:prSet/>
      <dgm:spPr/>
      <dgm:t>
        <a:bodyPr/>
        <a:lstStyle/>
        <a:p>
          <a:endParaRPr lang="en-US" sz="2000"/>
        </a:p>
      </dgm:t>
    </dgm:pt>
    <dgm:pt modelId="{D7D92563-409A-4639-8653-82EA25E9AF36}">
      <dgm:prSet phldrT="[Text]" custT="1"/>
      <dgm:spPr>
        <a:noFill/>
      </dgm:spPr>
      <dgm:t>
        <a:bodyPr/>
        <a:lstStyle/>
        <a:p>
          <a:r>
            <a:rPr lang="en-US" sz="1600" dirty="0"/>
            <a:t> </a:t>
          </a:r>
        </a:p>
      </dgm:t>
    </dgm:pt>
    <dgm:pt modelId="{3C03BB01-0E07-451E-8980-584994272DA1}" type="parTrans" cxnId="{BE8BF2D1-138F-4C3C-903A-EE99C0ACED3B}">
      <dgm:prSet/>
      <dgm:spPr/>
      <dgm:t>
        <a:bodyPr/>
        <a:lstStyle/>
        <a:p>
          <a:endParaRPr lang="en-US" sz="2000"/>
        </a:p>
      </dgm:t>
    </dgm:pt>
    <dgm:pt modelId="{D8403E0F-0DF7-4B74-9070-77D97A593F38}" type="sibTrans" cxnId="{BE8BF2D1-138F-4C3C-903A-EE99C0ACED3B}">
      <dgm:prSet/>
      <dgm:spPr/>
      <dgm:t>
        <a:bodyPr/>
        <a:lstStyle/>
        <a:p>
          <a:endParaRPr lang="en-US" sz="2000"/>
        </a:p>
      </dgm:t>
    </dgm:pt>
    <dgm:pt modelId="{2A92C2B7-C4FC-41E0-B750-4953AF770EFA}">
      <dgm:prSet phldrT="[Text]" custT="1"/>
      <dgm:spPr/>
      <dgm:t>
        <a:bodyPr/>
        <a:lstStyle/>
        <a:p>
          <a:r>
            <a:rPr lang="en-US" sz="1600" dirty="0"/>
            <a:t>Cancer diagnosis</a:t>
          </a:r>
        </a:p>
      </dgm:t>
    </dgm:pt>
    <dgm:pt modelId="{2524440D-A09A-495E-80CA-91817E106BAB}" type="parTrans" cxnId="{0F7AA6FD-94C2-4676-AA25-556ADB710473}">
      <dgm:prSet/>
      <dgm:spPr/>
      <dgm:t>
        <a:bodyPr/>
        <a:lstStyle/>
        <a:p>
          <a:endParaRPr lang="en-US" sz="2000"/>
        </a:p>
      </dgm:t>
    </dgm:pt>
    <dgm:pt modelId="{DDAF8B99-AD33-459B-B5DB-8A83E19F6ACF}" type="sibTrans" cxnId="{0F7AA6FD-94C2-4676-AA25-556ADB710473}">
      <dgm:prSet/>
      <dgm:spPr/>
      <dgm:t>
        <a:bodyPr/>
        <a:lstStyle/>
        <a:p>
          <a:endParaRPr lang="en-US" sz="2000"/>
        </a:p>
      </dgm:t>
    </dgm:pt>
    <dgm:pt modelId="{E02A1E32-FFF9-48D8-AF2B-38C28DADDFBE}" type="pres">
      <dgm:prSet presAssocID="{80414213-E6F6-445E-81F6-7787D973C0B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81DA2D2-FE1D-4F13-A7BD-13CC0CAC4C66}" type="pres">
      <dgm:prSet presAssocID="{80414213-E6F6-445E-81F6-7787D973C0B3}" presName="dummyMaxCanvas" presStyleCnt="0"/>
      <dgm:spPr/>
    </dgm:pt>
    <dgm:pt modelId="{FE6B41BB-7BC7-439E-B196-D4AC738C0AA7}" type="pres">
      <dgm:prSet presAssocID="{80414213-E6F6-445E-81F6-7787D973C0B3}" presName="parentComposite" presStyleCnt="0"/>
      <dgm:spPr/>
    </dgm:pt>
    <dgm:pt modelId="{CE1CB405-769B-4248-92EA-837DD31D5722}" type="pres">
      <dgm:prSet presAssocID="{80414213-E6F6-445E-81F6-7787D973C0B3}" presName="parent1" presStyleLbl="alignAccFollowNode1" presStyleIdx="0" presStyleCnt="4" custLinFactNeighborX="12658" custLinFactNeighborY="23695">
        <dgm:presLayoutVars>
          <dgm:chMax val="4"/>
        </dgm:presLayoutVars>
      </dgm:prSet>
      <dgm:spPr/>
    </dgm:pt>
    <dgm:pt modelId="{912DAD45-2EE4-4B28-B129-0CBF8A895D77}" type="pres">
      <dgm:prSet presAssocID="{80414213-E6F6-445E-81F6-7787D973C0B3}" presName="parent2" presStyleLbl="alignAccFollowNode1" presStyleIdx="1" presStyleCnt="4" custLinFactNeighborX="4695" custLinFactNeighborY="25518">
        <dgm:presLayoutVars>
          <dgm:chMax val="4"/>
        </dgm:presLayoutVars>
      </dgm:prSet>
      <dgm:spPr/>
    </dgm:pt>
    <dgm:pt modelId="{691A3113-36A9-4244-A5C4-80914D5C4D00}" type="pres">
      <dgm:prSet presAssocID="{80414213-E6F6-445E-81F6-7787D973C0B3}" presName="childrenComposite" presStyleCnt="0"/>
      <dgm:spPr/>
    </dgm:pt>
    <dgm:pt modelId="{DB72AC90-40C4-4634-8516-35A8CA1DF04C}" type="pres">
      <dgm:prSet presAssocID="{80414213-E6F6-445E-81F6-7787D973C0B3}" presName="dummyMaxCanvas_ChildArea" presStyleCnt="0"/>
      <dgm:spPr/>
    </dgm:pt>
    <dgm:pt modelId="{FAB09073-63FE-427B-B99E-DCFEB4668B6B}" type="pres">
      <dgm:prSet presAssocID="{80414213-E6F6-445E-81F6-7787D973C0B3}" presName="fulcrum" presStyleLbl="alignAccFollowNode1" presStyleIdx="2" presStyleCnt="4"/>
      <dgm:spPr/>
    </dgm:pt>
    <dgm:pt modelId="{39DB7B8E-753B-4128-BE31-21DB98967217}" type="pres">
      <dgm:prSet presAssocID="{80414213-E6F6-445E-81F6-7787D973C0B3}" presName="balance_23" presStyleLbl="alignAccFollowNode1" presStyleIdx="3" presStyleCnt="4">
        <dgm:presLayoutVars>
          <dgm:bulletEnabled val="1"/>
        </dgm:presLayoutVars>
      </dgm:prSet>
      <dgm:spPr/>
    </dgm:pt>
    <dgm:pt modelId="{B0D3121D-3B15-4612-BCC8-83D410B95989}" type="pres">
      <dgm:prSet presAssocID="{80414213-E6F6-445E-81F6-7787D973C0B3}" presName="right_23_1" presStyleLbl="node1" presStyleIdx="0" presStyleCnt="5" custScaleX="111736" custScaleY="108393" custLinFactNeighborY="-3422">
        <dgm:presLayoutVars>
          <dgm:bulletEnabled val="1"/>
        </dgm:presLayoutVars>
      </dgm:prSet>
      <dgm:spPr/>
    </dgm:pt>
    <dgm:pt modelId="{99FDAFA3-E535-4F0F-BA53-1D965BBA2141}" type="pres">
      <dgm:prSet presAssocID="{80414213-E6F6-445E-81F6-7787D973C0B3}" presName="right_23_2" presStyleLbl="node1" presStyleIdx="1" presStyleCnt="5" custScaleX="112176" custScaleY="113477" custLinFactNeighborX="888" custLinFactNeighborY="-10269">
        <dgm:presLayoutVars>
          <dgm:bulletEnabled val="1"/>
        </dgm:presLayoutVars>
      </dgm:prSet>
      <dgm:spPr/>
    </dgm:pt>
    <dgm:pt modelId="{30DBA0E9-ABED-41F9-BEC4-5CD6CC95FBD5}" type="pres">
      <dgm:prSet presAssocID="{80414213-E6F6-445E-81F6-7787D973C0B3}" presName="right_23_3" presStyleLbl="node1" presStyleIdx="2" presStyleCnt="5" custFlipVert="1" custScaleY="8049" custLinFactNeighborY="-25668">
        <dgm:presLayoutVars>
          <dgm:bulletEnabled val="1"/>
        </dgm:presLayoutVars>
      </dgm:prSet>
      <dgm:spPr/>
    </dgm:pt>
    <dgm:pt modelId="{7B530409-4DDA-4DE9-A273-BEA0C6668E04}" type="pres">
      <dgm:prSet presAssocID="{80414213-E6F6-445E-81F6-7787D973C0B3}" presName="left_23_1" presStyleLbl="node1" presStyleIdx="3" presStyleCnt="5">
        <dgm:presLayoutVars>
          <dgm:bulletEnabled val="1"/>
        </dgm:presLayoutVars>
      </dgm:prSet>
      <dgm:spPr/>
    </dgm:pt>
    <dgm:pt modelId="{BCA24BCF-D844-43B5-A7A8-E3DBFF547632}" type="pres">
      <dgm:prSet presAssocID="{80414213-E6F6-445E-81F6-7787D973C0B3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F7813D1D-9C34-4B24-BA9C-7DAA9168423E}" srcId="{42D49726-4A6E-4DD2-B2A1-C5B2C1FE131D}" destId="{AE24633F-1242-4023-89BA-5F960321DBB5}" srcOrd="0" destOrd="0" parTransId="{AEB832B6-487E-43DA-9BEC-BD80354B1BDB}" sibTransId="{E400BA40-2867-482F-B5A7-58BBF7A9E74A}"/>
    <dgm:cxn modelId="{E6A71022-8CFC-4169-B39E-83488536E9E2}" type="presOf" srcId="{AE24633F-1242-4023-89BA-5F960321DBB5}" destId="{7B530409-4DDA-4DE9-A273-BEA0C6668E04}" srcOrd="0" destOrd="0" presId="urn:microsoft.com/office/officeart/2005/8/layout/balance1"/>
    <dgm:cxn modelId="{F71F2A46-324A-4B7E-92F6-A4E7599206B7}" type="presOf" srcId="{95E1D3D3-22BE-446F-B363-B119C8AA30AB}" destId="{99FDAFA3-E535-4F0F-BA53-1D965BBA2141}" srcOrd="0" destOrd="0" presId="urn:microsoft.com/office/officeart/2005/8/layout/balance1"/>
    <dgm:cxn modelId="{BB728976-7074-4540-B343-52EE4CA77433}" type="presOf" srcId="{2A92C2B7-C4FC-41E0-B750-4953AF770EFA}" destId="{BCA24BCF-D844-43B5-A7A8-E3DBFF547632}" srcOrd="0" destOrd="0" presId="urn:microsoft.com/office/officeart/2005/8/layout/balance1"/>
    <dgm:cxn modelId="{15AE1683-F0F2-46ED-BEDE-85931F47DAC7}" srcId="{A1E8A6B2-AA14-4ED3-9593-D660FD9644D5}" destId="{10C14F98-377A-49D1-B1FD-CEFA54E51B8A}" srcOrd="0" destOrd="0" parTransId="{C1733BE7-1354-4B61-9B2F-C2C0133CC534}" sibTransId="{57E9708A-FA5C-4098-B6FE-4C7D7E9948DC}"/>
    <dgm:cxn modelId="{90FFE29F-FBB5-4971-AF48-BECD7A4D782F}" type="presOf" srcId="{42D49726-4A6E-4DD2-B2A1-C5B2C1FE131D}" destId="{CE1CB405-769B-4248-92EA-837DD31D5722}" srcOrd="0" destOrd="0" presId="urn:microsoft.com/office/officeart/2005/8/layout/balance1"/>
    <dgm:cxn modelId="{624A47A0-1615-4BD7-A401-EAE8E27D3DDD}" type="presOf" srcId="{10C14F98-377A-49D1-B1FD-CEFA54E51B8A}" destId="{B0D3121D-3B15-4612-BCC8-83D410B95989}" srcOrd="0" destOrd="0" presId="urn:microsoft.com/office/officeart/2005/8/layout/balance1"/>
    <dgm:cxn modelId="{269754D0-1F5B-41FD-A222-533158252799}" type="presOf" srcId="{D7D92563-409A-4639-8653-82EA25E9AF36}" destId="{30DBA0E9-ABED-41F9-BEC4-5CD6CC95FBD5}" srcOrd="0" destOrd="0" presId="urn:microsoft.com/office/officeart/2005/8/layout/balance1"/>
    <dgm:cxn modelId="{BE8BF2D1-138F-4C3C-903A-EE99C0ACED3B}" srcId="{A1E8A6B2-AA14-4ED3-9593-D660FD9644D5}" destId="{D7D92563-409A-4639-8653-82EA25E9AF36}" srcOrd="2" destOrd="0" parTransId="{3C03BB01-0E07-451E-8980-584994272DA1}" sibTransId="{D8403E0F-0DF7-4B74-9070-77D97A593F38}"/>
    <dgm:cxn modelId="{8ABEF4E6-D229-45E3-8BE9-0DDCB321F0B9}" type="presOf" srcId="{80414213-E6F6-445E-81F6-7787D973C0B3}" destId="{E02A1E32-FFF9-48D8-AF2B-38C28DADDFBE}" srcOrd="0" destOrd="0" presId="urn:microsoft.com/office/officeart/2005/8/layout/balance1"/>
    <dgm:cxn modelId="{241252E7-051F-4EE9-90E6-8163E8C7B80A}" srcId="{80414213-E6F6-445E-81F6-7787D973C0B3}" destId="{A1E8A6B2-AA14-4ED3-9593-D660FD9644D5}" srcOrd="1" destOrd="0" parTransId="{4A4E561E-135A-4506-86E2-60FD4F1594E5}" sibTransId="{991891C3-4A0F-489C-BE09-ED7C5D4C5CEC}"/>
    <dgm:cxn modelId="{9B2300ED-E7EC-4328-8941-3B15D6DAC157}" type="presOf" srcId="{A1E8A6B2-AA14-4ED3-9593-D660FD9644D5}" destId="{912DAD45-2EE4-4B28-B129-0CBF8A895D77}" srcOrd="0" destOrd="0" presId="urn:microsoft.com/office/officeart/2005/8/layout/balance1"/>
    <dgm:cxn modelId="{8FBB87F6-6DA8-4974-AC57-D327BCF8FB42}" srcId="{80414213-E6F6-445E-81F6-7787D973C0B3}" destId="{42D49726-4A6E-4DD2-B2A1-C5B2C1FE131D}" srcOrd="0" destOrd="0" parTransId="{745FAD50-66E7-40D2-9F24-F558BAD7D7A8}" sibTransId="{180244C8-C003-4178-AB4D-4D3BA321C312}"/>
    <dgm:cxn modelId="{0F7AA6FD-94C2-4676-AA25-556ADB710473}" srcId="{42D49726-4A6E-4DD2-B2A1-C5B2C1FE131D}" destId="{2A92C2B7-C4FC-41E0-B750-4953AF770EFA}" srcOrd="1" destOrd="0" parTransId="{2524440D-A09A-495E-80CA-91817E106BAB}" sibTransId="{DDAF8B99-AD33-459B-B5DB-8A83E19F6ACF}"/>
    <dgm:cxn modelId="{938CD7FF-5B50-4479-B9EB-431EEC98307B}" srcId="{A1E8A6B2-AA14-4ED3-9593-D660FD9644D5}" destId="{95E1D3D3-22BE-446F-B363-B119C8AA30AB}" srcOrd="1" destOrd="0" parTransId="{ED537CDF-0587-4A10-84BC-87F8AAA43431}" sibTransId="{16355A3D-01D3-4C9E-99DE-25E130660828}"/>
    <dgm:cxn modelId="{F083A5C7-FD1F-40A1-9C7E-8DB19E5DAB65}" type="presParOf" srcId="{E02A1E32-FFF9-48D8-AF2B-38C28DADDFBE}" destId="{B81DA2D2-FE1D-4F13-A7BD-13CC0CAC4C66}" srcOrd="0" destOrd="0" presId="urn:microsoft.com/office/officeart/2005/8/layout/balance1"/>
    <dgm:cxn modelId="{A659B0A7-BEB7-47B5-A138-41863625B95C}" type="presParOf" srcId="{E02A1E32-FFF9-48D8-AF2B-38C28DADDFBE}" destId="{FE6B41BB-7BC7-439E-B196-D4AC738C0AA7}" srcOrd="1" destOrd="0" presId="urn:microsoft.com/office/officeart/2005/8/layout/balance1"/>
    <dgm:cxn modelId="{E30C5075-8EE8-4C84-9C8E-9B421EF168F6}" type="presParOf" srcId="{FE6B41BB-7BC7-439E-B196-D4AC738C0AA7}" destId="{CE1CB405-769B-4248-92EA-837DD31D5722}" srcOrd="0" destOrd="0" presId="urn:microsoft.com/office/officeart/2005/8/layout/balance1"/>
    <dgm:cxn modelId="{9331C282-5C6D-49C4-8028-5AA6D6A8CFC7}" type="presParOf" srcId="{FE6B41BB-7BC7-439E-B196-D4AC738C0AA7}" destId="{912DAD45-2EE4-4B28-B129-0CBF8A895D77}" srcOrd="1" destOrd="0" presId="urn:microsoft.com/office/officeart/2005/8/layout/balance1"/>
    <dgm:cxn modelId="{1D8881DD-2C11-4211-9599-C64B270423A7}" type="presParOf" srcId="{E02A1E32-FFF9-48D8-AF2B-38C28DADDFBE}" destId="{691A3113-36A9-4244-A5C4-80914D5C4D00}" srcOrd="2" destOrd="0" presId="urn:microsoft.com/office/officeart/2005/8/layout/balance1"/>
    <dgm:cxn modelId="{F9B93C17-CB7A-44B8-AB5F-943F3F82B4AD}" type="presParOf" srcId="{691A3113-36A9-4244-A5C4-80914D5C4D00}" destId="{DB72AC90-40C4-4634-8516-35A8CA1DF04C}" srcOrd="0" destOrd="0" presId="urn:microsoft.com/office/officeart/2005/8/layout/balance1"/>
    <dgm:cxn modelId="{7700A253-C30B-4647-8F33-CA91AF719A78}" type="presParOf" srcId="{691A3113-36A9-4244-A5C4-80914D5C4D00}" destId="{FAB09073-63FE-427B-B99E-DCFEB4668B6B}" srcOrd="1" destOrd="0" presId="urn:microsoft.com/office/officeart/2005/8/layout/balance1"/>
    <dgm:cxn modelId="{96C98607-E136-49F3-BE2C-FA1531954651}" type="presParOf" srcId="{691A3113-36A9-4244-A5C4-80914D5C4D00}" destId="{39DB7B8E-753B-4128-BE31-21DB98967217}" srcOrd="2" destOrd="0" presId="urn:microsoft.com/office/officeart/2005/8/layout/balance1"/>
    <dgm:cxn modelId="{9BE409D6-F47B-48D4-982A-DF90953FF702}" type="presParOf" srcId="{691A3113-36A9-4244-A5C4-80914D5C4D00}" destId="{B0D3121D-3B15-4612-BCC8-83D410B95989}" srcOrd="3" destOrd="0" presId="urn:microsoft.com/office/officeart/2005/8/layout/balance1"/>
    <dgm:cxn modelId="{D05AF8B5-7CF3-430C-9C2F-67EFBE8DE0D8}" type="presParOf" srcId="{691A3113-36A9-4244-A5C4-80914D5C4D00}" destId="{99FDAFA3-E535-4F0F-BA53-1D965BBA2141}" srcOrd="4" destOrd="0" presId="urn:microsoft.com/office/officeart/2005/8/layout/balance1"/>
    <dgm:cxn modelId="{91723E50-4617-4861-8E8B-506F76022121}" type="presParOf" srcId="{691A3113-36A9-4244-A5C4-80914D5C4D00}" destId="{30DBA0E9-ABED-41F9-BEC4-5CD6CC95FBD5}" srcOrd="5" destOrd="0" presId="urn:microsoft.com/office/officeart/2005/8/layout/balance1"/>
    <dgm:cxn modelId="{096F8768-AF2A-46BA-88C8-E46A23DD4E9F}" type="presParOf" srcId="{691A3113-36A9-4244-A5C4-80914D5C4D00}" destId="{7B530409-4DDA-4DE9-A273-BEA0C6668E04}" srcOrd="6" destOrd="0" presId="urn:microsoft.com/office/officeart/2005/8/layout/balance1"/>
    <dgm:cxn modelId="{C4DF813B-D56D-4D02-99EC-566352B30C9B}" type="presParOf" srcId="{691A3113-36A9-4244-A5C4-80914D5C4D00}" destId="{BCA24BCF-D844-43B5-A7A8-E3DBFF547632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CB405-769B-4248-92EA-837DD31D5722}">
      <dsp:nvSpPr>
        <dsp:cNvPr id="0" name=""/>
        <dsp:cNvSpPr/>
      </dsp:nvSpPr>
      <dsp:spPr>
        <a:xfrm>
          <a:off x="2958633" y="160845"/>
          <a:ext cx="1221867" cy="6788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SEER-Medicare</a:t>
          </a:r>
        </a:p>
      </dsp:txBody>
      <dsp:txXfrm>
        <a:off x="2978515" y="180727"/>
        <a:ext cx="1182103" cy="639051"/>
      </dsp:txXfrm>
    </dsp:sp>
    <dsp:sp modelId="{912DAD45-2EE4-4B28-B129-0CBF8A895D77}">
      <dsp:nvSpPr>
        <dsp:cNvPr id="0" name=""/>
        <dsp:cNvSpPr/>
      </dsp:nvSpPr>
      <dsp:spPr>
        <a:xfrm>
          <a:off x="4626255" y="173220"/>
          <a:ext cx="1221867" cy="6788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Medicare</a:t>
          </a:r>
        </a:p>
      </dsp:txBody>
      <dsp:txXfrm>
        <a:off x="4646137" y="193102"/>
        <a:ext cx="1182103" cy="639051"/>
      </dsp:txXfrm>
    </dsp:sp>
    <dsp:sp modelId="{FAB09073-63FE-427B-B99E-DCFEB4668B6B}">
      <dsp:nvSpPr>
        <dsp:cNvPr id="0" name=""/>
        <dsp:cNvSpPr/>
      </dsp:nvSpPr>
      <dsp:spPr>
        <a:xfrm>
          <a:off x="4042806" y="2884963"/>
          <a:ext cx="509111" cy="50911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B7B8E-753B-4128-BE31-21DB98967217}">
      <dsp:nvSpPr>
        <dsp:cNvPr id="0" name=""/>
        <dsp:cNvSpPr/>
      </dsp:nvSpPr>
      <dsp:spPr>
        <a:xfrm rot="240000">
          <a:off x="2769562" y="2666803"/>
          <a:ext cx="3055600" cy="2136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3121D-3B15-4612-BCC8-83D410B95989}">
      <dsp:nvSpPr>
        <dsp:cNvPr id="0" name=""/>
        <dsp:cNvSpPr/>
      </dsp:nvSpPr>
      <dsp:spPr>
        <a:xfrm rot="240000">
          <a:off x="4531877" y="2087922"/>
          <a:ext cx="1363770" cy="6127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National pool of providers</a:t>
          </a:r>
        </a:p>
      </dsp:txBody>
      <dsp:txXfrm>
        <a:off x="4561787" y="2117832"/>
        <a:ext cx="1303950" cy="552897"/>
      </dsp:txXfrm>
    </dsp:sp>
    <dsp:sp modelId="{99FDAFA3-E535-4F0F-BA53-1D965BBA2141}">
      <dsp:nvSpPr>
        <dsp:cNvPr id="0" name=""/>
        <dsp:cNvSpPr/>
      </dsp:nvSpPr>
      <dsp:spPr>
        <a:xfrm rot="240000">
          <a:off x="4585535" y="1415877"/>
          <a:ext cx="1367002" cy="645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National pool of patients</a:t>
          </a:r>
        </a:p>
      </dsp:txBody>
      <dsp:txXfrm>
        <a:off x="4617056" y="1447398"/>
        <a:ext cx="1303960" cy="582660"/>
      </dsp:txXfrm>
    </dsp:sp>
    <dsp:sp modelId="{30DBA0E9-ABED-41F9-BEC4-5CD6CC95FBD5}">
      <dsp:nvSpPr>
        <dsp:cNvPr id="0" name=""/>
        <dsp:cNvSpPr/>
      </dsp:nvSpPr>
      <dsp:spPr>
        <a:xfrm rot="21360000" flipV="1">
          <a:off x="5114025" y="1027876"/>
          <a:ext cx="375967" cy="2629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 rot="-10800000">
        <a:off x="5115308" y="1029159"/>
        <a:ext cx="373401" cy="23724"/>
      </dsp:txXfrm>
    </dsp:sp>
    <dsp:sp modelId="{7B530409-4DDA-4DE9-A273-BEA0C6668E04}">
      <dsp:nvSpPr>
        <dsp:cNvPr id="0" name=""/>
        <dsp:cNvSpPr/>
      </dsp:nvSpPr>
      <dsp:spPr>
        <a:xfrm rot="240000">
          <a:off x="2856236" y="2010393"/>
          <a:ext cx="1219155" cy="568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Cancer stage</a:t>
          </a:r>
        </a:p>
      </dsp:txBody>
      <dsp:txXfrm>
        <a:off x="2883964" y="2038121"/>
        <a:ext cx="1163699" cy="512546"/>
      </dsp:txXfrm>
    </dsp:sp>
    <dsp:sp modelId="{BCA24BCF-D844-43B5-A7A8-E3DBFF547632}">
      <dsp:nvSpPr>
        <dsp:cNvPr id="0" name=""/>
        <dsp:cNvSpPr/>
      </dsp:nvSpPr>
      <dsp:spPr>
        <a:xfrm rot="240000">
          <a:off x="2900359" y="1399460"/>
          <a:ext cx="1219155" cy="568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Cancer diagnosis</a:t>
          </a:r>
        </a:p>
      </dsp:txBody>
      <dsp:txXfrm>
        <a:off x="2928087" y="1427188"/>
        <a:ext cx="1163699" cy="512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C047-BE12-EC46-B9BA-2707E4FC193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5CD9-A899-4B4C-B58D-2FB87FF1F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678E-1831-8F48-A62D-BC5A98DE3A4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A9B0-80EF-A34D-B345-E2DEC550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1404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04" algn="l" defTabSz="171404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09" algn="l" defTabSz="171404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13" algn="l" defTabSz="171404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617" algn="l" defTabSz="171404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021" algn="l" defTabSz="171404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426" algn="l" defTabSz="171404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830" algn="l" defTabSz="171404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234" algn="l" defTabSz="171404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071592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F516C-C08A-411A-AEB5-1A950B2CA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081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56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Lavery JA,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Lipitz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-Snyderman A, Li DG, Bach PB, Panageas KS.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Identifying Cancer-Directed Surgeries in Medicare Claims: A Validation Study Using SEER-Medicare Data.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JCO Clin Cancer Inform. 2019 Feb;3:1-24.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10.1200/CCI.18.00093. PubMed PMID: 30715928.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F516C-C08A-411A-AEB5-1A950B2CA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081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76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977600" y="4528800"/>
            <a:ext cx="964800" cy="614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324063"/>
            <a:ext cx="1313073" cy="71951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1835" y="47811"/>
            <a:ext cx="1846730" cy="1116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322729" y="18825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475" b="1" dirty="0">
              <a:solidFill>
                <a:schemeClr val="tx2"/>
              </a:solidFill>
              <a:latin typeface="Open Sans"/>
              <a:cs typeface="Open San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22729" y="324062"/>
            <a:ext cx="2703500" cy="136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4799" y="4052236"/>
            <a:ext cx="4093946" cy="990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A5FD4-B773-6E4F-9C49-A597448DB830}"/>
              </a:ext>
            </a:extLst>
          </p:cNvPr>
          <p:cNvSpPr/>
          <p:nvPr userDrawn="1"/>
        </p:nvSpPr>
        <p:spPr>
          <a:xfrm>
            <a:off x="6411686" y="3962400"/>
            <a:ext cx="2732314" cy="1080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B360">
              <a:alpha val="8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977600" y="4528800"/>
            <a:ext cx="964800" cy="614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999198" y="-7201"/>
            <a:ext cx="4144800" cy="4998815"/>
            <a:chOff x="4701686" y="0"/>
            <a:chExt cx="4153561" cy="5009380"/>
          </a:xfrm>
          <a:solidFill>
            <a:srgbClr val="66B360"/>
          </a:solidFill>
        </p:grpSpPr>
        <p:sp>
          <p:nvSpPr>
            <p:cNvPr id="6" name="Rectangle 5"/>
            <p:cNvSpPr/>
            <p:nvPr/>
          </p:nvSpPr>
          <p:spPr>
            <a:xfrm>
              <a:off x="7225553" y="0"/>
              <a:ext cx="1629694" cy="1942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4212" y="1942353"/>
              <a:ext cx="1691341" cy="169134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25553" y="3633692"/>
              <a:ext cx="1375688" cy="13756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01686" y="3633695"/>
              <a:ext cx="832526" cy="83252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324063"/>
            <a:ext cx="1313073" cy="7195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5916" y="1783227"/>
            <a:ext cx="56164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cs typeface="Arial"/>
              </a:rPr>
              <a:t>Title Arial Bold – 34pt font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bg1"/>
                </a:solidFill>
                <a:latin typeface="Arial"/>
                <a:cs typeface="Arial"/>
              </a:rPr>
              <a:t>Subtitle Arial – 25pt font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916" y="2756427"/>
            <a:ext cx="56164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Presenter’s Name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Office or Department Name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00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-7201"/>
            <a:ext cx="9143998" cy="5150701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999198" y="-7201"/>
            <a:ext cx="4144800" cy="4998815"/>
            <a:chOff x="4701686" y="0"/>
            <a:chExt cx="4153561" cy="5009380"/>
          </a:xfrm>
          <a:solidFill>
            <a:srgbClr val="0068AA"/>
          </a:solidFill>
        </p:grpSpPr>
        <p:sp>
          <p:nvSpPr>
            <p:cNvPr id="14" name="Rectangle 13"/>
            <p:cNvSpPr/>
            <p:nvPr/>
          </p:nvSpPr>
          <p:spPr>
            <a:xfrm>
              <a:off x="7225553" y="0"/>
              <a:ext cx="1629694" cy="1942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34212" y="1942353"/>
              <a:ext cx="1691341" cy="169134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25553" y="3633692"/>
              <a:ext cx="1375688" cy="13756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01686" y="3633695"/>
              <a:ext cx="832526" cy="83252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324063"/>
            <a:ext cx="1313073" cy="7195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265916" y="1783227"/>
            <a:ext cx="56164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cs typeface="Arial"/>
              </a:rPr>
              <a:t>Title Arial Bold – 34pt font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bg1"/>
                </a:solidFill>
                <a:latin typeface="Arial"/>
                <a:cs typeface="Arial"/>
              </a:rPr>
              <a:t>Subtitle Arial – 25pt font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5916" y="2756427"/>
            <a:ext cx="56164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Presenter’s Name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Office or Department Name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26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201"/>
            <a:ext cx="9143998" cy="5150701"/>
          </a:xfrm>
          <a:prstGeom prst="rect">
            <a:avLst/>
          </a:prstGeom>
          <a:solidFill>
            <a:srgbClr val="7C2B83">
              <a:alpha val="8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99198" y="-7201"/>
            <a:ext cx="4144800" cy="4998815"/>
            <a:chOff x="4701686" y="0"/>
            <a:chExt cx="4153561" cy="5009380"/>
          </a:xfrm>
          <a:solidFill>
            <a:srgbClr val="7C2B83"/>
          </a:solidFill>
        </p:grpSpPr>
        <p:sp>
          <p:nvSpPr>
            <p:cNvPr id="11" name="Rectangle 10"/>
            <p:cNvSpPr/>
            <p:nvPr/>
          </p:nvSpPr>
          <p:spPr>
            <a:xfrm>
              <a:off x="7225553" y="0"/>
              <a:ext cx="1629694" cy="1942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34212" y="1942353"/>
              <a:ext cx="1691341" cy="169134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25553" y="3633692"/>
              <a:ext cx="1375688" cy="13756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1686" y="3633695"/>
              <a:ext cx="832526" cy="83252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324063"/>
            <a:ext cx="1313073" cy="71951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65916" y="1783227"/>
            <a:ext cx="56164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cs typeface="Arial"/>
              </a:rPr>
              <a:t>Title Arial Bold – 34pt font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bg1"/>
                </a:solidFill>
                <a:latin typeface="Arial"/>
                <a:cs typeface="Arial"/>
              </a:rPr>
              <a:t>Subtitle Arial – 25pt font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65916" y="2756427"/>
            <a:ext cx="56164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Presenter’s Name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Office or Department Name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30909" y="4230255"/>
            <a:ext cx="8691418" cy="9132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3"/>
          <p:cNvSpPr>
            <a:spLocks noGrp="1"/>
          </p:cNvSpPr>
          <p:nvPr>
            <p:ph type="title"/>
          </p:nvPr>
        </p:nvSpPr>
        <p:spPr>
          <a:xfrm>
            <a:off x="645830" y="-268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65312" y="969608"/>
            <a:ext cx="8229600" cy="339447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727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3"/>
          <p:cNvSpPr>
            <a:spLocks noGrp="1"/>
          </p:cNvSpPr>
          <p:nvPr>
            <p:ph type="title"/>
          </p:nvPr>
        </p:nvSpPr>
        <p:spPr>
          <a:xfrm>
            <a:off x="645830" y="-268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65312" y="969608"/>
            <a:ext cx="8229600" cy="339447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BE972-126C-954F-93F1-60893692E2E8}"/>
              </a:ext>
            </a:extLst>
          </p:cNvPr>
          <p:cNvSpPr txBox="1"/>
          <p:nvPr userDrawn="1"/>
        </p:nvSpPr>
        <p:spPr>
          <a:xfrm>
            <a:off x="641023" y="475110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475" b="1" dirty="0">
              <a:solidFill>
                <a:schemeClr val="tx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4617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18" y="588752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E8FB-C6E8-46EF-913D-CC47A84846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6F58-12DD-414E-A939-3201B69999F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Shape 84"/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4" t="96347" r="1182" b="1395"/>
          <a:stretch/>
        </p:blipFill>
        <p:spPr>
          <a:xfrm>
            <a:off x="0" y="-134710"/>
            <a:ext cx="9144000" cy="3257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-62982" y="-125647"/>
            <a:ext cx="9206982" cy="552522"/>
          </a:xfrm>
          <a:prstGeom prst="rect">
            <a:avLst/>
          </a:prstGeom>
          <a:solidFill>
            <a:srgbClr val="99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9"/>
          </a:p>
        </p:txBody>
      </p:sp>
    </p:spTree>
    <p:extLst>
      <p:ext uri="{BB962C8B-B14F-4D97-AF65-F5344CB8AC3E}">
        <p14:creationId xmlns:p14="http://schemas.microsoft.com/office/powerpoint/2010/main" val="208831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3" y="969608"/>
            <a:ext cx="8229600" cy="339447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63738" y="351094"/>
            <a:ext cx="399451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z="900" smtClean="0">
                <a:latin typeface="Arial"/>
                <a:cs typeface="Arial"/>
              </a:rPr>
              <a:pPr/>
              <a:t>‹#›</a:t>
            </a:fld>
            <a:endParaRPr lang="en-US" sz="900" dirty="0">
              <a:latin typeface="Arial"/>
              <a:cs typeface="Arial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94851" y="-268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3ABE9-3330-1E4E-96FE-98C29BAA0B7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9162" y="3234518"/>
            <a:ext cx="3214838" cy="24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4" r:id="rId2"/>
    <p:sldLayoutId id="2147483721" r:id="rId3"/>
    <p:sldLayoutId id="2147483722" r:id="rId4"/>
    <p:sldLayoutId id="2147483723" r:id="rId5"/>
    <p:sldLayoutId id="2147483684" r:id="rId6"/>
    <p:sldLayoutId id="2147483650" r:id="rId7"/>
    <p:sldLayoutId id="2147483729" r:id="rId8"/>
  </p:sldLayoutIdLst>
  <p:txStyles>
    <p:titleStyle>
      <a:lvl1pPr algn="l" defTabSz="408240" rtl="0" eaLnBrk="1" latinLnBrk="0" hangingPunct="1">
        <a:spcBef>
          <a:spcPct val="0"/>
        </a:spcBef>
        <a:buNone/>
        <a:defRPr sz="2500" b="1" i="0" kern="1200">
          <a:solidFill>
            <a:srgbClr val="0068AA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342900" indent="-160020" algn="l" defTabSz="408240" rtl="0" eaLnBrk="1" latinLnBrk="0" hangingPunct="1">
        <a:spcBef>
          <a:spcPct val="20000"/>
        </a:spcBef>
        <a:buClr>
          <a:srgbClr val="0068AA"/>
        </a:buClr>
        <a:buFont typeface="Arial" charset="0"/>
        <a:buChar char="•"/>
        <a:defRPr sz="2000" b="0" i="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51140" indent="-160020" algn="l" defTabSz="408240" rtl="0" eaLnBrk="1" latinLnBrk="0" hangingPunct="1">
        <a:spcBef>
          <a:spcPct val="20000"/>
        </a:spcBef>
        <a:buSzPct val="85000"/>
        <a:buFont typeface="Arial" charset="0"/>
        <a:buChar char="•"/>
        <a:defRPr sz="1800" b="0" i="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59379" indent="-160020" algn="l" defTabSz="408240" rtl="0" eaLnBrk="1" latinLnBrk="0" hangingPunct="1">
        <a:spcBef>
          <a:spcPct val="20000"/>
        </a:spcBef>
        <a:buFont typeface=".AppleSystemUIFont" charset="-120"/>
        <a:buChar char="–"/>
        <a:defRPr sz="1800" b="0" i="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567619" indent="-342900" algn="l" defTabSz="40824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975859" indent="-342900" algn="l" defTabSz="40824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245318" indent="-204120" algn="l" defTabSz="40824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557" indent="-204120" algn="l" defTabSz="40824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797" indent="-204120" algn="l" defTabSz="40824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037" indent="-204120" algn="l" defTabSz="40824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240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1pPr>
      <a:lvl2pPr marL="408240" algn="l" defTabSz="408240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816479" algn="l" defTabSz="408240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24719" algn="l" defTabSz="408240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4pPr>
      <a:lvl5pPr marL="1632959" algn="l" defTabSz="408240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5pPr>
      <a:lvl6pPr marL="2041198" algn="l" defTabSz="408240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6pPr>
      <a:lvl7pPr marL="2449438" algn="l" defTabSz="408240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7pPr>
      <a:lvl8pPr marL="2857677" algn="l" defTabSz="408240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8pPr>
      <a:lvl9pPr marL="3265917" algn="l" defTabSz="408240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568" y="273844"/>
            <a:ext cx="788686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568" y="1369219"/>
            <a:ext cx="7886864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568" y="4767262"/>
            <a:ext cx="20577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EE8B5-7DA2-C04C-975E-75E7A07E99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151" y="4767262"/>
            <a:ext cx="30856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705" y="4767262"/>
            <a:ext cx="20577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5F3C-4C03-4741-A478-8D803D5806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927" y="4589023"/>
            <a:ext cx="817017" cy="447696"/>
          </a:xfrm>
          <a:prstGeom prst="rect">
            <a:avLst/>
          </a:prstGeom>
          <a:solidFill>
            <a:srgbClr val="216BA9"/>
          </a:solidFill>
        </p:spPr>
      </p:pic>
      <p:grpSp>
        <p:nvGrpSpPr>
          <p:cNvPr id="8" name="Group 7"/>
          <p:cNvGrpSpPr/>
          <p:nvPr userDrawn="1"/>
        </p:nvGrpSpPr>
        <p:grpSpPr>
          <a:xfrm>
            <a:off x="0" y="0"/>
            <a:ext cx="9144000" cy="5143500"/>
            <a:chOff x="0" y="0"/>
            <a:chExt cx="24387175" cy="13716000"/>
          </a:xfrm>
          <a:solidFill>
            <a:srgbClr val="216BA9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24387175" cy="13716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5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75948" y="12237395"/>
              <a:ext cx="2178996" cy="119385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95782947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922A8A-74A0-3C4B-B27F-0831AA68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5946" y="1838466"/>
            <a:ext cx="56164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0813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Real World Evidence to Profile Hospitals’ Quality of Surgical Cancer Care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 Narrow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46" y="4076298"/>
            <a:ext cx="56164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0813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Jessica Lavery</a:t>
            </a:r>
          </a:p>
          <a:p>
            <a:pPr marL="0" marR="0" lvl="0" indent="0" algn="l" defTabSz="40813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Research Biostatistician</a:t>
            </a:r>
          </a:p>
          <a:p>
            <a:pPr marL="0" marR="0" lvl="0" indent="0" algn="l" defTabSz="40813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Memorial Sloan Kettering Cancer Center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946" y="62768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75" b="1" i="0" u="none" strike="noStrike" kern="1200" cap="none" spc="0" normalizeH="0" baseline="0" noProof="0" dirty="0">
              <a:ln>
                <a:noFill/>
              </a:ln>
              <a:solidFill>
                <a:srgbClr val="216BA9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3236" y="205970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75" b="1" i="0" u="none" strike="noStrike" kern="1200" cap="none" spc="0" normalizeH="0" baseline="0" noProof="0" dirty="0">
              <a:ln>
                <a:noFill/>
              </a:ln>
              <a:solidFill>
                <a:srgbClr val="216BA9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1345" y="194887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75" b="1" i="0" u="none" strike="noStrike" kern="1200" cap="none" spc="0" normalizeH="0" baseline="0" noProof="0" dirty="0">
              <a:ln>
                <a:noFill/>
              </a:ln>
              <a:solidFill>
                <a:srgbClr val="216BA9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2A206-2911-E34B-ABD9-264B4957C29F}"/>
              </a:ext>
            </a:extLst>
          </p:cNvPr>
          <p:cNvSpPr txBox="1"/>
          <p:nvPr/>
        </p:nvSpPr>
        <p:spPr>
          <a:xfrm>
            <a:off x="7812505" y="73793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75" b="1" i="0" u="none" strike="noStrike" kern="1200" cap="none" spc="0" normalizeH="0" baseline="0" noProof="0" dirty="0">
              <a:ln>
                <a:noFill/>
              </a:ln>
              <a:solidFill>
                <a:srgbClr val="216BA9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A640F-7C9A-D548-9B6F-3E5B3F2DB8B7}"/>
              </a:ext>
            </a:extLst>
          </p:cNvPr>
          <p:cNvSpPr txBox="1"/>
          <p:nvPr/>
        </p:nvSpPr>
        <p:spPr>
          <a:xfrm>
            <a:off x="2421082" y="8001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75" b="1" i="0" u="none" strike="noStrike" kern="1200" cap="none" spc="0" normalizeH="0" baseline="0" noProof="0" dirty="0">
              <a:ln>
                <a:noFill/>
              </a:ln>
              <a:solidFill>
                <a:srgbClr val="216BA9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1004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5658" y="1634064"/>
            <a:ext cx="7772400" cy="770465"/>
          </a:xfrm>
          <a:prstGeom prst="rect">
            <a:avLst/>
          </a:prstGeom>
        </p:spPr>
        <p:txBody>
          <a:bodyPr/>
          <a:lstStyle>
            <a:lvl1pPr algn="l" defTabSz="40824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0068A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40824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THANK YOU!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8640" y="2442817"/>
            <a:ext cx="7772400" cy="6392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160020" algn="l" defTabSz="408240" rtl="0" eaLnBrk="1" latinLnBrk="0" hangingPunct="1">
              <a:spcBef>
                <a:spcPct val="20000"/>
              </a:spcBef>
              <a:buClr>
                <a:srgbClr val="0068AA"/>
              </a:buClr>
              <a:buFont typeface="Arial" charset="0"/>
              <a:buChar char="•"/>
              <a:defRPr sz="200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51140" indent="-160020" algn="l" defTabSz="408240" rtl="0" eaLnBrk="1" latinLnBrk="0" hangingPunct="1">
              <a:spcBef>
                <a:spcPct val="20000"/>
              </a:spcBef>
              <a:buSzPct val="85000"/>
              <a:buFont typeface="Arial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59379" indent="-160020" algn="l" defTabSz="40824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567619" indent="-342900" algn="l" defTabSz="40824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75859" indent="-342900" algn="l" defTabSz="40824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45318" indent="-204120" algn="l" defTabSz="40824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557" indent="-204120" algn="l" defTabSz="40824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797" indent="-204120" algn="l" defTabSz="40824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037" indent="-204120" algn="l" defTabSz="40824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160020" algn="l" defTabSz="4082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Jessica Lavery, Research Biostatistician</a:t>
            </a:r>
          </a:p>
          <a:p>
            <a:pPr marL="342900" marR="0" lvl="0" indent="-160020" algn="l" defTabSz="4082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Memorial Sloan Kettering Cancer Center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8569" y="3314298"/>
            <a:ext cx="7543804" cy="4317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0C1A3E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laveressica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9" y="3269645"/>
            <a:ext cx="448742" cy="4487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5C680D-6CD8-A348-8C1C-1C9F03200337}"/>
              </a:ext>
            </a:extLst>
          </p:cNvPr>
          <p:cNvSpPr/>
          <p:nvPr/>
        </p:nvSpPr>
        <p:spPr>
          <a:xfrm>
            <a:off x="808569" y="3718387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laveryj@mskcc.org</a:t>
            </a:r>
          </a:p>
        </p:txBody>
      </p:sp>
    </p:spTree>
    <p:extLst>
      <p:ext uri="{BB962C8B-B14F-4D97-AF65-F5344CB8AC3E}">
        <p14:creationId xmlns:p14="http://schemas.microsoft.com/office/powerpoint/2010/main" val="174287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73A155-46A3-4AA2-858C-4ED6B6E0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53" y="686731"/>
            <a:ext cx="6693694" cy="442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66B316-0B25-4B4F-A447-3D7EFA99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753" y="124003"/>
            <a:ext cx="41148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0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29CB1F-6DD8-4770-AF90-310B80C5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53" y="124003"/>
            <a:ext cx="6775847" cy="1383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C0FBB4-BBC5-468E-9A3F-F1C9683E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80" y="1648579"/>
            <a:ext cx="4872038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2B6C-4783-4EF1-9DA9-2A8CB646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303" y="1689618"/>
            <a:ext cx="4316599" cy="1394837"/>
          </a:xfrm>
        </p:spPr>
        <p:txBody>
          <a:bodyPr anchor="ctr"/>
          <a:lstStyle/>
          <a:p>
            <a:r>
              <a:rPr lang="en-US" sz="3300" dirty="0">
                <a:solidFill>
                  <a:srgbClr val="005189"/>
                </a:solidFill>
              </a:rPr>
              <a:t>Provider profiles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B12CD-34BB-4133-A4C0-09BB0323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1264" y="1966940"/>
            <a:ext cx="840191" cy="840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37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2B6C-4783-4EF1-9DA9-2A8CB646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581" y="1689618"/>
            <a:ext cx="6200078" cy="1394837"/>
          </a:xfrm>
        </p:spPr>
        <p:txBody>
          <a:bodyPr anchor="ctr"/>
          <a:lstStyle/>
          <a:p>
            <a:r>
              <a:rPr lang="en-US" sz="3300" dirty="0">
                <a:solidFill>
                  <a:srgbClr val="005189"/>
                </a:solidFill>
              </a:rPr>
              <a:t>Profiling surgical cancer care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87926-3C30-40A7-AFE9-0627094E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6059" y="1899313"/>
            <a:ext cx="975445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BC33C8-7AFB-40D5-8302-C9223DC9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Potential data sources for profiling surgical cancer care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898D201-14D8-4513-9F23-C64E57EDAC1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969963"/>
          <a:ext cx="8594725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CCAF67-97F2-4314-9B5B-5243A79C59CD}"/>
              </a:ext>
            </a:extLst>
          </p:cNvPr>
          <p:cNvSpPr txBox="1"/>
          <p:nvPr/>
        </p:nvSpPr>
        <p:spPr>
          <a:xfrm>
            <a:off x="2570" y="4800600"/>
            <a:ext cx="5761234" cy="3429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marL="0" marR="0" lvl="0" indent="0" algn="l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8185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SEER: Surveillance, Epidemiology and End Results cancer registry</a:t>
            </a:r>
          </a:p>
        </p:txBody>
      </p:sp>
    </p:spTree>
    <p:extLst>
      <p:ext uri="{BB962C8B-B14F-4D97-AF65-F5344CB8AC3E}">
        <p14:creationId xmlns:p14="http://schemas.microsoft.com/office/powerpoint/2010/main" val="64270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64F6-A913-44F5-9474-4495AE17BB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8061" y="1500071"/>
            <a:ext cx="4915402" cy="19097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5189"/>
                </a:solidFill>
              </a:rPr>
              <a:t>Question #1: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Can we identify cancer-directed surgeries from Medicare claims?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29F60-C802-4664-A862-8BFB77367B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652" y="1866955"/>
            <a:ext cx="975445" cy="975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682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6308-A5DE-414C-B3A5-40EB1EF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Can we identify cancer-directed surgeries from Medicare claims?</a:t>
            </a:r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8CD3DF9B-6BAF-4149-9C79-BEAEA52B916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43000" y="1388463"/>
            <a:ext cx="68580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9" b="0" i="0" u="none" strike="noStrike" kern="1200" cap="none" spc="0" normalizeH="0" baseline="0" noProof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756954-D84B-4DC5-B631-E32C4C32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6" y="1070517"/>
            <a:ext cx="8387888" cy="39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026B-160F-47FA-9D5B-7F834D1197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5243" y="1030286"/>
            <a:ext cx="5196640" cy="239553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5189"/>
                </a:solidFill>
              </a:rPr>
              <a:t>Question #2: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Can we accurately assess hospital performance without information on cancer stage?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E64D9-5932-440D-88A0-A0F7C06F40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954" y="1740333"/>
            <a:ext cx="975445" cy="9754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29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5CBD-2A03-4C27-B0E1-4C247BF1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Does hospital rank change after adjusting for cancer stage?</a:t>
            </a:r>
          </a:p>
        </p:txBody>
      </p:sp>
      <p:pic>
        <p:nvPicPr>
          <p:cNvPr id="4" name="Picture 3" descr="The SGPanel Procedure">
            <a:extLst>
              <a:ext uri="{FF2B5EF4-FFF2-40B4-BE49-F238E27FC236}">
                <a16:creationId xmlns:a16="http://schemas.microsoft.com/office/drawing/2014/main" id="{3CE3266B-84F3-4137-8BB2-EDC3B8FE88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61" y="1081668"/>
            <a:ext cx="8352263" cy="3958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11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026B-160F-47FA-9D5B-7F834D11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558" y="1855324"/>
            <a:ext cx="5656631" cy="900247"/>
          </a:xfrm>
        </p:spPr>
        <p:txBody>
          <a:bodyPr anchor="ctr"/>
          <a:lstStyle/>
          <a:p>
            <a:r>
              <a:rPr lang="en-US" sz="2100" b="0" dirty="0">
                <a:solidFill>
                  <a:schemeClr val="accent1"/>
                </a:solidFill>
              </a:rPr>
              <a:t>Hospital ranking does not drastically change in the absence of adjustment for cancer stage.</a:t>
            </a:r>
            <a:endParaRPr lang="en-US" sz="21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089C6-69B4-4DFD-9FD7-B46D434307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27" y="1818529"/>
            <a:ext cx="973836" cy="9738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6AD77D-1B60-49CA-B38B-8101B9C16001}"/>
              </a:ext>
            </a:extLst>
          </p:cNvPr>
          <p:cNvSpPr/>
          <p:nvPr/>
        </p:nvSpPr>
        <p:spPr>
          <a:xfrm>
            <a:off x="2026560" y="548609"/>
            <a:ext cx="58238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0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216BA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Cancer-directed surgeries can be identified in Medicare claims.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2D39C-4803-4184-AF40-76A56F5F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27" y="511815"/>
            <a:ext cx="973836" cy="973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0A62140-F2AD-420D-ADC3-0236319252BD}"/>
              </a:ext>
            </a:extLst>
          </p:cNvPr>
          <p:cNvSpPr txBox="1">
            <a:spLocks/>
          </p:cNvSpPr>
          <p:nvPr/>
        </p:nvSpPr>
        <p:spPr bwMode="auto">
          <a:xfrm>
            <a:off x="2026559" y="3150649"/>
            <a:ext cx="5823900" cy="125631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7C2B83"/>
                </a:solidFill>
                <a:effectLst/>
                <a:uLnTx/>
                <a:uFillTx/>
                <a:latin typeface="Arial" charset="0"/>
                <a:cs typeface="Arial" charset="0"/>
              </a:rPr>
              <a:t>Medicare claims are a feasible data source for identifying cancer-directed surgeries and assessing provider performance for most cancer sites.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18B2DA-AD9D-475E-A30D-4C05707742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546" y="3229136"/>
            <a:ext cx="896473" cy="8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Belize Hole Light">
      <a:dk1>
        <a:srgbClr val="737572"/>
      </a:dk1>
      <a:lt1>
        <a:sysClr val="window" lastClr="FFFFFF"/>
      </a:lt1>
      <a:dk2>
        <a:srgbClr val="216BA9"/>
      </a:dk2>
      <a:lt2>
        <a:srgbClr val="FFFFFF"/>
      </a:lt2>
      <a:accent1>
        <a:srgbClr val="216BA9"/>
      </a:accent1>
      <a:accent2>
        <a:srgbClr val="7C8185"/>
      </a:accent2>
      <a:accent3>
        <a:srgbClr val="216BA9"/>
      </a:accent3>
      <a:accent4>
        <a:srgbClr val="7C8185"/>
      </a:accent4>
      <a:accent5>
        <a:srgbClr val="216BA9"/>
      </a:accent5>
      <a:accent6>
        <a:srgbClr val="7C8185"/>
      </a:accent6>
      <a:hlink>
        <a:srgbClr val="216BA9"/>
      </a:hlink>
      <a:folHlink>
        <a:srgbClr val="3B73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475" b="1" dirty="0">
            <a:solidFill>
              <a:schemeClr val="tx2"/>
            </a:solidFill>
            <a:latin typeface="Open Sans"/>
            <a:cs typeface="Open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10997</TotalTime>
  <Words>168</Words>
  <Application>Microsoft Office PowerPoint</Application>
  <PresentationFormat>On-screen Show (16:9)</PresentationFormat>
  <Paragraphs>30</Paragraphs>
  <Slides>12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.AppleSystemUIFont</vt:lpstr>
      <vt:lpstr>Arial</vt:lpstr>
      <vt:lpstr>Arial Narrow</vt:lpstr>
      <vt:lpstr>Calibri</vt:lpstr>
      <vt:lpstr>Calibri Light</vt:lpstr>
      <vt:lpstr>Open Sans</vt:lpstr>
      <vt:lpstr>Office Theme</vt:lpstr>
      <vt:lpstr>1_Custom Design</vt:lpstr>
      <vt:lpstr>PowerPoint Presentation</vt:lpstr>
      <vt:lpstr>Provider profiles</vt:lpstr>
      <vt:lpstr>Profiling surgical cancer care</vt:lpstr>
      <vt:lpstr>Potential data sources for profiling surgical cancer care</vt:lpstr>
      <vt:lpstr>Question #1:  Can we identify cancer-directed surgeries from Medicare claims?</vt:lpstr>
      <vt:lpstr>Can we identify cancer-directed surgeries from Medicare claims?</vt:lpstr>
      <vt:lpstr>Question #2:  Can we accurately assess hospital performance without information on cancer stage?</vt:lpstr>
      <vt:lpstr>Does hospital rank change after adjusting for cancer stage?</vt:lpstr>
      <vt:lpstr>Hospital ranking does not drastically change in the absence of adjustment for cancer stage.</vt:lpstr>
      <vt:lpstr>PowerPoint Presentation</vt:lpstr>
      <vt:lpstr>PowerPoint Presentation</vt:lpstr>
      <vt:lpstr>PowerPoint Presentation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Lavery, Jessica A./Epidemiology-Biostatistics</cp:lastModifiedBy>
  <cp:revision>262</cp:revision>
  <cp:lastPrinted>2016-05-19T11:26:30Z</cp:lastPrinted>
  <dcterms:created xsi:type="dcterms:W3CDTF">2015-04-02T00:30:29Z</dcterms:created>
  <dcterms:modified xsi:type="dcterms:W3CDTF">2019-03-26T16:21:58Z</dcterms:modified>
</cp:coreProperties>
</file>