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256" r:id="rId5"/>
    <p:sldId id="617" r:id="rId6"/>
    <p:sldId id="292" r:id="rId7"/>
    <p:sldId id="685" r:id="rId8"/>
    <p:sldId id="697" r:id="rId9"/>
    <p:sldId id="698" r:id="rId10"/>
    <p:sldId id="724" r:id="rId11"/>
    <p:sldId id="623" r:id="rId12"/>
    <p:sldId id="257" r:id="rId13"/>
    <p:sldId id="695" r:id="rId14"/>
    <p:sldId id="675" r:id="rId15"/>
    <p:sldId id="684" r:id="rId16"/>
    <p:sldId id="704" r:id="rId17"/>
    <p:sldId id="701" r:id="rId18"/>
    <p:sldId id="726" r:id="rId19"/>
    <p:sldId id="729" r:id="rId20"/>
    <p:sldId id="706" r:id="rId21"/>
    <p:sldId id="725" r:id="rId22"/>
    <p:sldId id="727" r:id="rId23"/>
    <p:sldId id="728" r:id="rId24"/>
    <p:sldId id="615" r:id="rId25"/>
    <p:sldId id="708" r:id="rId26"/>
    <p:sldId id="273" r:id="rId27"/>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340">
          <p15:clr>
            <a:srgbClr val="A4A3A4"/>
          </p15:clr>
        </p15:guide>
        <p15:guide id="2" pos="30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986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88" autoAdjust="0"/>
    <p:restoredTop sz="82765" autoAdjust="0"/>
  </p:normalViewPr>
  <p:slideViewPr>
    <p:cSldViewPr snapToGrid="0" showGuides="1">
      <p:cViewPr varScale="1">
        <p:scale>
          <a:sx n="73" d="100"/>
          <a:sy n="73" d="100"/>
        </p:scale>
        <p:origin x="1976" y="184"/>
      </p:cViewPr>
      <p:guideLst>
        <p:guide orient="horz" pos="3340"/>
        <p:guide pos="30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966DE9A-DE45-4B5C-A13D-E1AF45D3188A}" type="datetimeFigureOut">
              <a:rPr lang="en-US" smtClean="0"/>
              <a:t>7/31/19</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C38716BB-ECC3-405E-A43A-0612803A55A5}" type="slidenum">
              <a:rPr lang="en-US" smtClean="0"/>
              <a:t>‹#›</a:t>
            </a:fld>
            <a:endParaRPr lang="en-US"/>
          </a:p>
        </p:txBody>
      </p:sp>
    </p:spTree>
    <p:extLst>
      <p:ext uri="{BB962C8B-B14F-4D97-AF65-F5344CB8AC3E}">
        <p14:creationId xmlns:p14="http://schemas.microsoft.com/office/powerpoint/2010/main" val="153831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minute presentation</a:t>
            </a:r>
          </a:p>
        </p:txBody>
      </p:sp>
      <p:sp>
        <p:nvSpPr>
          <p:cNvPr id="4" name="Slide Number Placeholder 3"/>
          <p:cNvSpPr>
            <a:spLocks noGrp="1"/>
          </p:cNvSpPr>
          <p:nvPr>
            <p:ph type="sldNum" sz="quarter" idx="5"/>
          </p:nvPr>
        </p:nvSpPr>
        <p:spPr/>
        <p:txBody>
          <a:bodyPr/>
          <a:lstStyle/>
          <a:p>
            <a:fld id="{C38716BB-ECC3-405E-A43A-0612803A55A5}" type="slidenum">
              <a:rPr lang="en-US" smtClean="0"/>
              <a:t>2</a:t>
            </a:fld>
            <a:endParaRPr lang="en-US"/>
          </a:p>
        </p:txBody>
      </p:sp>
    </p:spTree>
    <p:extLst>
      <p:ext uri="{BB962C8B-B14F-4D97-AF65-F5344CB8AC3E}">
        <p14:creationId xmlns:p14="http://schemas.microsoft.com/office/powerpoint/2010/main" val="1002054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Definition of a major surgical complication: one or more of pulmonary failure, pneumonia, myocardial infarction, deep venous thrombosis/pulmonary embolism, acute renal failure, hemorrhage, surgical site infection, gastrointestinal bleeding, acute liver failure or death during the surgical stay through 30 days after </a:t>
            </a:r>
            <a:r>
              <a:rPr lang="en-US" sz="1200" i="1" kern="1200" dirty="0">
                <a:solidFill>
                  <a:schemeClr val="tx1"/>
                </a:solidFill>
                <a:effectLst/>
                <a:latin typeface="+mn-lt"/>
                <a:ea typeface="+mn-ea"/>
                <a:cs typeface="+mn-cs"/>
              </a:rPr>
              <a:t>discharge</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38716BB-ECC3-405E-A43A-0612803A55A5}" type="slidenum">
              <a:rPr lang="en-US" smtClean="0"/>
              <a:t>11</a:t>
            </a:fld>
            <a:endParaRPr lang="en-US"/>
          </a:p>
        </p:txBody>
      </p:sp>
    </p:spTree>
    <p:extLst>
      <p:ext uri="{BB962C8B-B14F-4D97-AF65-F5344CB8AC3E}">
        <p14:creationId xmlns:p14="http://schemas.microsoft.com/office/powerpoint/2010/main" val="1088310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Assessing agreement, outliers, and precision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assessing agreement, considered the top and bottom 10%, assuming that if profiles were created the extremes would be used to identify exemplary hospitals or hospitals in need of a quality improvement initiative. Less concerned with movement in the middle quintiles.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All assessed with respect to volume – is agreement increasing when providers with higher volume are profiled? How does precision change with increasing volume, and is does it change differently across the two methods? Are more/less outliers detected with increasing volume based on the different methods? </a:t>
            </a:r>
          </a:p>
        </p:txBody>
      </p:sp>
      <p:sp>
        <p:nvSpPr>
          <p:cNvPr id="4" name="Slide Number Placeholder 3"/>
          <p:cNvSpPr>
            <a:spLocks noGrp="1"/>
          </p:cNvSpPr>
          <p:nvPr>
            <p:ph type="sldNum" sz="quarter" idx="5"/>
          </p:nvPr>
        </p:nvSpPr>
        <p:spPr/>
        <p:txBody>
          <a:bodyPr/>
          <a:lstStyle/>
          <a:p>
            <a:fld id="{C38716BB-ECC3-405E-A43A-0612803A55A5}" type="slidenum">
              <a:rPr lang="en-US" smtClean="0"/>
              <a:t>12</a:t>
            </a:fld>
            <a:endParaRPr lang="en-US"/>
          </a:p>
        </p:txBody>
      </p:sp>
    </p:spTree>
    <p:extLst>
      <p:ext uri="{BB962C8B-B14F-4D97-AF65-F5344CB8AC3E}">
        <p14:creationId xmlns:p14="http://schemas.microsoft.com/office/powerpoint/2010/main" val="244976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Agreement: Weighted kappa by volume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Each kappa was calculated where volume was ≤ the cutoff, i.e. the Kappa at 20 is the Kappa among hospitals with a volume ≤20</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Poor agreement among FE and RE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Agreement changes substantially for hospitals with a volume ≤20 compared to hospitals with a volume &gt;20. Levels off as volume increases beyond the graph</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Highest kappa is still only slightly greater than 0.6</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TRANSITION: Agreement poor for FE to 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Want to visually inspect where disagreement is occurring. </a:t>
            </a:r>
          </a:p>
        </p:txBody>
      </p:sp>
      <p:sp>
        <p:nvSpPr>
          <p:cNvPr id="4" name="Slide Number Placeholder 3"/>
          <p:cNvSpPr>
            <a:spLocks noGrp="1"/>
          </p:cNvSpPr>
          <p:nvPr>
            <p:ph type="sldNum" sz="quarter" idx="5"/>
          </p:nvPr>
        </p:nvSpPr>
        <p:spPr/>
        <p:txBody>
          <a:bodyPr/>
          <a:lstStyle/>
          <a:p>
            <a:fld id="{C38716BB-ECC3-405E-A43A-0612803A55A5}" type="slidenum">
              <a:rPr lang="en-US" smtClean="0"/>
              <a:t>13</a:t>
            </a:fld>
            <a:endParaRPr lang="en-US"/>
          </a:p>
        </p:txBody>
      </p:sp>
    </p:spTree>
    <p:extLst>
      <p:ext uri="{BB962C8B-B14F-4D97-AF65-F5344CB8AC3E}">
        <p14:creationId xmlns:p14="http://schemas.microsoft.com/office/powerpoint/2010/main" val="830514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Orientation: Blue = higher rank (better performance), Orange = lower rank (worse performance)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Hospitals grouped into top and bottom decile and remaining quintiles, then stratified by volume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Among hospitals with a volume ≤11</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 FE method identified 26% of providers to be in the top decile, 18% of providers to be in the bottom decile, whereas RE methods identified only 2% and 3% of low-volume providers to be in the top and bottom decile, respectively.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We can see that there’s not a lot of movement in the gray bars (middle quintiles) across methods), just that the providers identified in the extreme deciles with FE move towards the middle for RE.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Among hospitals with a volume ≤25</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Still a high proportion of “low” (&lt;25) volume providers identified in the extremes with FE, less so for RE</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But can now see that the % of providers moving from the extremes to the middle from FE to RE is decreasing, as demonstrated by the width of the blue and orange flows at the top and bottom</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Among hospitals with a volume ≤100 (almost all hospitals)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Even less movement from the extremes to the middle from FE to RE</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More similar distribution of ranked groups across methods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Conclusion: Similar to the weighted kappa figure, we can see that with increasing volume, FE and RE are in better agreement though there is still some movement from the extremes to the middle from FE to RE.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Less movement from extremes in RE to middle of FE</a:t>
            </a:r>
          </a:p>
          <a:p>
            <a:endParaRPr lang="en-US" dirty="0"/>
          </a:p>
        </p:txBody>
      </p:sp>
      <p:sp>
        <p:nvSpPr>
          <p:cNvPr id="4" name="Slide Number Placeholder 3"/>
          <p:cNvSpPr>
            <a:spLocks noGrp="1"/>
          </p:cNvSpPr>
          <p:nvPr>
            <p:ph type="sldNum" sz="quarter" idx="5"/>
          </p:nvPr>
        </p:nvSpPr>
        <p:spPr/>
        <p:txBody>
          <a:bodyPr/>
          <a:lstStyle/>
          <a:p>
            <a:fld id="{C38716BB-ECC3-405E-A43A-0612803A55A5}" type="slidenum">
              <a:rPr lang="en-US" smtClean="0"/>
              <a:t>14</a:t>
            </a:fld>
            <a:endParaRPr lang="en-US"/>
          </a:p>
        </p:txBody>
      </p:sp>
    </p:spTree>
    <p:extLst>
      <p:ext uri="{BB962C8B-B14F-4D97-AF65-F5344CB8AC3E}">
        <p14:creationId xmlns:p14="http://schemas.microsoft.com/office/powerpoint/2010/main" val="1784048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x-axis shows volume on a continuous scale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Each dot represents the precision of the standardized rate for a hospital</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 can see that FE has a wider confidence interval than RE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Notably, the pattern of increasing precision with increasing volume is different across the methods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With FE, there’s an “L-shape”, where precision increases with increasing volume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With RE, there are some low-volume providers whose precision is as good as higher volume providers, but there is more noise around the half-width of the CI for low-volume providers, in both directions </a:t>
            </a:r>
          </a:p>
          <a:p>
            <a:pPr marL="171450" lvl="0" indent="-171450">
              <a:buFont typeface="Arial" panose="020B0604020202020204" pitchFamily="34" charset="0"/>
              <a:buChar char="•"/>
            </a:pPr>
            <a:r>
              <a:rPr lang="en-US" sz="1200" kern="1200" dirty="0" err="1">
                <a:solidFill>
                  <a:schemeClr val="tx1"/>
                </a:solidFill>
                <a:effectLst/>
                <a:latin typeface="+mn-lt"/>
                <a:ea typeface="+mn-ea"/>
                <a:cs typeface="+mn-cs"/>
              </a:rPr>
              <a:t>MacKenzie</a:t>
            </a:r>
            <a:r>
              <a:rPr lang="en-US" sz="1200" kern="1200" dirty="0">
                <a:solidFill>
                  <a:schemeClr val="tx1"/>
                </a:solidFill>
                <a:effectLst/>
                <a:latin typeface="+mn-lt"/>
                <a:ea typeface="+mn-ea"/>
                <a:cs typeface="+mn-cs"/>
              </a:rPr>
              <a:t> (2015): RE methods more precise</a:t>
            </a:r>
          </a:p>
        </p:txBody>
      </p:sp>
      <p:sp>
        <p:nvSpPr>
          <p:cNvPr id="4" name="Slide Number Placeholder 3"/>
          <p:cNvSpPr>
            <a:spLocks noGrp="1"/>
          </p:cNvSpPr>
          <p:nvPr>
            <p:ph type="sldNum" sz="quarter" idx="5"/>
          </p:nvPr>
        </p:nvSpPr>
        <p:spPr/>
        <p:txBody>
          <a:bodyPr/>
          <a:lstStyle/>
          <a:p>
            <a:fld id="{C38716BB-ECC3-405E-A43A-0612803A55A5}" type="slidenum">
              <a:rPr lang="en-US" smtClean="0"/>
              <a:t>15</a:t>
            </a:fld>
            <a:endParaRPr lang="en-US"/>
          </a:p>
        </p:txBody>
      </p:sp>
    </p:spTree>
    <p:extLst>
      <p:ext uri="{BB962C8B-B14F-4D97-AF65-F5344CB8AC3E}">
        <p14:creationId xmlns:p14="http://schemas.microsoft.com/office/powerpoint/2010/main" val="2393681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X-axis is again volume, y-axis is the estimate of the standardized rate per hospital</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Top panel is FE, bottom panel is RE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Only hospitals significantly different than average are shown. Blue indicates high-performing outliers; orange indicates low performing outliers.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Hospitals were deemed to be different than average with if the confidence interval for the standardized rate (O/E) did not include 1 (reference line on both plots).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 general, more outliers are identified with FE than RE.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Especially pronounced at low volumes, where RE doesn’t identify any outlying providers with a volume &lt;30.</a:t>
            </a:r>
          </a:p>
        </p:txBody>
      </p:sp>
      <p:sp>
        <p:nvSpPr>
          <p:cNvPr id="4" name="Slide Number Placeholder 3"/>
          <p:cNvSpPr>
            <a:spLocks noGrp="1"/>
          </p:cNvSpPr>
          <p:nvPr>
            <p:ph type="sldNum" sz="quarter" idx="5"/>
          </p:nvPr>
        </p:nvSpPr>
        <p:spPr/>
        <p:txBody>
          <a:bodyPr/>
          <a:lstStyle/>
          <a:p>
            <a:fld id="{C38716BB-ECC3-405E-A43A-0612803A55A5}" type="slidenum">
              <a:rPr lang="en-US" smtClean="0"/>
              <a:t>16</a:t>
            </a:fld>
            <a:endParaRPr lang="en-US"/>
          </a:p>
        </p:txBody>
      </p:sp>
    </p:spTree>
    <p:extLst>
      <p:ext uri="{BB962C8B-B14F-4D97-AF65-F5344CB8AC3E}">
        <p14:creationId xmlns:p14="http://schemas.microsoft.com/office/powerpoint/2010/main" val="3047919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Looking at similar information in a slightly different way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Now showing the % of providers that are identified as outliers by volume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With FE, though there were more outliers identified in the low-volume setting than with RE, we can see that it’s still a small percentage of providers that are identified as outliers, and that the percentage of outliers detected is higher at higher volumes.</a:t>
            </a:r>
          </a:p>
        </p:txBody>
      </p:sp>
      <p:sp>
        <p:nvSpPr>
          <p:cNvPr id="4" name="Slide Number Placeholder 3"/>
          <p:cNvSpPr>
            <a:spLocks noGrp="1"/>
          </p:cNvSpPr>
          <p:nvPr>
            <p:ph type="sldNum" sz="quarter" idx="5"/>
          </p:nvPr>
        </p:nvSpPr>
        <p:spPr/>
        <p:txBody>
          <a:bodyPr/>
          <a:lstStyle/>
          <a:p>
            <a:fld id="{C38716BB-ECC3-405E-A43A-0612803A55A5}" type="slidenum">
              <a:rPr lang="en-US" smtClean="0"/>
              <a:t>17</a:t>
            </a:fld>
            <a:endParaRPr lang="en-US"/>
          </a:p>
        </p:txBody>
      </p:sp>
    </p:spTree>
    <p:extLst>
      <p:ext uri="{BB962C8B-B14F-4D97-AF65-F5344CB8AC3E}">
        <p14:creationId xmlns:p14="http://schemas.microsoft.com/office/powerpoint/2010/main" val="2582389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X-axis shows observed rate, y-axis shows the risk-standardized rate with the RE model</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Size of the bubble corresponds to the surgical volume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Among providers whose volume is &gt;=25, we can see that in general their observed rate is equal to their risk-standardized rate. There is not a high-degree of shrinkage</a:t>
            </a:r>
          </a:p>
        </p:txBody>
      </p:sp>
      <p:sp>
        <p:nvSpPr>
          <p:cNvPr id="4" name="Slide Number Placeholder 3"/>
          <p:cNvSpPr>
            <a:spLocks noGrp="1"/>
          </p:cNvSpPr>
          <p:nvPr>
            <p:ph type="sldNum" sz="quarter" idx="5"/>
          </p:nvPr>
        </p:nvSpPr>
        <p:spPr/>
        <p:txBody>
          <a:bodyPr/>
          <a:lstStyle/>
          <a:p>
            <a:fld id="{C38716BB-ECC3-405E-A43A-0612803A55A5}" type="slidenum">
              <a:rPr lang="en-US" smtClean="0"/>
              <a:t>18</a:t>
            </a:fld>
            <a:endParaRPr lang="en-US"/>
          </a:p>
        </p:txBody>
      </p:sp>
    </p:spTree>
    <p:extLst>
      <p:ext uri="{BB962C8B-B14F-4D97-AF65-F5344CB8AC3E}">
        <p14:creationId xmlns:p14="http://schemas.microsoft.com/office/powerpoint/2010/main" val="3444881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Can compare this to hospitals with a surgical volume between 12 and 25, where the predicted estimate (risk-standardized rate) starts to move from the extremes to the average, tilting the line from a 45-degree line closer to a horizontal line.</a:t>
            </a:r>
          </a:p>
        </p:txBody>
      </p:sp>
      <p:sp>
        <p:nvSpPr>
          <p:cNvPr id="4" name="Slide Number Placeholder 3"/>
          <p:cNvSpPr>
            <a:spLocks noGrp="1"/>
          </p:cNvSpPr>
          <p:nvPr>
            <p:ph type="sldNum" sz="quarter" idx="5"/>
          </p:nvPr>
        </p:nvSpPr>
        <p:spPr/>
        <p:txBody>
          <a:bodyPr/>
          <a:lstStyle/>
          <a:p>
            <a:fld id="{C38716BB-ECC3-405E-A43A-0612803A55A5}" type="slidenum">
              <a:rPr lang="en-US" smtClean="0"/>
              <a:t>19</a:t>
            </a:fld>
            <a:endParaRPr lang="en-US"/>
          </a:p>
        </p:txBody>
      </p:sp>
    </p:spTree>
    <p:extLst>
      <p:ext uri="{BB962C8B-B14F-4D97-AF65-F5344CB8AC3E}">
        <p14:creationId xmlns:p14="http://schemas.microsoft.com/office/powerpoint/2010/main" val="1368763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Looking at even lower volume providers (&lt;11), we see this effect even more, especially for low-volume providers who had surgeries followed by no complications or that had all of their surgeries followed by complications.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This is expected with the random effects method, but when we set out on this analysis we weren’t sure to what extent this would play a role. </a:t>
            </a:r>
          </a:p>
        </p:txBody>
      </p:sp>
      <p:sp>
        <p:nvSpPr>
          <p:cNvPr id="4" name="Slide Number Placeholder 3"/>
          <p:cNvSpPr>
            <a:spLocks noGrp="1"/>
          </p:cNvSpPr>
          <p:nvPr>
            <p:ph type="sldNum" sz="quarter" idx="5"/>
          </p:nvPr>
        </p:nvSpPr>
        <p:spPr/>
        <p:txBody>
          <a:bodyPr/>
          <a:lstStyle/>
          <a:p>
            <a:fld id="{C38716BB-ECC3-405E-A43A-0612803A55A5}" type="slidenum">
              <a:rPr lang="en-US" smtClean="0"/>
              <a:t>20</a:t>
            </a:fld>
            <a:endParaRPr lang="en-US"/>
          </a:p>
        </p:txBody>
      </p:sp>
    </p:spTree>
    <p:extLst>
      <p:ext uri="{BB962C8B-B14F-4D97-AF65-F5344CB8AC3E}">
        <p14:creationId xmlns:p14="http://schemas.microsoft.com/office/powerpoint/2010/main" val="51710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profile is a way of measuring and presenting quality of care at the provider level, where the provider is assigned a score, a grade, a ranking, etc.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Currently, profiles exist for common medical conditions or procedures such as cardiovascular conditions and orthopedic procedures such as hip and knee replacements.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Examples of existing profiles include: US News’ Best Hospitals list, CMS’ Hospital Compare, and ProPublica’s Surgeon Scorecard, among others.</a:t>
            </a:r>
          </a:p>
        </p:txBody>
      </p:sp>
      <p:sp>
        <p:nvSpPr>
          <p:cNvPr id="4" name="Slide Number Placeholder 3"/>
          <p:cNvSpPr>
            <a:spLocks noGrp="1"/>
          </p:cNvSpPr>
          <p:nvPr>
            <p:ph type="sldNum" sz="quarter" idx="5"/>
          </p:nvPr>
        </p:nvSpPr>
        <p:spPr/>
        <p:txBody>
          <a:bodyPr/>
          <a:lstStyle/>
          <a:p>
            <a:fld id="{C38716BB-ECC3-405E-A43A-0612803A55A5}" type="slidenum">
              <a:rPr lang="en-US" smtClean="0"/>
              <a:t>3</a:t>
            </a:fld>
            <a:endParaRPr lang="en-US"/>
          </a:p>
        </p:txBody>
      </p:sp>
    </p:spTree>
    <p:extLst>
      <p:ext uri="{BB962C8B-B14F-4D97-AF65-F5344CB8AC3E}">
        <p14:creationId xmlns:p14="http://schemas.microsoft.com/office/powerpoint/2010/main" val="3941680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8716BB-ECC3-405E-A43A-0612803A55A5}" type="slidenum">
              <a:rPr lang="en-US" smtClean="0"/>
              <a:t>21</a:t>
            </a:fld>
            <a:endParaRPr lang="en-US"/>
          </a:p>
        </p:txBody>
      </p:sp>
    </p:spTree>
    <p:extLst>
      <p:ext uri="{BB962C8B-B14F-4D97-AF65-F5344CB8AC3E}">
        <p14:creationId xmlns:p14="http://schemas.microsoft.com/office/powerpoint/2010/main" val="4812998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8716BB-ECC3-405E-A43A-0612803A55A5}" type="slidenum">
              <a:rPr lang="en-US" smtClean="0"/>
              <a:t>22</a:t>
            </a:fld>
            <a:endParaRPr lang="en-US"/>
          </a:p>
        </p:txBody>
      </p:sp>
    </p:spTree>
    <p:extLst>
      <p:ext uri="{BB962C8B-B14F-4D97-AF65-F5344CB8AC3E}">
        <p14:creationId xmlns:p14="http://schemas.microsoft.com/office/powerpoint/2010/main" val="2169614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Quality measurement has been credited for improvement in outcomes in other areas with existing profiles, such as orthopedic surgery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However, there’s a deficiency for this kind of work in cancer care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There have been profiles/parts of profiles related to cancer care, but at MSK we’re interested in assessing the feasibility of creating a comprehensive resource by major cancer site and are starting with cancer-directed surgeries.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Surgery is a primary modality of cancer treatment, and over 80% of patients with breast and colorectal cancer for instance undergo surgical treatment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If we’re able to create resource that can aid hospitals in quality improvement, even small improvements can have substantial impact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We’re talking about surgeries, so I’d like to clarify that in this context, I’m going to refer to the provider at the hospital level (not the surgeon level)</a:t>
            </a:r>
          </a:p>
        </p:txBody>
      </p:sp>
      <p:sp>
        <p:nvSpPr>
          <p:cNvPr id="4" name="Slide Number Placeholder 3"/>
          <p:cNvSpPr>
            <a:spLocks noGrp="1"/>
          </p:cNvSpPr>
          <p:nvPr>
            <p:ph type="sldNum" sz="quarter" idx="5"/>
          </p:nvPr>
        </p:nvSpPr>
        <p:spPr/>
        <p:txBody>
          <a:bodyPr/>
          <a:lstStyle/>
          <a:p>
            <a:fld id="{C38716BB-ECC3-405E-A43A-0612803A55A5}" type="slidenum">
              <a:rPr lang="en-US" smtClean="0"/>
              <a:t>4</a:t>
            </a:fld>
            <a:endParaRPr lang="en-US"/>
          </a:p>
        </p:txBody>
      </p:sp>
    </p:spTree>
    <p:extLst>
      <p:ext uri="{BB962C8B-B14F-4D97-AF65-F5344CB8AC3E}">
        <p14:creationId xmlns:p14="http://schemas.microsoft.com/office/powerpoint/2010/main" val="966475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Setting: Fee-for-service Medicare, we looked at beneficiaries aged 66 years and older undergoing cancer-directed surgery between 2011-2013 at hospitals nationally.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12 cancer sites analyzed separately and in aggregate</a:t>
            </a:r>
          </a:p>
          <a:p>
            <a:endParaRPr lang="en-US" dirty="0"/>
          </a:p>
        </p:txBody>
      </p:sp>
      <p:sp>
        <p:nvSpPr>
          <p:cNvPr id="4" name="Slide Number Placeholder 3"/>
          <p:cNvSpPr>
            <a:spLocks noGrp="1"/>
          </p:cNvSpPr>
          <p:nvPr>
            <p:ph type="sldNum" sz="quarter" idx="5"/>
          </p:nvPr>
        </p:nvSpPr>
        <p:spPr/>
        <p:txBody>
          <a:bodyPr/>
          <a:lstStyle/>
          <a:p>
            <a:fld id="{C38716BB-ECC3-405E-A43A-0612803A55A5}" type="slidenum">
              <a:rPr lang="en-US" smtClean="0"/>
              <a:t>5</a:t>
            </a:fld>
            <a:endParaRPr lang="en-US"/>
          </a:p>
        </p:txBody>
      </p:sp>
    </p:spTree>
    <p:extLst>
      <p:ext uri="{BB962C8B-B14F-4D97-AF65-F5344CB8AC3E}">
        <p14:creationId xmlns:p14="http://schemas.microsoft.com/office/powerpoint/2010/main" val="2316624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Statistical approaches to provider profiling</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What’s known: FE has been shown to be more accurate for extreme providers, but RE has smaller overall MSE (</a:t>
            </a:r>
            <a:r>
              <a:rPr lang="en-US" sz="1200" kern="1200" dirty="0" err="1">
                <a:solidFill>
                  <a:schemeClr val="tx1"/>
                </a:solidFill>
                <a:effectLst/>
                <a:latin typeface="+mn-lt"/>
                <a:ea typeface="+mn-ea"/>
                <a:cs typeface="+mn-cs"/>
              </a:rPr>
              <a:t>Kalbfleisch</a:t>
            </a:r>
            <a:r>
              <a:rPr lang="en-US" sz="1200" kern="1200" dirty="0">
                <a:solidFill>
                  <a:schemeClr val="tx1"/>
                </a:solidFill>
                <a:effectLst/>
                <a:latin typeface="+mn-lt"/>
                <a:ea typeface="+mn-ea"/>
                <a:cs typeface="+mn-cs"/>
              </a:rPr>
              <a:t> slides from JSM 2018)</a:t>
            </a:r>
            <a:r>
              <a:rPr lang="en-US" dirty="0">
                <a:effectLst/>
              </a:rPr>
              <a:t> </a:t>
            </a:r>
            <a:endParaRPr lang="en-US" dirty="0"/>
          </a:p>
        </p:txBody>
      </p:sp>
      <p:sp>
        <p:nvSpPr>
          <p:cNvPr id="4" name="Slide Number Placeholder 3"/>
          <p:cNvSpPr>
            <a:spLocks noGrp="1"/>
          </p:cNvSpPr>
          <p:nvPr>
            <p:ph type="sldNum" sz="quarter" idx="5"/>
          </p:nvPr>
        </p:nvSpPr>
        <p:spPr/>
        <p:txBody>
          <a:bodyPr/>
          <a:lstStyle/>
          <a:p>
            <a:fld id="{C38716BB-ECC3-405E-A43A-0612803A55A5}" type="slidenum">
              <a:rPr lang="en-US" smtClean="0"/>
              <a:t>6</a:t>
            </a:fld>
            <a:endParaRPr lang="en-US"/>
          </a:p>
        </p:txBody>
      </p:sp>
    </p:spTree>
    <p:extLst>
      <p:ext uri="{BB962C8B-B14F-4D97-AF65-F5344CB8AC3E}">
        <p14:creationId xmlns:p14="http://schemas.microsoft.com/office/powerpoint/2010/main" val="4266372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 this setting, we have instances of extremely low volume, and for a majority of providers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Existing profiles impose minimum volume criteria for profiling, that threshold is generally arbitrary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literature comparing approaches to profiling ignores low-volume providers</a:t>
            </a:r>
          </a:p>
        </p:txBody>
      </p:sp>
      <p:sp>
        <p:nvSpPr>
          <p:cNvPr id="4" name="Slide Number Placeholder 3"/>
          <p:cNvSpPr>
            <a:spLocks noGrp="1"/>
          </p:cNvSpPr>
          <p:nvPr>
            <p:ph type="sldNum" sz="quarter" idx="5"/>
          </p:nvPr>
        </p:nvSpPr>
        <p:spPr/>
        <p:txBody>
          <a:bodyPr/>
          <a:lstStyle/>
          <a:p>
            <a:fld id="{C38716BB-ECC3-405E-A43A-0612803A55A5}" type="slidenum">
              <a:rPr lang="en-US" smtClean="0"/>
              <a:t>7</a:t>
            </a:fld>
            <a:endParaRPr lang="en-US"/>
          </a:p>
        </p:txBody>
      </p:sp>
    </p:spTree>
    <p:extLst>
      <p:ext uri="{BB962C8B-B14F-4D97-AF65-F5344CB8AC3E}">
        <p14:creationId xmlns:p14="http://schemas.microsoft.com/office/powerpoint/2010/main" val="1178458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Boxplot of distribution of hospital surgical volume overall (left) and by cancer site (right)</a:t>
            </a:r>
          </a:p>
          <a:p>
            <a:pPr marL="171450" indent="-171450">
              <a:buFont typeface="Arial" panose="020B0604020202020204" pitchFamily="34" charset="0"/>
              <a:buChar char="•"/>
            </a:pPr>
            <a:r>
              <a:rPr lang="en-US" dirty="0"/>
              <a:t>Dashed lines refer to commonly employed cutoffs for profiles (11, 25)</a:t>
            </a:r>
          </a:p>
          <a:p>
            <a:pPr marL="171450" indent="-171450">
              <a:buFont typeface="Arial" panose="020B0604020202020204" pitchFamily="34" charset="0"/>
              <a:buChar char="•"/>
            </a:pPr>
            <a:r>
              <a:rPr lang="en-US" dirty="0"/>
              <a:t>Y-axis across sites ranges from 0 to 500</a:t>
            </a:r>
            <a:r>
              <a:rPr lang="en-US" sz="1200" kern="1200" dirty="0">
                <a:solidFill>
                  <a:schemeClr val="tx1"/>
                </a:solidFill>
                <a:effectLst/>
                <a:latin typeface="+mn-lt"/>
                <a:ea typeface="+mn-ea"/>
                <a:cs typeface="+mn-cs"/>
              </a:rPr>
              <a:t>, where the median volume is 34 surgeries.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Y-axis by site ranges from 0 to 100 and we can see that benchmarking the estimates of surgical volume against some commonly used cutoffs for profiling, we would be unable to report on outcomes to &gt;50% of providers. / In this setting, if providers below a volume threshold of 11 or 25 are excluded, we’re unable to profile on &gt;50% of providers for any of the cancer surgeries examined</a:t>
            </a:r>
          </a:p>
        </p:txBody>
      </p:sp>
      <p:sp>
        <p:nvSpPr>
          <p:cNvPr id="4" name="Slide Number Placeholder 3"/>
          <p:cNvSpPr>
            <a:spLocks noGrp="1"/>
          </p:cNvSpPr>
          <p:nvPr>
            <p:ph type="sldNum" sz="quarter" idx="5"/>
          </p:nvPr>
        </p:nvSpPr>
        <p:spPr/>
        <p:txBody>
          <a:bodyPr/>
          <a:lstStyle/>
          <a:p>
            <a:fld id="{C38716BB-ECC3-405E-A43A-0612803A55A5}" type="slidenum">
              <a:rPr lang="en-US" smtClean="0"/>
              <a:t>8</a:t>
            </a:fld>
            <a:endParaRPr lang="en-US"/>
          </a:p>
        </p:txBody>
      </p:sp>
    </p:spTree>
    <p:extLst>
      <p:ext uri="{BB962C8B-B14F-4D97-AF65-F5344CB8AC3E}">
        <p14:creationId xmlns:p14="http://schemas.microsoft.com/office/powerpoint/2010/main" val="1929118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8716BB-ECC3-405E-A43A-0612803A55A5}" type="slidenum">
              <a:rPr lang="en-US" smtClean="0"/>
              <a:t>9</a:t>
            </a:fld>
            <a:endParaRPr lang="en-US"/>
          </a:p>
        </p:txBody>
      </p:sp>
    </p:spTree>
    <p:extLst>
      <p:ext uri="{BB962C8B-B14F-4D97-AF65-F5344CB8AC3E}">
        <p14:creationId xmlns:p14="http://schemas.microsoft.com/office/powerpoint/2010/main" val="2089209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8716BB-ECC3-405E-A43A-0612803A55A5}" type="slidenum">
              <a:rPr lang="en-US" smtClean="0"/>
              <a:t>10</a:t>
            </a:fld>
            <a:endParaRPr lang="en-US"/>
          </a:p>
        </p:txBody>
      </p:sp>
    </p:spTree>
    <p:extLst>
      <p:ext uri="{BB962C8B-B14F-4D97-AF65-F5344CB8AC3E}">
        <p14:creationId xmlns:p14="http://schemas.microsoft.com/office/powerpoint/2010/main" val="8307849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p:cNvSpPr/>
          <p:nvPr/>
        </p:nvSpPr>
        <p:spPr>
          <a:xfrm>
            <a:off x="363538" y="0"/>
            <a:ext cx="153987" cy="1690688"/>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1690688"/>
            <a:ext cx="153987" cy="1804987"/>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363538" y="3495675"/>
            <a:ext cx="153987" cy="254952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1459420" y="2194895"/>
            <a:ext cx="6949679" cy="1470025"/>
          </a:xfrm>
        </p:spPr>
        <p:txBody>
          <a:bodyPr>
            <a:normAutofit/>
          </a:bodyPr>
          <a:lstStyle>
            <a:lvl1pPr algn="l">
              <a:defRPr sz="4000" b="1" i="0">
                <a:latin typeface="Arial" charset="0"/>
                <a:ea typeface="Arial" charset="0"/>
                <a:cs typeface="Arial" charset="0"/>
              </a:defRPr>
            </a:lvl1pPr>
          </a:lstStyle>
          <a:p>
            <a:r>
              <a:rPr lang="en-US"/>
              <a:t>Click to edit Master title style</a:t>
            </a:r>
            <a:endParaRPr lang="en-US" dirty="0"/>
          </a:p>
        </p:txBody>
      </p:sp>
      <p:sp>
        <p:nvSpPr>
          <p:cNvPr id="3" name="Subtitle 2"/>
          <p:cNvSpPr>
            <a:spLocks noGrp="1"/>
          </p:cNvSpPr>
          <p:nvPr>
            <p:ph type="subTitle" idx="1"/>
          </p:nvPr>
        </p:nvSpPr>
        <p:spPr>
          <a:xfrm>
            <a:off x="1459420" y="4292600"/>
            <a:ext cx="6949679" cy="1752600"/>
          </a:xfrm>
        </p:spPr>
        <p:txBody>
          <a:bodyPr>
            <a:normAutofit/>
          </a:bodyPr>
          <a:lstStyle>
            <a:lvl1pPr marL="0" indent="0" algn="l">
              <a:buNone/>
              <a:defRPr sz="1800" b="0" i="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Rectangle 8"/>
          <p:cNvSpPr/>
          <p:nvPr userDrawn="1"/>
        </p:nvSpPr>
        <p:spPr>
          <a:xfrm>
            <a:off x="6391854" y="6251928"/>
            <a:ext cx="2315381" cy="6060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475" y="508289"/>
            <a:ext cx="4428683" cy="1622072"/>
          </a:xfrm>
          <a:prstGeom prst="rect">
            <a:avLst/>
          </a:prstGeom>
        </p:spPr>
      </p:pic>
    </p:spTree>
    <p:extLst>
      <p:ext uri="{BB962C8B-B14F-4D97-AF65-F5344CB8AC3E}">
        <p14:creationId xmlns:p14="http://schemas.microsoft.com/office/powerpoint/2010/main" val="3582718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65629" y="297658"/>
            <a:ext cx="7679871" cy="782662"/>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765629" y="1202966"/>
            <a:ext cx="7679871"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385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60184" y="330699"/>
            <a:ext cx="7649030" cy="751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0184" y="1223450"/>
            <a:ext cx="371203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23450"/>
            <a:ext cx="376101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284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2930" y="256040"/>
            <a:ext cx="7647214" cy="8112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52930" y="1429007"/>
            <a:ext cx="374445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52930" y="2068769"/>
            <a:ext cx="374445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429007"/>
            <a:ext cx="37551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068769"/>
            <a:ext cx="37551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9721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43380"/>
            <a:ext cx="7647214" cy="948410"/>
          </a:xfrm>
        </p:spPr>
        <p:txBody>
          <a:bodyPr/>
          <a:lstStyle/>
          <a:p>
            <a:r>
              <a:rPr lang="en-US"/>
              <a:t>Click to edit Master title style</a:t>
            </a:r>
          </a:p>
        </p:txBody>
      </p:sp>
    </p:spTree>
    <p:extLst>
      <p:ext uri="{BB962C8B-B14F-4D97-AF65-F5344CB8AC3E}">
        <p14:creationId xmlns:p14="http://schemas.microsoft.com/office/powerpoint/2010/main" val="3410730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209214"/>
            <a:ext cx="7647214" cy="1859783"/>
          </a:xfrm>
        </p:spPr>
        <p:txBody>
          <a:bodyPr anchor="t">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935312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881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1" y="1215512"/>
            <a:ext cx="3118990" cy="747621"/>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163786" y="1215512"/>
            <a:ext cx="4245428" cy="49106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1963134"/>
            <a:ext cx="3118990" cy="41630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3690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7" y="4800600"/>
            <a:ext cx="6616697"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7" y="968375"/>
            <a:ext cx="6616697" cy="37592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7" y="5367338"/>
            <a:ext cx="6616697"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825645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14400" y="115888"/>
            <a:ext cx="7494588" cy="97472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914400" y="1223963"/>
            <a:ext cx="7494588" cy="4525962"/>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2" name="Picture 11" descr="MSK_logo_simp_hor_s_pos_d1884.ai"/>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237497" y="6087548"/>
            <a:ext cx="2427642" cy="895010"/>
          </a:xfrm>
          <a:prstGeom prst="rect">
            <a:avLst/>
          </a:prstGeom>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Lst>
  <p:txStyles>
    <p:titleStyle>
      <a:lvl1pPr algn="l" defTabSz="457200" rtl="0" eaLnBrk="1" fontAlgn="base" hangingPunct="1">
        <a:spcBef>
          <a:spcPct val="0"/>
        </a:spcBef>
        <a:spcAft>
          <a:spcPct val="0"/>
        </a:spcAft>
        <a:defRPr sz="3000" b="1" kern="1200">
          <a:solidFill>
            <a:schemeClr val="tx1"/>
          </a:solidFill>
          <a:latin typeface="Arial" charset="0"/>
          <a:ea typeface="Arial" charset="0"/>
          <a:cs typeface="Arial" charset="0"/>
        </a:defRPr>
      </a:lvl1pPr>
      <a:lvl2pPr algn="l" defTabSz="457200" rtl="0" eaLnBrk="1" fontAlgn="base" hangingPunct="1">
        <a:spcBef>
          <a:spcPct val="0"/>
        </a:spcBef>
        <a:spcAft>
          <a:spcPct val="0"/>
        </a:spcAft>
        <a:defRPr sz="3000" b="1">
          <a:solidFill>
            <a:schemeClr val="tx1"/>
          </a:solidFill>
          <a:latin typeface="Georgia" charset="0"/>
          <a:ea typeface="ＭＳ Ｐゴシック" charset="0"/>
        </a:defRPr>
      </a:lvl2pPr>
      <a:lvl3pPr algn="l" defTabSz="457200" rtl="0" eaLnBrk="1" fontAlgn="base" hangingPunct="1">
        <a:spcBef>
          <a:spcPct val="0"/>
        </a:spcBef>
        <a:spcAft>
          <a:spcPct val="0"/>
        </a:spcAft>
        <a:defRPr sz="3000" b="1">
          <a:solidFill>
            <a:schemeClr val="tx1"/>
          </a:solidFill>
          <a:latin typeface="Georgia" charset="0"/>
          <a:ea typeface="ＭＳ Ｐゴシック" charset="0"/>
        </a:defRPr>
      </a:lvl3pPr>
      <a:lvl4pPr algn="l" defTabSz="457200" rtl="0" eaLnBrk="1" fontAlgn="base" hangingPunct="1">
        <a:spcBef>
          <a:spcPct val="0"/>
        </a:spcBef>
        <a:spcAft>
          <a:spcPct val="0"/>
        </a:spcAft>
        <a:defRPr sz="3000" b="1">
          <a:solidFill>
            <a:schemeClr val="tx1"/>
          </a:solidFill>
          <a:latin typeface="Georgia" charset="0"/>
          <a:ea typeface="ＭＳ Ｐゴシック" charset="0"/>
        </a:defRPr>
      </a:lvl4pPr>
      <a:lvl5pPr algn="l" defTabSz="457200" rtl="0" eaLnBrk="1" fontAlgn="base" hangingPunct="1">
        <a:spcBef>
          <a:spcPct val="0"/>
        </a:spcBef>
        <a:spcAft>
          <a:spcPct val="0"/>
        </a:spcAft>
        <a:defRPr sz="3000" b="1">
          <a:solidFill>
            <a:schemeClr val="tx1"/>
          </a:solidFill>
          <a:latin typeface="Georgia" charset="0"/>
          <a:ea typeface="ＭＳ Ｐゴシック" charset="0"/>
        </a:defRPr>
      </a:lvl5pPr>
      <a:lvl6pPr marL="457200" algn="l" defTabSz="457200" rtl="0" eaLnBrk="1" fontAlgn="base" hangingPunct="1">
        <a:spcBef>
          <a:spcPct val="0"/>
        </a:spcBef>
        <a:spcAft>
          <a:spcPct val="0"/>
        </a:spcAft>
        <a:defRPr sz="3000" b="1">
          <a:solidFill>
            <a:schemeClr val="tx1"/>
          </a:solidFill>
          <a:latin typeface="Georgia" charset="0"/>
          <a:ea typeface="ＭＳ Ｐゴシック" charset="0"/>
        </a:defRPr>
      </a:lvl6pPr>
      <a:lvl7pPr marL="914400" algn="l" defTabSz="457200" rtl="0" eaLnBrk="1" fontAlgn="base" hangingPunct="1">
        <a:spcBef>
          <a:spcPct val="0"/>
        </a:spcBef>
        <a:spcAft>
          <a:spcPct val="0"/>
        </a:spcAft>
        <a:defRPr sz="3000" b="1">
          <a:solidFill>
            <a:schemeClr val="tx1"/>
          </a:solidFill>
          <a:latin typeface="Georgia" charset="0"/>
          <a:ea typeface="ＭＳ Ｐゴシック" charset="0"/>
        </a:defRPr>
      </a:lvl7pPr>
      <a:lvl8pPr marL="1371600" algn="l" defTabSz="457200" rtl="0" eaLnBrk="1" fontAlgn="base" hangingPunct="1">
        <a:spcBef>
          <a:spcPct val="0"/>
        </a:spcBef>
        <a:spcAft>
          <a:spcPct val="0"/>
        </a:spcAft>
        <a:defRPr sz="3000" b="1">
          <a:solidFill>
            <a:schemeClr val="tx1"/>
          </a:solidFill>
          <a:latin typeface="Georgia" charset="0"/>
          <a:ea typeface="ＭＳ Ｐゴシック" charset="0"/>
        </a:defRPr>
      </a:lvl8pPr>
      <a:lvl9pPr marL="1828800" algn="l" defTabSz="457200" rtl="0" eaLnBrk="1" fontAlgn="base" hangingPunct="1">
        <a:spcBef>
          <a:spcPct val="0"/>
        </a:spcBef>
        <a:spcAft>
          <a:spcPct val="0"/>
        </a:spcAft>
        <a:defRPr sz="3000" b="1">
          <a:solidFill>
            <a:schemeClr val="tx1"/>
          </a:solidFill>
          <a:latin typeface="Georgia" charset="0"/>
          <a:ea typeface="ＭＳ Ｐゴシック" charset="0"/>
        </a:defRPr>
      </a:lvl9pPr>
    </p:titleStyle>
    <p:bodyStyle>
      <a:lvl1pPr marL="227013" indent="-227013" algn="l" defTabSz="457200" rtl="0" eaLnBrk="1" fontAlgn="base" hangingPunct="1">
        <a:spcBef>
          <a:spcPct val="20000"/>
        </a:spcBef>
        <a:spcAft>
          <a:spcPct val="0"/>
        </a:spcAft>
        <a:buClr>
          <a:srgbClr val="2986E2"/>
        </a:buClr>
        <a:buFont typeface="Arial" charset="0"/>
        <a:buChar char="•"/>
        <a:defRPr sz="3200" b="0" i="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Clr>
          <a:srgbClr val="2986E2"/>
        </a:buClr>
        <a:buFont typeface="Arial" charset="0"/>
        <a:buChar char="–"/>
        <a:defRPr sz="2800" b="0" i="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Clr>
          <a:srgbClr val="2986E2"/>
        </a:buClr>
        <a:buFont typeface="Arial" charset="0"/>
        <a:buChar char="•"/>
        <a:defRPr sz="2400" b="0" i="0"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Clr>
          <a:srgbClr val="2986E2"/>
        </a:buClr>
        <a:buFont typeface="Arial" charset="0"/>
        <a:buChar char="–"/>
        <a:defRPr sz="2000" b="0" i="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Clr>
          <a:srgbClr val="2986E2"/>
        </a:buClr>
        <a:buFont typeface="Arial" charset="0"/>
        <a:buChar char="»"/>
        <a:defRPr sz="2000" b="0" i="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laveryj@mskcc.org" TargetMode="External"/><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8913" y="1801091"/>
            <a:ext cx="6950075" cy="2326409"/>
          </a:xfrm>
        </p:spPr>
        <p:txBody>
          <a:bodyPr rtlCol="0">
            <a:normAutofit fontScale="90000"/>
          </a:bodyPr>
          <a:lstStyle/>
          <a:p>
            <a:pPr fontAlgn="auto">
              <a:spcAft>
                <a:spcPts val="0"/>
              </a:spcAft>
              <a:defRPr/>
            </a:pPr>
            <a:r>
              <a:rPr lang="en-US" dirty="0">
                <a:solidFill>
                  <a:schemeClr val="accent1"/>
                </a:solidFill>
              </a:rPr>
              <a:t>A comparison of statistical approaches to provider profiling with respect to provider volume</a:t>
            </a:r>
          </a:p>
        </p:txBody>
      </p:sp>
      <p:sp>
        <p:nvSpPr>
          <p:cNvPr id="11266" name="Subtitle 2"/>
          <p:cNvSpPr>
            <a:spLocks noGrp="1"/>
          </p:cNvSpPr>
          <p:nvPr>
            <p:ph type="subTitle" idx="1"/>
          </p:nvPr>
        </p:nvSpPr>
        <p:spPr>
          <a:xfrm>
            <a:off x="725488" y="4292600"/>
            <a:ext cx="7683500" cy="1752600"/>
          </a:xfrm>
        </p:spPr>
        <p:txBody>
          <a:bodyPr anchor="b"/>
          <a:lstStyle/>
          <a:p>
            <a:r>
              <a:rPr lang="en-US" dirty="0">
                <a:solidFill>
                  <a:schemeClr val="accent2"/>
                </a:solidFill>
              </a:rPr>
              <a:t>July 29, 2019</a:t>
            </a:r>
          </a:p>
          <a:p>
            <a:r>
              <a:rPr lang="en-US" dirty="0">
                <a:solidFill>
                  <a:schemeClr val="accent2"/>
                </a:solidFill>
              </a:rPr>
              <a:t>Presented by Jessica Lavery, MS, Research Biostatistician</a:t>
            </a:r>
          </a:p>
          <a:p>
            <a:r>
              <a:rPr lang="en-US" dirty="0">
                <a:solidFill>
                  <a:schemeClr val="accent4"/>
                </a:solidFill>
              </a:rPr>
              <a:t>Work done in collaboration with Kathy Panageas, DrPH, Allison </a:t>
            </a:r>
            <a:r>
              <a:rPr lang="en-US" dirty="0" err="1">
                <a:solidFill>
                  <a:schemeClr val="accent4"/>
                </a:solidFill>
              </a:rPr>
              <a:t>Lipitz</a:t>
            </a:r>
            <a:r>
              <a:rPr lang="en-US" dirty="0">
                <a:solidFill>
                  <a:schemeClr val="accent4"/>
                </a:solidFill>
              </a:rPr>
              <a:t>-Snyderman, PhD, Diane Li, BA, Peter Bach, MD</a:t>
            </a:r>
          </a:p>
        </p:txBody>
      </p:sp>
      <p:sp>
        <p:nvSpPr>
          <p:cNvPr id="3" name="Rectangle 2"/>
          <p:cNvSpPr/>
          <p:nvPr/>
        </p:nvSpPr>
        <p:spPr>
          <a:xfrm>
            <a:off x="5894039" y="6045200"/>
            <a:ext cx="3053655" cy="7412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DA52-C5EF-4728-8432-3561B0FCB72D}"/>
              </a:ext>
            </a:extLst>
          </p:cNvPr>
          <p:cNvSpPr>
            <a:spLocks noGrp="1"/>
          </p:cNvSpPr>
          <p:nvPr>
            <p:ph type="title"/>
          </p:nvPr>
        </p:nvSpPr>
        <p:spPr>
          <a:xfrm>
            <a:off x="762000" y="143380"/>
            <a:ext cx="7816392" cy="948410"/>
          </a:xfrm>
        </p:spPr>
        <p:txBody>
          <a:bodyPr/>
          <a:lstStyle/>
          <a:p>
            <a:r>
              <a:rPr lang="en-US" dirty="0"/>
              <a:t>Medicare FFS Surgical Volume, 2011-2013</a:t>
            </a:r>
          </a:p>
        </p:txBody>
      </p:sp>
      <p:graphicFrame>
        <p:nvGraphicFramePr>
          <p:cNvPr id="3" name="Table 2">
            <a:extLst>
              <a:ext uri="{FF2B5EF4-FFF2-40B4-BE49-F238E27FC236}">
                <a16:creationId xmlns:a16="http://schemas.microsoft.com/office/drawing/2014/main" id="{383357BD-2F50-4DEA-BDCA-5B0888189FEA}"/>
              </a:ext>
            </a:extLst>
          </p:cNvPr>
          <p:cNvGraphicFramePr>
            <a:graphicFrameLocks noGrp="1"/>
          </p:cNvGraphicFramePr>
          <p:nvPr>
            <p:extLst>
              <p:ext uri="{D42A27DB-BD31-4B8C-83A1-F6EECF244321}">
                <p14:modId xmlns:p14="http://schemas.microsoft.com/office/powerpoint/2010/main" val="1736985488"/>
              </p:ext>
            </p:extLst>
          </p:nvPr>
        </p:nvGraphicFramePr>
        <p:xfrm>
          <a:off x="762000" y="1091790"/>
          <a:ext cx="7710195" cy="4571866"/>
        </p:xfrm>
        <a:graphic>
          <a:graphicData uri="http://schemas.openxmlformats.org/drawingml/2006/table">
            <a:tbl>
              <a:tblPr firstRow="1" bandRow="1">
                <a:tableStyleId>{5C22544A-7EE6-4342-B048-85BDC9FD1C3A}</a:tableStyleId>
              </a:tblPr>
              <a:tblGrid>
                <a:gridCol w="1871927">
                  <a:extLst>
                    <a:ext uri="{9D8B030D-6E8A-4147-A177-3AD203B41FA5}">
                      <a16:colId xmlns:a16="http://schemas.microsoft.com/office/drawing/2014/main" val="2155783196"/>
                    </a:ext>
                  </a:extLst>
                </a:gridCol>
                <a:gridCol w="1871927">
                  <a:extLst>
                    <a:ext uri="{9D8B030D-6E8A-4147-A177-3AD203B41FA5}">
                      <a16:colId xmlns:a16="http://schemas.microsoft.com/office/drawing/2014/main" val="2458110157"/>
                    </a:ext>
                  </a:extLst>
                </a:gridCol>
                <a:gridCol w="1871927">
                  <a:extLst>
                    <a:ext uri="{9D8B030D-6E8A-4147-A177-3AD203B41FA5}">
                      <a16:colId xmlns:a16="http://schemas.microsoft.com/office/drawing/2014/main" val="494371505"/>
                    </a:ext>
                  </a:extLst>
                </a:gridCol>
                <a:gridCol w="2094414">
                  <a:extLst>
                    <a:ext uri="{9D8B030D-6E8A-4147-A177-3AD203B41FA5}">
                      <a16:colId xmlns:a16="http://schemas.microsoft.com/office/drawing/2014/main" val="3377355145"/>
                    </a:ext>
                  </a:extLst>
                </a:gridCol>
              </a:tblGrid>
              <a:tr h="1701572">
                <a:tc>
                  <a:txBody>
                    <a:bodyPr/>
                    <a:lstStyle/>
                    <a:p>
                      <a:r>
                        <a:rPr lang="en-US" sz="2000" dirty="0"/>
                        <a:t>Cancer site</a:t>
                      </a:r>
                    </a:p>
                  </a:txBody>
                  <a:tcPr/>
                </a:tc>
                <a:tc>
                  <a:txBody>
                    <a:bodyPr/>
                    <a:lstStyle/>
                    <a:p>
                      <a:r>
                        <a:rPr lang="en-US" sz="2000" dirty="0"/>
                        <a:t>Number of surgeries</a:t>
                      </a:r>
                    </a:p>
                  </a:txBody>
                  <a:tcPr/>
                </a:tc>
                <a:tc>
                  <a:txBody>
                    <a:bodyPr/>
                    <a:lstStyle/>
                    <a:p>
                      <a:r>
                        <a:rPr lang="en-US" sz="2000" dirty="0"/>
                        <a:t>Number of hospitals</a:t>
                      </a:r>
                    </a:p>
                  </a:txBody>
                  <a:tcPr/>
                </a:tc>
                <a:tc>
                  <a:txBody>
                    <a:bodyPr/>
                    <a:lstStyle/>
                    <a:p>
                      <a:r>
                        <a:rPr lang="en-US" sz="2000" b="1" kern="1200" dirty="0">
                          <a:solidFill>
                            <a:schemeClr val="lt1"/>
                          </a:solidFill>
                          <a:latin typeface="+mn-lt"/>
                          <a:ea typeface="+mn-ea"/>
                          <a:cs typeface="+mn-cs"/>
                        </a:rPr>
                        <a:t>Median (Q1, Q3) </a:t>
                      </a:r>
                      <a:r>
                        <a:rPr lang="en-US" sz="2000" dirty="0"/>
                        <a:t>number of surgeries per hospital</a:t>
                      </a:r>
                    </a:p>
                  </a:txBody>
                  <a:tcPr/>
                </a:tc>
                <a:extLst>
                  <a:ext uri="{0D108BD9-81ED-4DB2-BD59-A6C34878D82A}">
                    <a16:rowId xmlns:a16="http://schemas.microsoft.com/office/drawing/2014/main" val="3186756053"/>
                  </a:ext>
                </a:extLst>
              </a:tr>
              <a:tr h="410042">
                <a:tc>
                  <a:txBody>
                    <a:bodyPr/>
                    <a:lstStyle/>
                    <a:p>
                      <a:r>
                        <a:rPr lang="en-US" sz="2000" dirty="0"/>
                        <a:t>Liver</a:t>
                      </a:r>
                    </a:p>
                  </a:txBody>
                  <a:tcPr/>
                </a:tc>
                <a:tc>
                  <a:txBody>
                    <a:bodyPr/>
                    <a:lstStyle/>
                    <a:p>
                      <a:pPr algn="ctr" fontAlgn="ctr"/>
                      <a:r>
                        <a:rPr lang="en-US" sz="2000" kern="1200">
                          <a:solidFill>
                            <a:schemeClr val="dk1"/>
                          </a:solidFill>
                          <a:latin typeface="+mn-lt"/>
                          <a:ea typeface="+mn-ea"/>
                          <a:cs typeface="+mn-cs"/>
                        </a:rPr>
                        <a:t>3,562</a:t>
                      </a:r>
                      <a:endParaRPr lang="en-US" sz="2000" kern="1200" dirty="0">
                        <a:solidFill>
                          <a:schemeClr val="dk1"/>
                        </a:solidFill>
                        <a:latin typeface="+mn-lt"/>
                        <a:ea typeface="+mn-ea"/>
                        <a:cs typeface="+mn-cs"/>
                      </a:endParaRPr>
                    </a:p>
                  </a:txBody>
                  <a:tcPr marL="9525" marR="9525" marT="9525" marB="0" anchor="ctr"/>
                </a:tc>
                <a:tc>
                  <a:txBody>
                    <a:bodyPr/>
                    <a:lstStyle/>
                    <a:p>
                      <a:pPr algn="ctr" fontAlgn="t"/>
                      <a:r>
                        <a:rPr lang="en-US" sz="2000" kern="1200" dirty="0">
                          <a:solidFill>
                            <a:schemeClr val="dk1"/>
                          </a:solidFill>
                          <a:latin typeface="+mn-lt"/>
                          <a:ea typeface="+mn-ea"/>
                          <a:cs typeface="+mn-cs"/>
                        </a:rPr>
                        <a:t>556</a:t>
                      </a:r>
                    </a:p>
                  </a:txBody>
                  <a:tcPr marL="9525" marR="9525" marT="9525" marB="0" anchor="ctr"/>
                </a:tc>
                <a:tc>
                  <a:txBody>
                    <a:bodyPr/>
                    <a:lstStyle/>
                    <a:p>
                      <a:pPr algn="ctr" fontAlgn="b"/>
                      <a:r>
                        <a:rPr lang="en-US" sz="2000" kern="1200" dirty="0">
                          <a:solidFill>
                            <a:schemeClr val="dk1"/>
                          </a:solidFill>
                          <a:latin typeface="+mn-lt"/>
                          <a:ea typeface="+mn-ea"/>
                          <a:cs typeface="+mn-cs"/>
                        </a:rPr>
                        <a:t>3 (&lt;3, 7)</a:t>
                      </a:r>
                    </a:p>
                  </a:txBody>
                  <a:tcPr marL="9525" marR="9525" marT="9525" marB="0" anchor="ctr"/>
                </a:tc>
                <a:extLst>
                  <a:ext uri="{0D108BD9-81ED-4DB2-BD59-A6C34878D82A}">
                    <a16:rowId xmlns:a16="http://schemas.microsoft.com/office/drawing/2014/main" val="549209185"/>
                  </a:ext>
                </a:extLst>
              </a:tr>
              <a:tr h="410042">
                <a:tc>
                  <a:txBody>
                    <a:bodyPr/>
                    <a:lstStyle/>
                    <a:p>
                      <a:r>
                        <a:rPr lang="en-US" sz="2000" dirty="0"/>
                        <a:t>Lung</a:t>
                      </a:r>
                    </a:p>
                  </a:txBody>
                  <a:tcPr/>
                </a:tc>
                <a:tc>
                  <a:txBody>
                    <a:bodyPr/>
                    <a:lstStyle/>
                    <a:p>
                      <a:pPr algn="ctr" fontAlgn="ctr"/>
                      <a:r>
                        <a:rPr lang="en-US" sz="2000" kern="1200" dirty="0">
                          <a:solidFill>
                            <a:schemeClr val="dk1"/>
                          </a:solidFill>
                          <a:latin typeface="+mn-lt"/>
                          <a:ea typeface="+mn-ea"/>
                          <a:cs typeface="+mn-cs"/>
                        </a:rPr>
                        <a:t>33,513</a:t>
                      </a:r>
                    </a:p>
                  </a:txBody>
                  <a:tcPr marL="9525" marR="9525" marT="9525" marB="0" anchor="ctr"/>
                </a:tc>
                <a:tc>
                  <a:txBody>
                    <a:bodyPr/>
                    <a:lstStyle/>
                    <a:p>
                      <a:pPr algn="ctr" fontAlgn="t"/>
                      <a:r>
                        <a:rPr lang="en-US" sz="2000" kern="1200" dirty="0">
                          <a:solidFill>
                            <a:schemeClr val="dk1"/>
                          </a:solidFill>
                          <a:latin typeface="+mn-lt"/>
                          <a:ea typeface="+mn-ea"/>
                          <a:cs typeface="+mn-cs"/>
                        </a:rPr>
                        <a:t>1,844</a:t>
                      </a:r>
                    </a:p>
                  </a:txBody>
                  <a:tcPr marL="9525" marR="9525" marT="9525" marB="0" anchor="ctr"/>
                </a:tc>
                <a:tc>
                  <a:txBody>
                    <a:bodyPr/>
                    <a:lstStyle/>
                    <a:p>
                      <a:pPr algn="ctr" fontAlgn="b"/>
                      <a:r>
                        <a:rPr lang="en-US" sz="2000" kern="1200" dirty="0">
                          <a:solidFill>
                            <a:schemeClr val="dk1"/>
                          </a:solidFill>
                          <a:latin typeface="+mn-lt"/>
                          <a:ea typeface="+mn-ea"/>
                          <a:cs typeface="+mn-cs"/>
                        </a:rPr>
                        <a:t>9 (3, 23)</a:t>
                      </a:r>
                    </a:p>
                  </a:txBody>
                  <a:tcPr marL="9525" marR="9525" marT="9525" marB="0" anchor="ctr"/>
                </a:tc>
                <a:extLst>
                  <a:ext uri="{0D108BD9-81ED-4DB2-BD59-A6C34878D82A}">
                    <a16:rowId xmlns:a16="http://schemas.microsoft.com/office/drawing/2014/main" val="2057090685"/>
                  </a:ext>
                </a:extLst>
              </a:tr>
              <a:tr h="410042">
                <a:tc>
                  <a:txBody>
                    <a:bodyPr/>
                    <a:lstStyle/>
                    <a:p>
                      <a:r>
                        <a:rPr lang="en-US" sz="2000" dirty="0"/>
                        <a:t>Ovary</a:t>
                      </a:r>
                    </a:p>
                  </a:txBody>
                  <a:tcPr/>
                </a:tc>
                <a:tc>
                  <a:txBody>
                    <a:bodyPr/>
                    <a:lstStyle/>
                    <a:p>
                      <a:pPr algn="ctr" fontAlgn="ctr"/>
                      <a:r>
                        <a:rPr lang="en-US" sz="2000" kern="1200" dirty="0">
                          <a:solidFill>
                            <a:schemeClr val="dk1"/>
                          </a:solidFill>
                          <a:latin typeface="+mn-lt"/>
                          <a:ea typeface="+mn-ea"/>
                          <a:cs typeface="+mn-cs"/>
                        </a:rPr>
                        <a:t>8,805</a:t>
                      </a:r>
                    </a:p>
                  </a:txBody>
                  <a:tcPr marL="9525" marR="9525" marT="9525" marB="0" anchor="ctr"/>
                </a:tc>
                <a:tc>
                  <a:txBody>
                    <a:bodyPr/>
                    <a:lstStyle/>
                    <a:p>
                      <a:pPr algn="ctr" fontAlgn="t"/>
                      <a:r>
                        <a:rPr lang="en-US" sz="2000" kern="1200" dirty="0">
                          <a:solidFill>
                            <a:schemeClr val="dk1"/>
                          </a:solidFill>
                          <a:latin typeface="+mn-lt"/>
                          <a:ea typeface="+mn-ea"/>
                          <a:cs typeface="+mn-cs"/>
                        </a:rPr>
                        <a:t>1,137</a:t>
                      </a:r>
                    </a:p>
                  </a:txBody>
                  <a:tcPr marL="9525" marR="9525" marT="9525" marB="0" anchor="ctr"/>
                </a:tc>
                <a:tc>
                  <a:txBody>
                    <a:bodyPr/>
                    <a:lstStyle/>
                    <a:p>
                      <a:pPr algn="ctr" fontAlgn="b"/>
                      <a:r>
                        <a:rPr lang="en-US" sz="2000" kern="1200" dirty="0">
                          <a:solidFill>
                            <a:schemeClr val="dk1"/>
                          </a:solidFill>
                          <a:latin typeface="+mn-lt"/>
                          <a:ea typeface="+mn-ea"/>
                          <a:cs typeface="+mn-cs"/>
                        </a:rPr>
                        <a:t>3 (&lt;3, 10)</a:t>
                      </a:r>
                    </a:p>
                  </a:txBody>
                  <a:tcPr marL="9525" marR="9525" marT="9525" marB="0" anchor="ctr"/>
                </a:tc>
                <a:extLst>
                  <a:ext uri="{0D108BD9-81ED-4DB2-BD59-A6C34878D82A}">
                    <a16:rowId xmlns:a16="http://schemas.microsoft.com/office/drawing/2014/main" val="1880093986"/>
                  </a:ext>
                </a:extLst>
              </a:tr>
              <a:tr h="410042">
                <a:tc>
                  <a:txBody>
                    <a:bodyPr/>
                    <a:lstStyle/>
                    <a:p>
                      <a:r>
                        <a:rPr lang="en-US" sz="2000" dirty="0"/>
                        <a:t>Other gyn</a:t>
                      </a:r>
                    </a:p>
                  </a:txBody>
                  <a:tcPr/>
                </a:tc>
                <a:tc>
                  <a:txBody>
                    <a:bodyPr/>
                    <a:lstStyle/>
                    <a:p>
                      <a:pPr algn="ctr" fontAlgn="ctr"/>
                      <a:r>
                        <a:rPr lang="en-US" sz="2000" kern="1200" dirty="0">
                          <a:solidFill>
                            <a:schemeClr val="dk1"/>
                          </a:solidFill>
                          <a:latin typeface="+mn-lt"/>
                          <a:ea typeface="+mn-ea"/>
                          <a:cs typeface="+mn-cs"/>
                        </a:rPr>
                        <a:t>18,603</a:t>
                      </a:r>
                    </a:p>
                  </a:txBody>
                  <a:tcPr marL="9525" marR="9525" marT="9525" marB="0" anchor="ctr"/>
                </a:tc>
                <a:tc>
                  <a:txBody>
                    <a:bodyPr/>
                    <a:lstStyle/>
                    <a:p>
                      <a:pPr algn="ctr" fontAlgn="t"/>
                      <a:r>
                        <a:rPr lang="en-US" sz="2000" kern="1200" dirty="0">
                          <a:solidFill>
                            <a:schemeClr val="dk1"/>
                          </a:solidFill>
                          <a:latin typeface="+mn-lt"/>
                          <a:ea typeface="+mn-ea"/>
                          <a:cs typeface="+mn-cs"/>
                        </a:rPr>
                        <a:t>1,615</a:t>
                      </a:r>
                    </a:p>
                  </a:txBody>
                  <a:tcPr marL="9525" marR="9525" marT="9525" marB="0" anchor="ctr"/>
                </a:tc>
                <a:tc>
                  <a:txBody>
                    <a:bodyPr/>
                    <a:lstStyle/>
                    <a:p>
                      <a:pPr algn="ctr" fontAlgn="b"/>
                      <a:r>
                        <a:rPr lang="en-US" sz="2000" kern="1200" dirty="0">
                          <a:solidFill>
                            <a:schemeClr val="dk1"/>
                          </a:solidFill>
                          <a:latin typeface="+mn-lt"/>
                          <a:ea typeface="+mn-ea"/>
                          <a:cs typeface="+mn-cs"/>
                        </a:rPr>
                        <a:t>3 (&lt;3, 12)</a:t>
                      </a:r>
                    </a:p>
                  </a:txBody>
                  <a:tcPr marL="9525" marR="9525" marT="9525" marB="0" anchor="ctr"/>
                </a:tc>
                <a:extLst>
                  <a:ext uri="{0D108BD9-81ED-4DB2-BD59-A6C34878D82A}">
                    <a16:rowId xmlns:a16="http://schemas.microsoft.com/office/drawing/2014/main" val="738469710"/>
                  </a:ext>
                </a:extLst>
              </a:tr>
              <a:tr h="410042">
                <a:tc>
                  <a:txBody>
                    <a:bodyPr/>
                    <a:lstStyle/>
                    <a:p>
                      <a:r>
                        <a:rPr lang="en-US" sz="2000" dirty="0"/>
                        <a:t>Pancreas</a:t>
                      </a:r>
                    </a:p>
                  </a:txBody>
                  <a:tcPr/>
                </a:tc>
                <a:tc>
                  <a:txBody>
                    <a:bodyPr/>
                    <a:lstStyle/>
                    <a:p>
                      <a:pPr algn="ctr" fontAlgn="ctr"/>
                      <a:r>
                        <a:rPr lang="en-US" sz="2000" kern="1200" dirty="0">
                          <a:solidFill>
                            <a:schemeClr val="dk1"/>
                          </a:solidFill>
                          <a:latin typeface="+mn-lt"/>
                          <a:ea typeface="+mn-ea"/>
                          <a:cs typeface="+mn-cs"/>
                        </a:rPr>
                        <a:t>6,391</a:t>
                      </a:r>
                    </a:p>
                  </a:txBody>
                  <a:tcPr marL="9525" marR="9525" marT="9525" marB="0" anchor="ctr"/>
                </a:tc>
                <a:tc>
                  <a:txBody>
                    <a:bodyPr/>
                    <a:lstStyle/>
                    <a:p>
                      <a:pPr algn="ctr" fontAlgn="t"/>
                      <a:r>
                        <a:rPr lang="en-US" sz="2000" kern="1200" dirty="0">
                          <a:solidFill>
                            <a:schemeClr val="dk1"/>
                          </a:solidFill>
                          <a:latin typeface="+mn-lt"/>
                          <a:ea typeface="+mn-ea"/>
                          <a:cs typeface="+mn-cs"/>
                        </a:rPr>
                        <a:t>785</a:t>
                      </a:r>
                    </a:p>
                  </a:txBody>
                  <a:tcPr marL="9525" marR="9525" marT="9525" marB="0" anchor="ctr"/>
                </a:tc>
                <a:tc>
                  <a:txBody>
                    <a:bodyPr/>
                    <a:lstStyle/>
                    <a:p>
                      <a:pPr algn="ctr" fontAlgn="b"/>
                      <a:r>
                        <a:rPr lang="en-US" sz="2000" kern="1200" dirty="0">
                          <a:solidFill>
                            <a:schemeClr val="dk1"/>
                          </a:solidFill>
                          <a:latin typeface="+mn-lt"/>
                          <a:ea typeface="+mn-ea"/>
                          <a:cs typeface="+mn-cs"/>
                        </a:rPr>
                        <a:t>3 (&lt;3, 8)</a:t>
                      </a:r>
                    </a:p>
                  </a:txBody>
                  <a:tcPr marL="9525" marR="9525" marT="9525" marB="0" anchor="ctr"/>
                </a:tc>
                <a:extLst>
                  <a:ext uri="{0D108BD9-81ED-4DB2-BD59-A6C34878D82A}">
                    <a16:rowId xmlns:a16="http://schemas.microsoft.com/office/drawing/2014/main" val="627983502"/>
                  </a:ext>
                </a:extLst>
              </a:tr>
              <a:tr h="410042">
                <a:tc>
                  <a:txBody>
                    <a:bodyPr/>
                    <a:lstStyle/>
                    <a:p>
                      <a:r>
                        <a:rPr lang="en-US" sz="2000" dirty="0"/>
                        <a:t>Prostate</a:t>
                      </a:r>
                    </a:p>
                  </a:txBody>
                  <a:tcPr/>
                </a:tc>
                <a:tc>
                  <a:txBody>
                    <a:bodyPr/>
                    <a:lstStyle/>
                    <a:p>
                      <a:pPr algn="ctr" fontAlgn="ctr"/>
                      <a:r>
                        <a:rPr lang="en-US" sz="2000" kern="1200" dirty="0">
                          <a:solidFill>
                            <a:schemeClr val="dk1"/>
                          </a:solidFill>
                          <a:latin typeface="+mn-lt"/>
                          <a:ea typeface="+mn-ea"/>
                          <a:cs typeface="+mn-cs"/>
                        </a:rPr>
                        <a:t>29,207</a:t>
                      </a:r>
                    </a:p>
                  </a:txBody>
                  <a:tcPr marL="9525" marR="9525" marT="9525" marB="0" anchor="ctr"/>
                </a:tc>
                <a:tc>
                  <a:txBody>
                    <a:bodyPr/>
                    <a:lstStyle/>
                    <a:p>
                      <a:pPr algn="ctr" fontAlgn="t"/>
                      <a:r>
                        <a:rPr lang="en-US" sz="2000" kern="1200" dirty="0">
                          <a:solidFill>
                            <a:schemeClr val="dk1"/>
                          </a:solidFill>
                          <a:latin typeface="+mn-lt"/>
                          <a:ea typeface="+mn-ea"/>
                          <a:cs typeface="+mn-cs"/>
                        </a:rPr>
                        <a:t>1,600</a:t>
                      </a:r>
                    </a:p>
                  </a:txBody>
                  <a:tcPr marL="9525" marR="9525" marT="9525" marB="0" anchor="ctr"/>
                </a:tc>
                <a:tc>
                  <a:txBody>
                    <a:bodyPr/>
                    <a:lstStyle/>
                    <a:p>
                      <a:pPr algn="ctr" fontAlgn="b"/>
                      <a:r>
                        <a:rPr lang="en-US" sz="2000" kern="1200" dirty="0">
                          <a:solidFill>
                            <a:schemeClr val="dk1"/>
                          </a:solidFill>
                          <a:latin typeface="+mn-lt"/>
                          <a:ea typeface="+mn-ea"/>
                          <a:cs typeface="+mn-cs"/>
                        </a:rPr>
                        <a:t>7 (&lt;3, 21)</a:t>
                      </a:r>
                    </a:p>
                  </a:txBody>
                  <a:tcPr marL="9525" marR="9525" marT="9525" marB="0" anchor="ctr"/>
                </a:tc>
                <a:extLst>
                  <a:ext uri="{0D108BD9-81ED-4DB2-BD59-A6C34878D82A}">
                    <a16:rowId xmlns:a16="http://schemas.microsoft.com/office/drawing/2014/main" val="3449343598"/>
                  </a:ext>
                </a:extLst>
              </a:tr>
              <a:tr h="410042">
                <a:tc>
                  <a:txBody>
                    <a:bodyPr/>
                    <a:lstStyle/>
                    <a:p>
                      <a:r>
                        <a:rPr lang="en-US" sz="2000" dirty="0"/>
                        <a:t>Sarcoma</a:t>
                      </a:r>
                    </a:p>
                  </a:txBody>
                  <a:tcPr/>
                </a:tc>
                <a:tc>
                  <a:txBody>
                    <a:bodyPr/>
                    <a:lstStyle/>
                    <a:p>
                      <a:pPr algn="ctr" fontAlgn="ctr"/>
                      <a:r>
                        <a:rPr lang="en-US" sz="2000" kern="1200" dirty="0">
                          <a:solidFill>
                            <a:schemeClr val="dk1"/>
                          </a:solidFill>
                          <a:latin typeface="+mn-lt"/>
                          <a:ea typeface="+mn-ea"/>
                          <a:cs typeface="+mn-cs"/>
                        </a:rPr>
                        <a:t>1,984</a:t>
                      </a:r>
                    </a:p>
                  </a:txBody>
                  <a:tcPr marL="9525" marR="9525" marT="9525" marB="0" anchor="ctr"/>
                </a:tc>
                <a:tc>
                  <a:txBody>
                    <a:bodyPr/>
                    <a:lstStyle/>
                    <a:p>
                      <a:pPr algn="ctr" fontAlgn="t"/>
                      <a:r>
                        <a:rPr lang="en-US" sz="2000" kern="1200" dirty="0">
                          <a:solidFill>
                            <a:schemeClr val="dk1"/>
                          </a:solidFill>
                          <a:latin typeface="+mn-lt"/>
                          <a:ea typeface="+mn-ea"/>
                          <a:cs typeface="+mn-cs"/>
                        </a:rPr>
                        <a:t>506</a:t>
                      </a:r>
                    </a:p>
                  </a:txBody>
                  <a:tcPr marL="9525" marR="9525" marT="9525" marB="0" anchor="ctr"/>
                </a:tc>
                <a:tc>
                  <a:txBody>
                    <a:bodyPr/>
                    <a:lstStyle/>
                    <a:p>
                      <a:pPr algn="ctr" fontAlgn="b"/>
                      <a:r>
                        <a:rPr lang="en-US" sz="2000" kern="1200" dirty="0">
                          <a:solidFill>
                            <a:schemeClr val="dk1"/>
                          </a:solidFill>
                          <a:latin typeface="+mn-lt"/>
                          <a:ea typeface="+mn-ea"/>
                          <a:cs typeface="+mn-cs"/>
                        </a:rPr>
                        <a:t>&lt;3 (&lt;3, 4)</a:t>
                      </a:r>
                    </a:p>
                  </a:txBody>
                  <a:tcPr marL="9525" marR="9525" marT="9525" marB="0" anchor="ctr"/>
                </a:tc>
                <a:extLst>
                  <a:ext uri="{0D108BD9-81ED-4DB2-BD59-A6C34878D82A}">
                    <a16:rowId xmlns:a16="http://schemas.microsoft.com/office/drawing/2014/main" val="2876589998"/>
                  </a:ext>
                </a:extLst>
              </a:tr>
            </a:tbl>
          </a:graphicData>
        </a:graphic>
      </p:graphicFrame>
    </p:spTree>
    <p:extLst>
      <p:ext uri="{BB962C8B-B14F-4D97-AF65-F5344CB8AC3E}">
        <p14:creationId xmlns:p14="http://schemas.microsoft.com/office/powerpoint/2010/main" val="3351861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C8233-7E10-4A18-96E2-34307D7E0B3C}"/>
              </a:ext>
            </a:extLst>
          </p:cNvPr>
          <p:cNvSpPr>
            <a:spLocks noGrp="1"/>
          </p:cNvSpPr>
          <p:nvPr>
            <p:ph type="title"/>
          </p:nvPr>
        </p:nvSpPr>
        <p:spPr/>
        <p:txBody>
          <a:bodyPr/>
          <a:lstStyle/>
          <a:p>
            <a:r>
              <a:rPr lang="en-US"/>
              <a:t>Case study</a:t>
            </a:r>
            <a:endParaRPr lang="en-US" dirty="0"/>
          </a:p>
        </p:txBody>
      </p:sp>
      <p:sp>
        <p:nvSpPr>
          <p:cNvPr id="6" name="Content Placeholder 5">
            <a:extLst>
              <a:ext uri="{FF2B5EF4-FFF2-40B4-BE49-F238E27FC236}">
                <a16:creationId xmlns:a16="http://schemas.microsoft.com/office/drawing/2014/main" id="{1F8DE40B-CED8-493E-AB88-18703B43BC7F}"/>
              </a:ext>
            </a:extLst>
          </p:cNvPr>
          <p:cNvSpPr>
            <a:spLocks noGrp="1"/>
          </p:cNvSpPr>
          <p:nvPr>
            <p:ph idx="1"/>
          </p:nvPr>
        </p:nvSpPr>
        <p:spPr/>
        <p:txBody>
          <a:bodyPr/>
          <a:lstStyle/>
          <a:p>
            <a:r>
              <a:rPr lang="en-US" dirty="0">
                <a:solidFill>
                  <a:schemeClr val="accent1"/>
                </a:solidFill>
              </a:rPr>
              <a:t>Comparison: </a:t>
            </a:r>
            <a:r>
              <a:rPr lang="en-US" dirty="0"/>
              <a:t>Fixed Effects (FE) vs Random effects (RE)</a:t>
            </a:r>
          </a:p>
          <a:p>
            <a:r>
              <a:rPr lang="en-US" dirty="0">
                <a:solidFill>
                  <a:schemeClr val="accent1"/>
                </a:solidFill>
              </a:rPr>
              <a:t>Cohort:</a:t>
            </a:r>
            <a:r>
              <a:rPr lang="en-US" dirty="0"/>
              <a:t> 85,860 patients undergoing surgery for colorectal cancer at 3,598 hospitals between 2011-2013</a:t>
            </a:r>
          </a:p>
          <a:p>
            <a:r>
              <a:rPr lang="en-US" dirty="0">
                <a:solidFill>
                  <a:schemeClr val="accent1"/>
                </a:solidFill>
              </a:rPr>
              <a:t>Outcome:</a:t>
            </a:r>
            <a:r>
              <a:rPr lang="en-US" dirty="0"/>
              <a:t> 30-day major surgical complications</a:t>
            </a:r>
          </a:p>
          <a:p>
            <a:pPr marL="0" indent="0">
              <a:buNone/>
            </a:pPr>
            <a:endParaRPr lang="en-US" dirty="0"/>
          </a:p>
        </p:txBody>
      </p:sp>
    </p:spTree>
    <p:extLst>
      <p:ext uri="{BB962C8B-B14F-4D97-AF65-F5344CB8AC3E}">
        <p14:creationId xmlns:p14="http://schemas.microsoft.com/office/powerpoint/2010/main" val="2408834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ACB19-3FF0-4742-BF37-15CCA7559EF2}"/>
              </a:ext>
            </a:extLst>
          </p:cNvPr>
          <p:cNvSpPr>
            <a:spLocks noGrp="1"/>
          </p:cNvSpPr>
          <p:nvPr>
            <p:ph type="title"/>
          </p:nvPr>
        </p:nvSpPr>
        <p:spPr/>
        <p:txBody>
          <a:bodyPr/>
          <a:lstStyle/>
          <a:p>
            <a:r>
              <a:rPr lang="en-US"/>
              <a:t>Comparison of approaches</a:t>
            </a:r>
            <a:endParaRPr lang="en-US" dirty="0"/>
          </a:p>
        </p:txBody>
      </p:sp>
      <p:sp>
        <p:nvSpPr>
          <p:cNvPr id="3" name="Content Placeholder 2">
            <a:extLst>
              <a:ext uri="{FF2B5EF4-FFF2-40B4-BE49-F238E27FC236}">
                <a16:creationId xmlns:a16="http://schemas.microsoft.com/office/drawing/2014/main" id="{3F435DAC-2CF1-4BCD-B75A-C5C171FEE952}"/>
              </a:ext>
            </a:extLst>
          </p:cNvPr>
          <p:cNvSpPr>
            <a:spLocks noGrp="1"/>
          </p:cNvSpPr>
          <p:nvPr>
            <p:ph idx="1"/>
          </p:nvPr>
        </p:nvSpPr>
        <p:spPr>
          <a:xfrm>
            <a:off x="765629" y="1202966"/>
            <a:ext cx="7941491" cy="4525963"/>
          </a:xfrm>
        </p:spPr>
        <p:txBody>
          <a:bodyPr/>
          <a:lstStyle/>
          <a:p>
            <a:pPr marL="971550" lvl="1" indent="-514350">
              <a:buFont typeface="+mj-lt"/>
              <a:buAutoNum type="romanUcPeriod"/>
            </a:pPr>
            <a:r>
              <a:rPr lang="en-US" sz="2400" dirty="0"/>
              <a:t>Assessed </a:t>
            </a:r>
            <a:r>
              <a:rPr lang="en-US" sz="2400" b="1" dirty="0">
                <a:solidFill>
                  <a:schemeClr val="accent1"/>
                </a:solidFill>
              </a:rPr>
              <a:t>agreement</a:t>
            </a:r>
            <a:r>
              <a:rPr lang="en-US" sz="2400" dirty="0"/>
              <a:t> in rank across methods using weighted kappa</a:t>
            </a:r>
          </a:p>
          <a:p>
            <a:pPr lvl="2"/>
            <a:r>
              <a:rPr lang="en-US" sz="2000" dirty="0"/>
              <a:t>Examined provider ranking based on the distribution: </a:t>
            </a:r>
          </a:p>
          <a:p>
            <a:pPr marL="914400" lvl="2" indent="0">
              <a:buNone/>
            </a:pPr>
            <a:r>
              <a:rPr lang="en-US" sz="2000" dirty="0">
                <a:solidFill>
                  <a:schemeClr val="accent2"/>
                </a:solidFill>
              </a:rPr>
              <a:t>   10% </a:t>
            </a:r>
            <a:r>
              <a:rPr lang="en-US" sz="2000" dirty="0"/>
              <a:t>- 20% - 20% - 20% - 20% </a:t>
            </a:r>
            <a:r>
              <a:rPr lang="en-US" sz="2000" dirty="0">
                <a:solidFill>
                  <a:schemeClr val="accent1"/>
                </a:solidFill>
              </a:rPr>
              <a:t>- 10%</a:t>
            </a:r>
          </a:p>
          <a:p>
            <a:pPr lvl="2"/>
            <a:r>
              <a:rPr lang="en-US" sz="2000" dirty="0"/>
              <a:t>Examined distribution stratified by volume</a:t>
            </a:r>
            <a:br>
              <a:rPr lang="en-US" sz="2000" dirty="0">
                <a:solidFill>
                  <a:schemeClr val="accent1"/>
                </a:solidFill>
              </a:rPr>
            </a:br>
            <a:endParaRPr lang="en-US" sz="3200" dirty="0">
              <a:solidFill>
                <a:schemeClr val="accent1"/>
              </a:solidFill>
            </a:endParaRPr>
          </a:p>
          <a:p>
            <a:pPr marL="971550" lvl="1" indent="-514350">
              <a:buFont typeface="+mj-lt"/>
              <a:buAutoNum type="romanUcPeriod"/>
            </a:pPr>
            <a:r>
              <a:rPr lang="en-US" sz="2400" dirty="0"/>
              <a:t>Compared the </a:t>
            </a:r>
            <a:r>
              <a:rPr lang="en-US" sz="2400" b="1" dirty="0">
                <a:solidFill>
                  <a:schemeClr val="accent1"/>
                </a:solidFill>
              </a:rPr>
              <a:t>precision</a:t>
            </a:r>
            <a:r>
              <a:rPr lang="en-US" sz="2400" dirty="0"/>
              <a:t> of standardized rates based on the half-width of the 95% confidence interval</a:t>
            </a:r>
            <a:br>
              <a:rPr lang="en-US" sz="2400" dirty="0"/>
            </a:br>
            <a:endParaRPr lang="en-US" sz="2400" dirty="0"/>
          </a:p>
          <a:p>
            <a:pPr marL="971550" lvl="1" indent="-514350">
              <a:buFont typeface="+mj-lt"/>
              <a:buAutoNum type="romanUcPeriod"/>
            </a:pPr>
            <a:r>
              <a:rPr lang="en-US" sz="2400" dirty="0"/>
              <a:t>Compared </a:t>
            </a:r>
            <a:r>
              <a:rPr lang="en-US" sz="2400" b="1" dirty="0">
                <a:solidFill>
                  <a:schemeClr val="accent1"/>
                </a:solidFill>
              </a:rPr>
              <a:t>detection of outliers</a:t>
            </a:r>
            <a:r>
              <a:rPr lang="en-US" sz="2400" dirty="0">
                <a:solidFill>
                  <a:schemeClr val="accent1"/>
                </a:solidFill>
              </a:rPr>
              <a:t> </a:t>
            </a:r>
            <a:r>
              <a:rPr lang="en-US" sz="2400" dirty="0"/>
              <a:t>based on the 95% confidence interval of the standardized rate</a:t>
            </a:r>
          </a:p>
        </p:txBody>
      </p:sp>
    </p:spTree>
    <p:extLst>
      <p:ext uri="{BB962C8B-B14F-4D97-AF65-F5344CB8AC3E}">
        <p14:creationId xmlns:p14="http://schemas.microsoft.com/office/powerpoint/2010/main" val="4277030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DFE8-B677-47F0-82BF-B65648293FEF}"/>
              </a:ext>
            </a:extLst>
          </p:cNvPr>
          <p:cNvSpPr>
            <a:spLocks noGrp="1"/>
          </p:cNvSpPr>
          <p:nvPr>
            <p:ph type="title"/>
          </p:nvPr>
        </p:nvSpPr>
        <p:spPr/>
        <p:txBody>
          <a:bodyPr/>
          <a:lstStyle/>
          <a:p>
            <a:r>
              <a:rPr lang="en-US" dirty="0"/>
              <a:t>I. Assessing agreement:</a:t>
            </a:r>
            <a:br>
              <a:rPr lang="en-US" dirty="0"/>
            </a:br>
            <a:r>
              <a:rPr lang="en-US" dirty="0"/>
              <a:t>Weighted kappa by volume</a:t>
            </a:r>
          </a:p>
        </p:txBody>
      </p:sp>
      <p:pic>
        <p:nvPicPr>
          <p:cNvPr id="4" name="Picture 3">
            <a:extLst>
              <a:ext uri="{FF2B5EF4-FFF2-40B4-BE49-F238E27FC236}">
                <a16:creationId xmlns:a16="http://schemas.microsoft.com/office/drawing/2014/main" id="{24ABB5A8-760E-4CBC-A381-AB0A8A8B7FF2}"/>
              </a:ext>
            </a:extLst>
          </p:cNvPr>
          <p:cNvPicPr>
            <a:picLocks noChangeAspect="1"/>
          </p:cNvPicPr>
          <p:nvPr/>
        </p:nvPicPr>
        <p:blipFill>
          <a:blip r:embed="rId3"/>
          <a:stretch>
            <a:fillRect/>
          </a:stretch>
        </p:blipFill>
        <p:spPr>
          <a:xfrm>
            <a:off x="1523574" y="1142681"/>
            <a:ext cx="6096851" cy="4572638"/>
          </a:xfrm>
          <a:prstGeom prst="rect">
            <a:avLst/>
          </a:prstGeom>
        </p:spPr>
      </p:pic>
    </p:spTree>
    <p:extLst>
      <p:ext uri="{BB962C8B-B14F-4D97-AF65-F5344CB8AC3E}">
        <p14:creationId xmlns:p14="http://schemas.microsoft.com/office/powerpoint/2010/main" val="2104066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E269C-3F15-48D2-8826-0AF9CEC4E0CA}"/>
              </a:ext>
            </a:extLst>
          </p:cNvPr>
          <p:cNvSpPr>
            <a:spLocks noGrp="1"/>
          </p:cNvSpPr>
          <p:nvPr>
            <p:ph type="title"/>
          </p:nvPr>
        </p:nvSpPr>
        <p:spPr/>
        <p:txBody>
          <a:bodyPr/>
          <a:lstStyle/>
          <a:p>
            <a:r>
              <a:rPr lang="en-US" dirty="0"/>
              <a:t>Hospital ranking based on standardized rates</a:t>
            </a:r>
          </a:p>
        </p:txBody>
      </p:sp>
      <p:sp>
        <p:nvSpPr>
          <p:cNvPr id="6" name="TextBox 5">
            <a:extLst>
              <a:ext uri="{FF2B5EF4-FFF2-40B4-BE49-F238E27FC236}">
                <a16:creationId xmlns:a16="http://schemas.microsoft.com/office/drawing/2014/main" id="{58535E04-048D-4F6E-A7FD-05EB96B0792F}"/>
              </a:ext>
            </a:extLst>
          </p:cNvPr>
          <p:cNvSpPr txBox="1"/>
          <p:nvPr/>
        </p:nvSpPr>
        <p:spPr>
          <a:xfrm>
            <a:off x="1133294" y="5742916"/>
            <a:ext cx="1657350" cy="369332"/>
          </a:xfrm>
          <a:prstGeom prst="rect">
            <a:avLst/>
          </a:prstGeom>
          <a:noFill/>
        </p:spPr>
        <p:txBody>
          <a:bodyPr wrap="square" rtlCol="0">
            <a:spAutoFit/>
          </a:bodyPr>
          <a:lstStyle/>
          <a:p>
            <a:r>
              <a:rPr lang="en-US" dirty="0"/>
              <a:t>Volume ≤ 11</a:t>
            </a:r>
          </a:p>
        </p:txBody>
      </p:sp>
      <p:sp>
        <p:nvSpPr>
          <p:cNvPr id="9" name="TextBox 8">
            <a:extLst>
              <a:ext uri="{FF2B5EF4-FFF2-40B4-BE49-F238E27FC236}">
                <a16:creationId xmlns:a16="http://schemas.microsoft.com/office/drawing/2014/main" id="{5D4D9D46-F0C7-4EEA-91C4-52376948B8AB}"/>
              </a:ext>
            </a:extLst>
          </p:cNvPr>
          <p:cNvSpPr txBox="1"/>
          <p:nvPr/>
        </p:nvSpPr>
        <p:spPr>
          <a:xfrm>
            <a:off x="3909113" y="5732107"/>
            <a:ext cx="1657350" cy="369332"/>
          </a:xfrm>
          <a:prstGeom prst="rect">
            <a:avLst/>
          </a:prstGeom>
          <a:noFill/>
        </p:spPr>
        <p:txBody>
          <a:bodyPr wrap="square" rtlCol="0">
            <a:spAutoFit/>
          </a:bodyPr>
          <a:lstStyle/>
          <a:p>
            <a:r>
              <a:rPr lang="en-US" dirty="0"/>
              <a:t>Volume ≤ 25</a:t>
            </a:r>
          </a:p>
        </p:txBody>
      </p:sp>
      <p:sp>
        <p:nvSpPr>
          <p:cNvPr id="12" name="TextBox 11">
            <a:extLst>
              <a:ext uri="{FF2B5EF4-FFF2-40B4-BE49-F238E27FC236}">
                <a16:creationId xmlns:a16="http://schemas.microsoft.com/office/drawing/2014/main" id="{48BEC938-7057-436D-AEB7-F5C1B2280F07}"/>
              </a:ext>
            </a:extLst>
          </p:cNvPr>
          <p:cNvSpPr txBox="1"/>
          <p:nvPr/>
        </p:nvSpPr>
        <p:spPr>
          <a:xfrm>
            <a:off x="6684932" y="5732107"/>
            <a:ext cx="1657350" cy="369332"/>
          </a:xfrm>
          <a:prstGeom prst="rect">
            <a:avLst/>
          </a:prstGeom>
          <a:noFill/>
        </p:spPr>
        <p:txBody>
          <a:bodyPr wrap="square" rtlCol="0">
            <a:spAutoFit/>
          </a:bodyPr>
          <a:lstStyle/>
          <a:p>
            <a:r>
              <a:rPr lang="en-US" dirty="0"/>
              <a:t>Volume ≤ 100</a:t>
            </a:r>
          </a:p>
        </p:txBody>
      </p:sp>
      <p:pic>
        <p:nvPicPr>
          <p:cNvPr id="24" name="Picture 23">
            <a:extLst>
              <a:ext uri="{FF2B5EF4-FFF2-40B4-BE49-F238E27FC236}">
                <a16:creationId xmlns:a16="http://schemas.microsoft.com/office/drawing/2014/main" id="{A72235B6-D9B9-4FBF-B138-392781EB517D}"/>
              </a:ext>
            </a:extLst>
          </p:cNvPr>
          <p:cNvPicPr>
            <a:picLocks noChangeAspect="1"/>
          </p:cNvPicPr>
          <p:nvPr/>
        </p:nvPicPr>
        <p:blipFill>
          <a:blip r:embed="rId3"/>
          <a:stretch>
            <a:fillRect/>
          </a:stretch>
        </p:blipFill>
        <p:spPr>
          <a:xfrm>
            <a:off x="137546" y="1189824"/>
            <a:ext cx="3200847" cy="4572638"/>
          </a:xfrm>
          <a:prstGeom prst="rect">
            <a:avLst/>
          </a:prstGeom>
        </p:spPr>
      </p:pic>
      <p:pic>
        <p:nvPicPr>
          <p:cNvPr id="26" name="Picture 25">
            <a:extLst>
              <a:ext uri="{FF2B5EF4-FFF2-40B4-BE49-F238E27FC236}">
                <a16:creationId xmlns:a16="http://schemas.microsoft.com/office/drawing/2014/main" id="{4B5FE2B7-F437-4E66-A55B-25B33D4B8DB7}"/>
              </a:ext>
            </a:extLst>
          </p:cNvPr>
          <p:cNvPicPr>
            <a:picLocks noChangeAspect="1"/>
          </p:cNvPicPr>
          <p:nvPr/>
        </p:nvPicPr>
        <p:blipFill>
          <a:blip r:embed="rId4"/>
          <a:stretch>
            <a:fillRect/>
          </a:stretch>
        </p:blipFill>
        <p:spPr>
          <a:xfrm>
            <a:off x="3040350" y="1189824"/>
            <a:ext cx="3200847" cy="4572638"/>
          </a:xfrm>
          <a:prstGeom prst="rect">
            <a:avLst/>
          </a:prstGeom>
        </p:spPr>
      </p:pic>
      <p:pic>
        <p:nvPicPr>
          <p:cNvPr id="28" name="Picture 27">
            <a:extLst>
              <a:ext uri="{FF2B5EF4-FFF2-40B4-BE49-F238E27FC236}">
                <a16:creationId xmlns:a16="http://schemas.microsoft.com/office/drawing/2014/main" id="{D7645CE2-A082-4E6E-956D-D2D80A062288}"/>
              </a:ext>
            </a:extLst>
          </p:cNvPr>
          <p:cNvPicPr>
            <a:picLocks noChangeAspect="1"/>
          </p:cNvPicPr>
          <p:nvPr/>
        </p:nvPicPr>
        <p:blipFill>
          <a:blip r:embed="rId5"/>
          <a:stretch>
            <a:fillRect/>
          </a:stretch>
        </p:blipFill>
        <p:spPr>
          <a:xfrm>
            <a:off x="5943153" y="1189824"/>
            <a:ext cx="3200847" cy="4572638"/>
          </a:xfrm>
          <a:prstGeom prst="rect">
            <a:avLst/>
          </a:prstGeom>
        </p:spPr>
      </p:pic>
      <p:pic>
        <p:nvPicPr>
          <p:cNvPr id="10" name="Picture 9">
            <a:extLst>
              <a:ext uri="{FF2B5EF4-FFF2-40B4-BE49-F238E27FC236}">
                <a16:creationId xmlns:a16="http://schemas.microsoft.com/office/drawing/2014/main" id="{79430D36-D69F-B248-86F1-87B0F81F01A7}"/>
              </a:ext>
            </a:extLst>
          </p:cNvPr>
          <p:cNvPicPr>
            <a:picLocks noChangeAspect="1"/>
          </p:cNvPicPr>
          <p:nvPr/>
        </p:nvPicPr>
        <p:blipFill>
          <a:blip r:embed="rId6"/>
          <a:stretch>
            <a:fillRect/>
          </a:stretch>
        </p:blipFill>
        <p:spPr>
          <a:xfrm>
            <a:off x="4444714" y="6112248"/>
            <a:ext cx="4703985" cy="723690"/>
          </a:xfrm>
          <a:prstGeom prst="rect">
            <a:avLst/>
          </a:prstGeom>
        </p:spPr>
      </p:pic>
    </p:spTree>
    <p:extLst>
      <p:ext uri="{BB962C8B-B14F-4D97-AF65-F5344CB8AC3E}">
        <p14:creationId xmlns:p14="http://schemas.microsoft.com/office/powerpoint/2010/main" val="87132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667B5F-2D7E-48C6-93B8-E450902FF0DD}"/>
              </a:ext>
            </a:extLst>
          </p:cNvPr>
          <p:cNvSpPr>
            <a:spLocks noGrp="1"/>
          </p:cNvSpPr>
          <p:nvPr>
            <p:ph type="title"/>
          </p:nvPr>
        </p:nvSpPr>
        <p:spPr/>
        <p:txBody>
          <a:bodyPr/>
          <a:lstStyle/>
          <a:p>
            <a:r>
              <a:rPr lang="en-US" dirty="0"/>
              <a:t>II. Precision of estimates</a:t>
            </a:r>
          </a:p>
        </p:txBody>
      </p:sp>
      <p:pic>
        <p:nvPicPr>
          <p:cNvPr id="6" name="Picture 5">
            <a:extLst>
              <a:ext uri="{FF2B5EF4-FFF2-40B4-BE49-F238E27FC236}">
                <a16:creationId xmlns:a16="http://schemas.microsoft.com/office/drawing/2014/main" id="{685353DA-2759-6A4D-9F2F-D118041F8DFA}"/>
              </a:ext>
            </a:extLst>
          </p:cNvPr>
          <p:cNvPicPr>
            <a:picLocks noChangeAspect="1"/>
          </p:cNvPicPr>
          <p:nvPr/>
        </p:nvPicPr>
        <p:blipFill>
          <a:blip r:embed="rId3"/>
          <a:stretch>
            <a:fillRect/>
          </a:stretch>
        </p:blipFill>
        <p:spPr>
          <a:xfrm>
            <a:off x="1090484" y="1080320"/>
            <a:ext cx="7030159" cy="5021542"/>
          </a:xfrm>
          <a:prstGeom prst="rect">
            <a:avLst/>
          </a:prstGeom>
        </p:spPr>
      </p:pic>
    </p:spTree>
    <p:extLst>
      <p:ext uri="{BB962C8B-B14F-4D97-AF65-F5344CB8AC3E}">
        <p14:creationId xmlns:p14="http://schemas.microsoft.com/office/powerpoint/2010/main" val="1932986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F07C7-E4E0-4EFD-940F-760AC3195163}"/>
              </a:ext>
            </a:extLst>
          </p:cNvPr>
          <p:cNvSpPr>
            <a:spLocks noGrp="1"/>
          </p:cNvSpPr>
          <p:nvPr>
            <p:ph type="title"/>
          </p:nvPr>
        </p:nvSpPr>
        <p:spPr/>
        <p:txBody>
          <a:bodyPr/>
          <a:lstStyle/>
          <a:p>
            <a:r>
              <a:rPr lang="en-US" dirty="0"/>
              <a:t>III. Detection of outliers</a:t>
            </a:r>
          </a:p>
        </p:txBody>
      </p:sp>
      <p:pic>
        <p:nvPicPr>
          <p:cNvPr id="7" name="Picture 6">
            <a:extLst>
              <a:ext uri="{FF2B5EF4-FFF2-40B4-BE49-F238E27FC236}">
                <a16:creationId xmlns:a16="http://schemas.microsoft.com/office/drawing/2014/main" id="{A4E6D554-6C44-44A5-9E68-2CA6BB32B3B1}"/>
              </a:ext>
            </a:extLst>
          </p:cNvPr>
          <p:cNvPicPr>
            <a:picLocks noChangeAspect="1"/>
          </p:cNvPicPr>
          <p:nvPr/>
        </p:nvPicPr>
        <p:blipFill>
          <a:blip r:embed="rId3"/>
          <a:stretch>
            <a:fillRect/>
          </a:stretch>
        </p:blipFill>
        <p:spPr>
          <a:xfrm>
            <a:off x="1018352" y="1080320"/>
            <a:ext cx="7107295" cy="5076640"/>
          </a:xfrm>
          <a:prstGeom prst="rect">
            <a:avLst/>
          </a:prstGeom>
        </p:spPr>
      </p:pic>
    </p:spTree>
    <p:extLst>
      <p:ext uri="{BB962C8B-B14F-4D97-AF65-F5344CB8AC3E}">
        <p14:creationId xmlns:p14="http://schemas.microsoft.com/office/powerpoint/2010/main" val="4252309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F07C7-E4E0-4EFD-940F-760AC3195163}"/>
              </a:ext>
            </a:extLst>
          </p:cNvPr>
          <p:cNvSpPr>
            <a:spLocks noGrp="1"/>
          </p:cNvSpPr>
          <p:nvPr>
            <p:ph type="title"/>
          </p:nvPr>
        </p:nvSpPr>
        <p:spPr/>
        <p:txBody>
          <a:bodyPr/>
          <a:lstStyle/>
          <a:p>
            <a:r>
              <a:rPr lang="en-US" dirty="0"/>
              <a:t>Detection of outliers</a:t>
            </a:r>
          </a:p>
        </p:txBody>
      </p:sp>
      <p:pic>
        <p:nvPicPr>
          <p:cNvPr id="7" name="Picture 6">
            <a:extLst>
              <a:ext uri="{FF2B5EF4-FFF2-40B4-BE49-F238E27FC236}">
                <a16:creationId xmlns:a16="http://schemas.microsoft.com/office/drawing/2014/main" id="{D99E6065-A568-4A33-84D4-A5F2345D15BE}"/>
              </a:ext>
            </a:extLst>
          </p:cNvPr>
          <p:cNvPicPr>
            <a:picLocks noChangeAspect="1"/>
          </p:cNvPicPr>
          <p:nvPr/>
        </p:nvPicPr>
        <p:blipFill>
          <a:blip r:embed="rId3"/>
          <a:stretch>
            <a:fillRect/>
          </a:stretch>
        </p:blipFill>
        <p:spPr>
          <a:xfrm>
            <a:off x="1061613" y="1080320"/>
            <a:ext cx="7020773" cy="5014838"/>
          </a:xfrm>
          <a:prstGeom prst="rect">
            <a:avLst/>
          </a:prstGeom>
        </p:spPr>
      </p:pic>
    </p:spTree>
    <p:extLst>
      <p:ext uri="{BB962C8B-B14F-4D97-AF65-F5344CB8AC3E}">
        <p14:creationId xmlns:p14="http://schemas.microsoft.com/office/powerpoint/2010/main" val="1408318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17C47-0FD1-4DB0-B390-953BBF2F6C85}"/>
              </a:ext>
            </a:extLst>
          </p:cNvPr>
          <p:cNvSpPr>
            <a:spLocks noGrp="1"/>
          </p:cNvSpPr>
          <p:nvPr>
            <p:ph type="title"/>
          </p:nvPr>
        </p:nvSpPr>
        <p:spPr/>
        <p:txBody>
          <a:bodyPr/>
          <a:lstStyle/>
          <a:p>
            <a:r>
              <a:rPr lang="en-US" dirty="0"/>
              <a:t>Random effects model</a:t>
            </a:r>
          </a:p>
        </p:txBody>
      </p:sp>
      <p:pic>
        <p:nvPicPr>
          <p:cNvPr id="31" name="Picture 30">
            <a:extLst>
              <a:ext uri="{FF2B5EF4-FFF2-40B4-BE49-F238E27FC236}">
                <a16:creationId xmlns:a16="http://schemas.microsoft.com/office/drawing/2014/main" id="{293E8BFF-02C8-455F-8D98-FB125E79E431}"/>
              </a:ext>
            </a:extLst>
          </p:cNvPr>
          <p:cNvPicPr>
            <a:picLocks noChangeAspect="1"/>
          </p:cNvPicPr>
          <p:nvPr/>
        </p:nvPicPr>
        <p:blipFill>
          <a:blip r:embed="rId3"/>
          <a:stretch>
            <a:fillRect/>
          </a:stretch>
        </p:blipFill>
        <p:spPr>
          <a:xfrm>
            <a:off x="1371153" y="1142681"/>
            <a:ext cx="6401693" cy="4572638"/>
          </a:xfrm>
          <a:prstGeom prst="rect">
            <a:avLst/>
          </a:prstGeom>
        </p:spPr>
      </p:pic>
    </p:spTree>
    <p:extLst>
      <p:ext uri="{BB962C8B-B14F-4D97-AF65-F5344CB8AC3E}">
        <p14:creationId xmlns:p14="http://schemas.microsoft.com/office/powerpoint/2010/main" val="336482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17C47-0FD1-4DB0-B390-953BBF2F6C85}"/>
              </a:ext>
            </a:extLst>
          </p:cNvPr>
          <p:cNvSpPr>
            <a:spLocks noGrp="1"/>
          </p:cNvSpPr>
          <p:nvPr>
            <p:ph type="title"/>
          </p:nvPr>
        </p:nvSpPr>
        <p:spPr/>
        <p:txBody>
          <a:bodyPr/>
          <a:lstStyle/>
          <a:p>
            <a:r>
              <a:rPr lang="en-US" dirty="0"/>
              <a:t>Random effects model</a:t>
            </a:r>
          </a:p>
        </p:txBody>
      </p:sp>
      <p:pic>
        <p:nvPicPr>
          <p:cNvPr id="4" name="Picture 3">
            <a:extLst>
              <a:ext uri="{FF2B5EF4-FFF2-40B4-BE49-F238E27FC236}">
                <a16:creationId xmlns:a16="http://schemas.microsoft.com/office/drawing/2014/main" id="{3BD95D3D-E525-4441-BF05-10174571E925}"/>
              </a:ext>
            </a:extLst>
          </p:cNvPr>
          <p:cNvPicPr>
            <a:picLocks noChangeAspect="1"/>
          </p:cNvPicPr>
          <p:nvPr/>
        </p:nvPicPr>
        <p:blipFill>
          <a:blip r:embed="rId3"/>
          <a:stretch>
            <a:fillRect/>
          </a:stretch>
        </p:blipFill>
        <p:spPr>
          <a:xfrm>
            <a:off x="1371153" y="1142681"/>
            <a:ext cx="6401693" cy="4572638"/>
          </a:xfrm>
          <a:prstGeom prst="rect">
            <a:avLst/>
          </a:prstGeom>
        </p:spPr>
      </p:pic>
    </p:spTree>
    <p:extLst>
      <p:ext uri="{BB962C8B-B14F-4D97-AF65-F5344CB8AC3E}">
        <p14:creationId xmlns:p14="http://schemas.microsoft.com/office/powerpoint/2010/main" val="2929664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911B5-43FA-4025-BCC1-527599F61426}"/>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BB6DF392-C11D-416F-AAC2-6CF558A46C32}"/>
              </a:ext>
            </a:extLst>
          </p:cNvPr>
          <p:cNvSpPr>
            <a:spLocks noGrp="1"/>
          </p:cNvSpPr>
          <p:nvPr>
            <p:ph idx="1"/>
          </p:nvPr>
        </p:nvSpPr>
        <p:spPr/>
        <p:txBody>
          <a:bodyPr/>
          <a:lstStyle/>
          <a:p>
            <a:pPr marL="0" indent="0">
              <a:buNone/>
            </a:pPr>
            <a:r>
              <a:rPr lang="en-US" sz="1800" dirty="0"/>
              <a:t>Provider profiles, or report cards, are routinely developed to assess the quality of care for various conditions and procedures, as in the Centers for Medicare and Medicaid Services’ Hospital Compare and ProPublica’s Surgeon Scorecard. Profiling providers of surgical cancer care poses challenges related to a high number of low-volume providers, particularly if analyses are to be undertaken separately for specific cancer sites. Often, different thresholds are used to define low-volume providers that are then excluded from analyses and/or public reporting. </a:t>
            </a:r>
            <a:r>
              <a:rPr lang="en-US" sz="1800" b="1" dirty="0"/>
              <a:t>We performed a head-to-head comparison of fixed and random effects methods of profiling providers of surgical cancer care with particular emphasis on low volume providers. We compared the width of the confidence interval for the estimate of the hospital effect, detection of outliers, and correlation of performance measures between methods. </a:t>
            </a:r>
            <a:endParaRPr lang="en-US" sz="1800" dirty="0"/>
          </a:p>
        </p:txBody>
      </p:sp>
    </p:spTree>
    <p:extLst>
      <p:ext uri="{BB962C8B-B14F-4D97-AF65-F5344CB8AC3E}">
        <p14:creationId xmlns:p14="http://schemas.microsoft.com/office/powerpoint/2010/main" val="1739053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17C47-0FD1-4DB0-B390-953BBF2F6C85}"/>
              </a:ext>
            </a:extLst>
          </p:cNvPr>
          <p:cNvSpPr>
            <a:spLocks noGrp="1"/>
          </p:cNvSpPr>
          <p:nvPr>
            <p:ph type="title"/>
          </p:nvPr>
        </p:nvSpPr>
        <p:spPr/>
        <p:txBody>
          <a:bodyPr/>
          <a:lstStyle/>
          <a:p>
            <a:r>
              <a:rPr lang="en-US" dirty="0"/>
              <a:t>Random effects model</a:t>
            </a:r>
          </a:p>
        </p:txBody>
      </p:sp>
      <p:pic>
        <p:nvPicPr>
          <p:cNvPr id="4" name="Picture 3">
            <a:extLst>
              <a:ext uri="{FF2B5EF4-FFF2-40B4-BE49-F238E27FC236}">
                <a16:creationId xmlns:a16="http://schemas.microsoft.com/office/drawing/2014/main" id="{7B90B51F-13D1-481A-A847-6C481C2A4C30}"/>
              </a:ext>
            </a:extLst>
          </p:cNvPr>
          <p:cNvPicPr>
            <a:picLocks noChangeAspect="1"/>
          </p:cNvPicPr>
          <p:nvPr/>
        </p:nvPicPr>
        <p:blipFill>
          <a:blip r:embed="rId3"/>
          <a:stretch>
            <a:fillRect/>
          </a:stretch>
        </p:blipFill>
        <p:spPr>
          <a:xfrm>
            <a:off x="1371153" y="1142681"/>
            <a:ext cx="6401693" cy="4572638"/>
          </a:xfrm>
          <a:prstGeom prst="rect">
            <a:avLst/>
          </a:prstGeom>
        </p:spPr>
      </p:pic>
    </p:spTree>
    <p:extLst>
      <p:ext uri="{BB962C8B-B14F-4D97-AF65-F5344CB8AC3E}">
        <p14:creationId xmlns:p14="http://schemas.microsoft.com/office/powerpoint/2010/main" val="1659055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5E00F-8903-4DC2-A03E-38422565A7D8}"/>
              </a:ext>
            </a:extLst>
          </p:cNvPr>
          <p:cNvSpPr>
            <a:spLocks noGrp="1"/>
          </p:cNvSpPr>
          <p:nvPr>
            <p:ph type="title"/>
          </p:nvPr>
        </p:nvSpPr>
        <p:spPr/>
        <p:txBody>
          <a:bodyPr/>
          <a:lstStyle/>
          <a:p>
            <a:r>
              <a:rPr lang="en-US"/>
              <a:t>Conclusions</a:t>
            </a:r>
            <a:endParaRPr lang="en-US" dirty="0"/>
          </a:p>
        </p:txBody>
      </p:sp>
      <p:sp>
        <p:nvSpPr>
          <p:cNvPr id="3" name="Content Placeholder 2">
            <a:extLst>
              <a:ext uri="{FF2B5EF4-FFF2-40B4-BE49-F238E27FC236}">
                <a16:creationId xmlns:a16="http://schemas.microsoft.com/office/drawing/2014/main" id="{E7D7F23C-5781-46F4-BACA-BD5B7361C3A7}"/>
              </a:ext>
            </a:extLst>
          </p:cNvPr>
          <p:cNvSpPr>
            <a:spLocks noGrp="1"/>
          </p:cNvSpPr>
          <p:nvPr>
            <p:ph idx="1"/>
          </p:nvPr>
        </p:nvSpPr>
        <p:spPr>
          <a:xfrm>
            <a:off x="765629" y="1202966"/>
            <a:ext cx="7679871" cy="5064484"/>
          </a:xfrm>
        </p:spPr>
        <p:txBody>
          <a:bodyPr/>
          <a:lstStyle/>
          <a:p>
            <a:pPr marL="400050" indent="-400050">
              <a:buFont typeface="+mj-lt"/>
              <a:buAutoNum type="romanUcPeriod"/>
            </a:pPr>
            <a:r>
              <a:rPr lang="en-US" sz="2000" dirty="0"/>
              <a:t>Agreement</a:t>
            </a:r>
          </a:p>
          <a:p>
            <a:pPr lvl="1"/>
            <a:r>
              <a:rPr lang="en-US" sz="1800" dirty="0"/>
              <a:t>Poor agreement between FE and RE, particularly in the low volume setting</a:t>
            </a:r>
          </a:p>
          <a:p>
            <a:pPr lvl="1"/>
            <a:r>
              <a:rPr lang="en-US" sz="1800" dirty="0"/>
              <a:t>Agreement increases with increasing volume, up until ~30 surgeries</a:t>
            </a:r>
          </a:p>
          <a:p>
            <a:pPr marL="400050" indent="-400050">
              <a:buFont typeface="+mj-lt"/>
              <a:buAutoNum type="romanUcPeriod"/>
            </a:pPr>
            <a:r>
              <a:rPr lang="en-US" sz="2000" dirty="0"/>
              <a:t>Precision</a:t>
            </a:r>
          </a:p>
          <a:p>
            <a:pPr lvl="1"/>
            <a:r>
              <a:rPr lang="en-US" sz="1800" dirty="0"/>
              <a:t>RE has smaller CI than FE methods</a:t>
            </a:r>
          </a:p>
          <a:p>
            <a:pPr lvl="1"/>
            <a:r>
              <a:rPr lang="en-US" sz="1800" dirty="0"/>
              <a:t>Precision increases as volume increases, but the pattern is different in FE and RE</a:t>
            </a:r>
          </a:p>
          <a:p>
            <a:pPr marL="400050" indent="-400050">
              <a:buFont typeface="+mj-lt"/>
              <a:buAutoNum type="romanUcPeriod"/>
            </a:pPr>
            <a:r>
              <a:rPr lang="en-US" sz="2000" dirty="0"/>
              <a:t>Detection of outliers </a:t>
            </a:r>
          </a:p>
          <a:p>
            <a:pPr lvl="1"/>
            <a:r>
              <a:rPr lang="en-US" sz="1800" dirty="0"/>
              <a:t>With RE, no outliers detected for hospitals with a volume &lt;30</a:t>
            </a:r>
          </a:p>
          <a:p>
            <a:pPr lvl="1"/>
            <a:r>
              <a:rPr lang="en-US" sz="1800" dirty="0"/>
              <a:t>FE methods identify outliers with a volume as low as 5</a:t>
            </a:r>
          </a:p>
        </p:txBody>
      </p:sp>
    </p:spTree>
    <p:extLst>
      <p:ext uri="{BB962C8B-B14F-4D97-AF65-F5344CB8AC3E}">
        <p14:creationId xmlns:p14="http://schemas.microsoft.com/office/powerpoint/2010/main" val="1742263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5E00F-8903-4DC2-A03E-38422565A7D8}"/>
              </a:ext>
            </a:extLst>
          </p:cNvPr>
          <p:cNvSpPr>
            <a:spLocks noGrp="1"/>
          </p:cNvSpPr>
          <p:nvPr>
            <p:ph type="title"/>
          </p:nvPr>
        </p:nvSpPr>
        <p:spPr/>
        <p:txBody>
          <a:bodyPr/>
          <a:lstStyle/>
          <a:p>
            <a:r>
              <a:rPr lang="en-US" dirty="0"/>
              <a:t>Implications &amp; future work</a:t>
            </a:r>
          </a:p>
        </p:txBody>
      </p:sp>
      <p:sp>
        <p:nvSpPr>
          <p:cNvPr id="5" name="Content Placeholder 4">
            <a:extLst>
              <a:ext uri="{FF2B5EF4-FFF2-40B4-BE49-F238E27FC236}">
                <a16:creationId xmlns:a16="http://schemas.microsoft.com/office/drawing/2014/main" id="{0B9F85EE-F7F6-4BE4-931E-77B8B9E77406}"/>
              </a:ext>
            </a:extLst>
          </p:cNvPr>
          <p:cNvSpPr>
            <a:spLocks noGrp="1"/>
          </p:cNvSpPr>
          <p:nvPr>
            <p:ph idx="1"/>
          </p:nvPr>
        </p:nvSpPr>
        <p:spPr/>
        <p:txBody>
          <a:bodyPr/>
          <a:lstStyle/>
          <a:p>
            <a:r>
              <a:rPr lang="en-US" sz="2400" dirty="0"/>
              <a:t>The choice of method matters in the low-volume setting</a:t>
            </a:r>
          </a:p>
          <a:p>
            <a:pPr lvl="1"/>
            <a:r>
              <a:rPr lang="en-US" sz="2000" dirty="0"/>
              <a:t>Future work planned to evaluate whether these results are driven by providers with extremely low volume or the high proportion of low-volume providers </a:t>
            </a:r>
          </a:p>
          <a:p>
            <a:pPr lvl="1"/>
            <a:r>
              <a:rPr lang="en-US" sz="2000" dirty="0"/>
              <a:t>Other methods may handle low-volume providers differently. Future work planned to incorporate comparison with Bayesian methods, fixed effects with random intercepts (FERE)</a:t>
            </a:r>
          </a:p>
          <a:p>
            <a:pPr lvl="1"/>
            <a:r>
              <a:rPr lang="en-US" sz="2000" dirty="0"/>
              <a:t>Simulation studies to assess which method is most </a:t>
            </a:r>
            <a:r>
              <a:rPr lang="en-US" sz="2000" dirty="0">
                <a:solidFill>
                  <a:schemeClr val="accent1"/>
                </a:solidFill>
              </a:rPr>
              <a:t>accurate</a:t>
            </a:r>
            <a:r>
              <a:rPr lang="en-US" sz="2000" dirty="0"/>
              <a:t> for low-volume providers</a:t>
            </a:r>
          </a:p>
          <a:p>
            <a:r>
              <a:rPr lang="en-US" sz="2400" dirty="0"/>
              <a:t>Careful consideration needs to be given to the cutoffs that are imposed for analysis and/or reporting</a:t>
            </a:r>
          </a:p>
        </p:txBody>
      </p:sp>
    </p:spTree>
    <p:extLst>
      <p:ext uri="{BB962C8B-B14F-4D97-AF65-F5344CB8AC3E}">
        <p14:creationId xmlns:p14="http://schemas.microsoft.com/office/powerpoint/2010/main" val="2353900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765175" y="1182689"/>
            <a:ext cx="7680325" cy="28905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4400" b="1" dirty="0">
                <a:solidFill>
                  <a:schemeClr val="accent2"/>
                </a:solidFill>
                <a:latin typeface="Arial" panose="020B0604020202020204" pitchFamily="34" charset="0"/>
                <a:cs typeface="Arial" panose="020B0604020202020204" pitchFamily="34" charset="0"/>
              </a:rPr>
              <a:t>Thank you!</a:t>
            </a:r>
            <a:endParaRPr lang="en-US" sz="4400" dirty="0">
              <a:solidFill>
                <a:schemeClr val="accent1"/>
              </a:solidFill>
              <a:latin typeface="Arial" panose="020B0604020202020204" pitchFamily="34" charset="0"/>
              <a:cs typeface="Arial" panose="020B0604020202020204" pitchFamily="34" charset="0"/>
            </a:endParaRPr>
          </a:p>
          <a:p>
            <a:endParaRPr lang="en-US" sz="900" dirty="0">
              <a:solidFill>
                <a:schemeClr val="accent1"/>
              </a:solidFill>
              <a:latin typeface="Arial" panose="020B0604020202020204" pitchFamily="34" charset="0"/>
              <a:cs typeface="Arial" panose="020B0604020202020204" pitchFamily="34" charset="0"/>
            </a:endParaRPr>
          </a:p>
          <a:p>
            <a:endParaRPr lang="en-US" sz="900" dirty="0">
              <a:solidFill>
                <a:schemeClr val="accent1"/>
              </a:solidFill>
              <a:latin typeface="Arial" panose="020B0604020202020204" pitchFamily="34" charset="0"/>
              <a:cs typeface="Arial" panose="020B0604020202020204" pitchFamily="34" charset="0"/>
            </a:endParaRPr>
          </a:p>
          <a:p>
            <a:endParaRPr lang="en-US" sz="900" dirty="0">
              <a:solidFill>
                <a:schemeClr val="accent1"/>
              </a:solidFill>
              <a:latin typeface="Arial" panose="020B0604020202020204" pitchFamily="34" charset="0"/>
              <a:cs typeface="Arial" panose="020B0604020202020204" pitchFamily="34" charset="0"/>
            </a:endParaRPr>
          </a:p>
          <a:p>
            <a:endParaRPr lang="en-US" sz="900" dirty="0">
              <a:solidFill>
                <a:schemeClr val="accent1"/>
              </a:solidFill>
              <a:latin typeface="Arial" panose="020B0604020202020204" pitchFamily="34" charset="0"/>
              <a:cs typeface="Arial" panose="020B0604020202020204" pitchFamily="34" charset="0"/>
            </a:endParaRPr>
          </a:p>
          <a:p>
            <a:endParaRPr lang="en-US" sz="900" dirty="0">
              <a:solidFill>
                <a:schemeClr val="accent1"/>
              </a:solidFill>
              <a:latin typeface="Arial" panose="020B0604020202020204" pitchFamily="34" charset="0"/>
              <a:cs typeface="Arial" panose="020B0604020202020204" pitchFamily="34" charset="0"/>
            </a:endParaRPr>
          </a:p>
          <a:p>
            <a:endParaRPr lang="en-US" sz="900" dirty="0">
              <a:solidFill>
                <a:schemeClr val="accent1"/>
              </a:solidFill>
              <a:latin typeface="Arial" panose="020B0604020202020204" pitchFamily="34" charset="0"/>
              <a:cs typeface="Arial" panose="020B0604020202020204" pitchFamily="34" charset="0"/>
            </a:endParaRPr>
          </a:p>
          <a:p>
            <a:r>
              <a:rPr lang="en-US" sz="1200" dirty="0">
                <a:solidFill>
                  <a:schemeClr val="accent1"/>
                </a:solidFill>
                <a:latin typeface="Arial" panose="020B0604020202020204" pitchFamily="34" charset="0"/>
                <a:cs typeface="Arial" panose="020B0604020202020204" pitchFamily="34" charset="0"/>
              </a:rPr>
              <a:t>	</a:t>
            </a:r>
          </a:p>
        </p:txBody>
      </p:sp>
      <p:pic>
        <p:nvPicPr>
          <p:cNvPr id="2050" name="Picture 2"/>
          <p:cNvPicPr>
            <a:picLocks noChangeAspect="1" noChangeArrowheads="1"/>
          </p:cNvPicPr>
          <p:nvPr/>
        </p:nvPicPr>
        <p:blipFill>
          <a:blip r:embed="rId2"/>
          <a:srcRect/>
          <a:stretch>
            <a:fillRect/>
          </a:stretch>
        </p:blipFill>
        <p:spPr bwMode="auto">
          <a:xfrm>
            <a:off x="623818" y="4958039"/>
            <a:ext cx="472440" cy="365760"/>
          </a:xfrm>
          <a:prstGeom prst="rect">
            <a:avLst/>
          </a:prstGeom>
          <a:noFill/>
          <a:ln w="9525">
            <a:noFill/>
            <a:miter lim="800000"/>
            <a:headEnd/>
            <a:tailEnd/>
          </a:ln>
        </p:spPr>
      </p:pic>
      <p:sp>
        <p:nvSpPr>
          <p:cNvPr id="4" name="Rectangle 3"/>
          <p:cNvSpPr/>
          <p:nvPr/>
        </p:nvSpPr>
        <p:spPr>
          <a:xfrm>
            <a:off x="1273176" y="4940864"/>
            <a:ext cx="2137124" cy="369332"/>
          </a:xfrm>
          <a:prstGeom prst="rect">
            <a:avLst/>
          </a:prstGeom>
        </p:spPr>
        <p:txBody>
          <a:bodyPr wrap="none">
            <a:spAutoFit/>
          </a:bodyPr>
          <a:lstStyle/>
          <a:p>
            <a:r>
              <a:rPr lang="en-US" dirty="0">
                <a:solidFill>
                  <a:schemeClr val="accent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laveryj@mskcc.org</a:t>
            </a:r>
            <a:endParaRPr lang="en-US" dirty="0">
              <a:solidFill>
                <a:schemeClr val="accent1"/>
              </a:solidFill>
              <a:latin typeface="Arial" panose="020B0604020202020204" pitchFamily="34" charset="0"/>
              <a:cs typeface="Arial" panose="020B0604020202020204" pitchFamily="34" charset="0"/>
            </a:endParaRPr>
          </a:p>
        </p:txBody>
      </p:sp>
      <p:pic>
        <p:nvPicPr>
          <p:cNvPr id="3" name="Graphic 2">
            <a:extLst>
              <a:ext uri="{FF2B5EF4-FFF2-40B4-BE49-F238E27FC236}">
                <a16:creationId xmlns:a16="http://schemas.microsoft.com/office/drawing/2014/main" id="{D50B19F6-5340-4F9E-B7DD-D9ACA4E3F80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5718" y="5781997"/>
            <a:ext cx="548640" cy="548640"/>
          </a:xfrm>
          <a:prstGeom prst="rect">
            <a:avLst/>
          </a:prstGeom>
        </p:spPr>
      </p:pic>
      <p:sp>
        <p:nvSpPr>
          <p:cNvPr id="5" name="Rectangle 4">
            <a:extLst>
              <a:ext uri="{FF2B5EF4-FFF2-40B4-BE49-F238E27FC236}">
                <a16:creationId xmlns:a16="http://schemas.microsoft.com/office/drawing/2014/main" id="{82A04F32-BAE7-490D-A395-7C8095D36025}"/>
              </a:ext>
            </a:extLst>
          </p:cNvPr>
          <p:cNvSpPr/>
          <p:nvPr/>
        </p:nvSpPr>
        <p:spPr>
          <a:xfrm>
            <a:off x="1273176" y="5871651"/>
            <a:ext cx="2681119" cy="369332"/>
          </a:xfrm>
          <a:prstGeom prst="rect">
            <a:avLst/>
          </a:prstGeom>
        </p:spPr>
        <p:txBody>
          <a:bodyPr wrap="none" anchor="ctr">
            <a:spAutoFit/>
          </a:bodyPr>
          <a:lstStyle/>
          <a:p>
            <a:r>
              <a:rPr lang="en-US" dirty="0">
                <a:solidFill>
                  <a:schemeClr val="accent1"/>
                </a:solidFill>
                <a:latin typeface="Arial" panose="020B0604020202020204" pitchFamily="34" charset="0"/>
                <a:cs typeface="Arial" panose="020B0604020202020204" pitchFamily="34" charset="0"/>
              </a:rPr>
              <a:t>www.JessicaLavery.com</a:t>
            </a:r>
          </a:p>
        </p:txBody>
      </p:sp>
    </p:spTree>
    <p:extLst>
      <p:ext uri="{BB962C8B-B14F-4D97-AF65-F5344CB8AC3E}">
        <p14:creationId xmlns:p14="http://schemas.microsoft.com/office/powerpoint/2010/main" val="3029446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D2B6C-4783-4EF1-9DA9-2A8CB64629B5}"/>
              </a:ext>
            </a:extLst>
          </p:cNvPr>
          <p:cNvSpPr>
            <a:spLocks noGrp="1"/>
          </p:cNvSpPr>
          <p:nvPr>
            <p:ph type="title"/>
          </p:nvPr>
        </p:nvSpPr>
        <p:spPr>
          <a:xfrm>
            <a:off x="3091070" y="2252823"/>
            <a:ext cx="5755465" cy="1859783"/>
          </a:xfrm>
        </p:spPr>
        <p:txBody>
          <a:bodyPr anchor="ctr"/>
          <a:lstStyle/>
          <a:p>
            <a:r>
              <a:rPr lang="en-US" sz="4400" dirty="0">
                <a:solidFill>
                  <a:schemeClr val="accent1"/>
                </a:solidFill>
              </a:rPr>
              <a:t>Provider profiles</a:t>
            </a:r>
          </a:p>
        </p:txBody>
      </p:sp>
      <p:pic>
        <p:nvPicPr>
          <p:cNvPr id="5" name="Picture 4">
            <a:extLst>
              <a:ext uri="{FF2B5EF4-FFF2-40B4-BE49-F238E27FC236}">
                <a16:creationId xmlns:a16="http://schemas.microsoft.com/office/drawing/2014/main" id="{F57B12CD-34BB-4133-A4C0-09BB0323B7F5}"/>
              </a:ext>
            </a:extLst>
          </p:cNvPr>
          <p:cNvPicPr>
            <a:picLocks noChangeAspect="1"/>
          </p:cNvPicPr>
          <p:nvPr/>
        </p:nvPicPr>
        <p:blipFill>
          <a:blip r:embed="rId3"/>
          <a:stretch>
            <a:fillRect/>
          </a:stretch>
        </p:blipFill>
        <p:spPr>
          <a:xfrm>
            <a:off x="1411018" y="2622586"/>
            <a:ext cx="1120255" cy="1120255"/>
          </a:xfrm>
          <a:prstGeom prst="rect">
            <a:avLst/>
          </a:prstGeom>
        </p:spPr>
      </p:pic>
      <p:pic>
        <p:nvPicPr>
          <p:cNvPr id="6" name="Picture 5">
            <a:extLst>
              <a:ext uri="{FF2B5EF4-FFF2-40B4-BE49-F238E27FC236}">
                <a16:creationId xmlns:a16="http://schemas.microsoft.com/office/drawing/2014/main" id="{487F7406-4601-46AE-9C91-C92801DCC921}"/>
              </a:ext>
            </a:extLst>
          </p:cNvPr>
          <p:cNvPicPr>
            <a:picLocks noChangeAspect="1"/>
          </p:cNvPicPr>
          <p:nvPr/>
        </p:nvPicPr>
        <p:blipFill>
          <a:blip r:embed="rId4"/>
          <a:stretch>
            <a:fillRect/>
          </a:stretch>
        </p:blipFill>
        <p:spPr>
          <a:xfrm>
            <a:off x="391047" y="4672400"/>
            <a:ext cx="2172003" cy="1800476"/>
          </a:xfrm>
          <a:prstGeom prst="rect">
            <a:avLst/>
          </a:prstGeom>
        </p:spPr>
      </p:pic>
      <p:pic>
        <p:nvPicPr>
          <p:cNvPr id="8" name="Picture 7">
            <a:extLst>
              <a:ext uri="{FF2B5EF4-FFF2-40B4-BE49-F238E27FC236}">
                <a16:creationId xmlns:a16="http://schemas.microsoft.com/office/drawing/2014/main" id="{2AA4B958-3117-45F3-AB2A-68EFDCE6146C}"/>
              </a:ext>
            </a:extLst>
          </p:cNvPr>
          <p:cNvPicPr>
            <a:picLocks noChangeAspect="1"/>
          </p:cNvPicPr>
          <p:nvPr/>
        </p:nvPicPr>
        <p:blipFill>
          <a:blip r:embed="rId5"/>
          <a:stretch>
            <a:fillRect/>
          </a:stretch>
        </p:blipFill>
        <p:spPr>
          <a:xfrm>
            <a:off x="2822622" y="5572638"/>
            <a:ext cx="5353797" cy="609685"/>
          </a:xfrm>
          <a:prstGeom prst="rect">
            <a:avLst/>
          </a:prstGeom>
        </p:spPr>
      </p:pic>
      <p:grpSp>
        <p:nvGrpSpPr>
          <p:cNvPr id="11" name="Group 10">
            <a:extLst>
              <a:ext uri="{FF2B5EF4-FFF2-40B4-BE49-F238E27FC236}">
                <a16:creationId xmlns:a16="http://schemas.microsoft.com/office/drawing/2014/main" id="{0CE44DDE-D94C-4D0A-A43E-4D86321601D7}"/>
              </a:ext>
            </a:extLst>
          </p:cNvPr>
          <p:cNvGrpSpPr/>
          <p:nvPr/>
        </p:nvGrpSpPr>
        <p:grpSpPr>
          <a:xfrm>
            <a:off x="3507907" y="4716702"/>
            <a:ext cx="3491250" cy="695677"/>
            <a:chOff x="2462332" y="6031321"/>
            <a:chExt cx="3491250" cy="695677"/>
          </a:xfrm>
        </p:grpSpPr>
        <p:pic>
          <p:nvPicPr>
            <p:cNvPr id="9" name="Picture 8">
              <a:extLst>
                <a:ext uri="{FF2B5EF4-FFF2-40B4-BE49-F238E27FC236}">
                  <a16:creationId xmlns:a16="http://schemas.microsoft.com/office/drawing/2014/main" id="{438117CE-396B-40DD-8667-FB195688AA66}"/>
                </a:ext>
              </a:extLst>
            </p:cNvPr>
            <p:cNvPicPr>
              <a:picLocks noChangeAspect="1"/>
            </p:cNvPicPr>
            <p:nvPr/>
          </p:nvPicPr>
          <p:blipFill>
            <a:blip r:embed="rId6"/>
            <a:stretch>
              <a:fillRect/>
            </a:stretch>
          </p:blipFill>
          <p:spPr>
            <a:xfrm>
              <a:off x="2981476" y="6255235"/>
              <a:ext cx="2972106" cy="471763"/>
            </a:xfrm>
            <a:prstGeom prst="rect">
              <a:avLst/>
            </a:prstGeom>
          </p:spPr>
        </p:pic>
        <p:pic>
          <p:nvPicPr>
            <p:cNvPr id="10" name="Picture 9">
              <a:extLst>
                <a:ext uri="{FF2B5EF4-FFF2-40B4-BE49-F238E27FC236}">
                  <a16:creationId xmlns:a16="http://schemas.microsoft.com/office/drawing/2014/main" id="{5BA30C7C-59CD-467D-AC39-E5B51565F24A}"/>
                </a:ext>
              </a:extLst>
            </p:cNvPr>
            <p:cNvPicPr>
              <a:picLocks noChangeAspect="1"/>
            </p:cNvPicPr>
            <p:nvPr/>
          </p:nvPicPr>
          <p:blipFill>
            <a:blip r:embed="rId7"/>
            <a:stretch>
              <a:fillRect/>
            </a:stretch>
          </p:blipFill>
          <p:spPr>
            <a:xfrm>
              <a:off x="2462332" y="6031321"/>
              <a:ext cx="1257475" cy="323895"/>
            </a:xfrm>
            <a:prstGeom prst="rect">
              <a:avLst/>
            </a:prstGeom>
          </p:spPr>
        </p:pic>
      </p:grpSp>
    </p:spTree>
    <p:extLst>
      <p:ext uri="{BB962C8B-B14F-4D97-AF65-F5344CB8AC3E}">
        <p14:creationId xmlns:p14="http://schemas.microsoft.com/office/powerpoint/2010/main" val="237840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D2B6C-4783-4EF1-9DA9-2A8CB64629B5}"/>
              </a:ext>
            </a:extLst>
          </p:cNvPr>
          <p:cNvSpPr>
            <a:spLocks noGrp="1"/>
          </p:cNvSpPr>
          <p:nvPr>
            <p:ph type="title"/>
          </p:nvPr>
        </p:nvSpPr>
        <p:spPr>
          <a:xfrm>
            <a:off x="3091070" y="2252823"/>
            <a:ext cx="5755465" cy="1859783"/>
          </a:xfrm>
        </p:spPr>
        <p:txBody>
          <a:bodyPr anchor="ctr"/>
          <a:lstStyle/>
          <a:p>
            <a:r>
              <a:rPr lang="en-US" sz="4400" dirty="0">
                <a:solidFill>
                  <a:schemeClr val="accent2"/>
                </a:solidFill>
              </a:rPr>
              <a:t>Profiling surgical cancer care</a:t>
            </a:r>
            <a:endParaRPr lang="en-US" sz="4400" dirty="0">
              <a:solidFill>
                <a:schemeClr val="accent1"/>
              </a:solidFill>
            </a:endParaRPr>
          </a:p>
        </p:txBody>
      </p:sp>
      <p:pic>
        <p:nvPicPr>
          <p:cNvPr id="4" name="Picture 3">
            <a:extLst>
              <a:ext uri="{FF2B5EF4-FFF2-40B4-BE49-F238E27FC236}">
                <a16:creationId xmlns:a16="http://schemas.microsoft.com/office/drawing/2014/main" id="{BFC8F692-EC77-49B9-B40A-992F67DDC876}"/>
              </a:ext>
            </a:extLst>
          </p:cNvPr>
          <p:cNvPicPr>
            <a:picLocks noChangeAspect="1"/>
          </p:cNvPicPr>
          <p:nvPr/>
        </p:nvPicPr>
        <p:blipFill>
          <a:blip r:embed="rId3">
            <a:duotone>
              <a:schemeClr val="accent1">
                <a:shade val="45000"/>
                <a:satMod val="135000"/>
              </a:schemeClr>
              <a:prstClr val="white"/>
            </a:duotone>
          </a:blip>
          <a:stretch>
            <a:fillRect/>
          </a:stretch>
        </p:blipFill>
        <p:spPr>
          <a:xfrm>
            <a:off x="1574349" y="2651761"/>
            <a:ext cx="1069476" cy="1069476"/>
          </a:xfrm>
          <a:prstGeom prst="rect">
            <a:avLst/>
          </a:prstGeom>
          <a:ln>
            <a:noFill/>
          </a:ln>
        </p:spPr>
      </p:pic>
    </p:spTree>
    <p:extLst>
      <p:ext uri="{BB962C8B-B14F-4D97-AF65-F5344CB8AC3E}">
        <p14:creationId xmlns:p14="http://schemas.microsoft.com/office/powerpoint/2010/main" val="3099667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E7F-F835-4D8C-99B2-73760354734F}"/>
              </a:ext>
            </a:extLst>
          </p:cNvPr>
          <p:cNvSpPr>
            <a:spLocks noGrp="1"/>
          </p:cNvSpPr>
          <p:nvPr>
            <p:ph type="title"/>
          </p:nvPr>
        </p:nvSpPr>
        <p:spPr/>
        <p:txBody>
          <a:bodyPr/>
          <a:lstStyle/>
          <a:p>
            <a:r>
              <a:rPr lang="en-US"/>
              <a:t>Profiling surgical cancer care</a:t>
            </a:r>
            <a:endParaRPr lang="en-US" dirty="0"/>
          </a:p>
        </p:txBody>
      </p:sp>
      <p:sp>
        <p:nvSpPr>
          <p:cNvPr id="4" name="Content Placeholder 3">
            <a:extLst>
              <a:ext uri="{FF2B5EF4-FFF2-40B4-BE49-F238E27FC236}">
                <a16:creationId xmlns:a16="http://schemas.microsoft.com/office/drawing/2014/main" id="{06911A3D-4988-4C7D-9284-4B7849C3690D}"/>
              </a:ext>
            </a:extLst>
          </p:cNvPr>
          <p:cNvSpPr>
            <a:spLocks noGrp="1"/>
          </p:cNvSpPr>
          <p:nvPr>
            <p:ph idx="1"/>
          </p:nvPr>
        </p:nvSpPr>
        <p:spPr/>
        <p:txBody>
          <a:bodyPr/>
          <a:lstStyle/>
          <a:p>
            <a:r>
              <a:rPr lang="en-US" sz="2800" dirty="0">
                <a:solidFill>
                  <a:schemeClr val="accent1"/>
                </a:solidFill>
              </a:rPr>
              <a:t>Population:</a:t>
            </a:r>
            <a:r>
              <a:rPr lang="en-US" sz="2800" dirty="0"/>
              <a:t> Medicare fee-for-service beneficiaries aged 66 years and older undergoing cancer-directed surgery between 2011-2013 at &gt;3,000 hospitals</a:t>
            </a:r>
          </a:p>
          <a:p>
            <a:pPr lvl="1"/>
            <a:r>
              <a:rPr lang="en-US" sz="2400" dirty="0"/>
              <a:t>12 cancer sites</a:t>
            </a:r>
            <a:endParaRPr lang="en-US" sz="2800" dirty="0"/>
          </a:p>
          <a:p>
            <a:endParaRPr lang="en-US" sz="2800" dirty="0"/>
          </a:p>
          <a:p>
            <a:endParaRPr lang="en-US" sz="2800" dirty="0"/>
          </a:p>
          <a:p>
            <a:endParaRPr lang="en-US" sz="2800" dirty="0"/>
          </a:p>
          <a:p>
            <a:endParaRPr lang="en-US" sz="2800" dirty="0"/>
          </a:p>
          <a:p>
            <a:r>
              <a:rPr lang="en-US" sz="2800" dirty="0">
                <a:solidFill>
                  <a:schemeClr val="accent1"/>
                </a:solidFill>
              </a:rPr>
              <a:t>Potential quality measure:</a:t>
            </a:r>
            <a:r>
              <a:rPr lang="en-US" sz="2800" dirty="0"/>
              <a:t> 30-day complications</a:t>
            </a:r>
          </a:p>
        </p:txBody>
      </p:sp>
      <p:sp>
        <p:nvSpPr>
          <p:cNvPr id="5" name="Rectangle 4">
            <a:extLst>
              <a:ext uri="{FF2B5EF4-FFF2-40B4-BE49-F238E27FC236}">
                <a16:creationId xmlns:a16="http://schemas.microsoft.com/office/drawing/2014/main" id="{99D132FC-3E2C-4B83-AD5C-5D97EF41E221}"/>
              </a:ext>
            </a:extLst>
          </p:cNvPr>
          <p:cNvSpPr/>
          <p:nvPr/>
        </p:nvSpPr>
        <p:spPr>
          <a:xfrm>
            <a:off x="1199804" y="3394300"/>
            <a:ext cx="2753360" cy="1938992"/>
          </a:xfrm>
          <a:prstGeom prst="rect">
            <a:avLst/>
          </a:prstGeom>
        </p:spPr>
        <p:txBody>
          <a:bodyPr wrap="square" numCol="1">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Bones and joints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Breast</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Colorectal</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Gastroesophageal</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Kidney</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Liver</a:t>
            </a:r>
          </a:p>
        </p:txBody>
      </p:sp>
      <p:sp>
        <p:nvSpPr>
          <p:cNvPr id="6" name="Rectangle 5">
            <a:extLst>
              <a:ext uri="{FF2B5EF4-FFF2-40B4-BE49-F238E27FC236}">
                <a16:creationId xmlns:a16="http://schemas.microsoft.com/office/drawing/2014/main" id="{7D6E84AA-7C87-4038-B63D-0086688B3CA0}"/>
              </a:ext>
            </a:extLst>
          </p:cNvPr>
          <p:cNvSpPr/>
          <p:nvPr/>
        </p:nvSpPr>
        <p:spPr>
          <a:xfrm>
            <a:off x="4719666" y="3394300"/>
            <a:ext cx="3224530" cy="1938992"/>
          </a:xfrm>
          <a:prstGeom prst="rect">
            <a:avLst/>
          </a:prstGeom>
        </p:spPr>
        <p:txBody>
          <a:bodyPr wrap="square" numCol="1">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Lung</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Ovary</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Other gynecologic</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Pancreas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Prostate</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Sarcoma</a:t>
            </a:r>
          </a:p>
        </p:txBody>
      </p:sp>
    </p:spTree>
    <p:extLst>
      <p:ext uri="{BB962C8B-B14F-4D97-AF65-F5344CB8AC3E}">
        <p14:creationId xmlns:p14="http://schemas.microsoft.com/office/powerpoint/2010/main" val="302804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CBCF2-CDB8-4694-A3EA-CC65E2EB81A2}"/>
              </a:ext>
            </a:extLst>
          </p:cNvPr>
          <p:cNvSpPr>
            <a:spLocks noGrp="1"/>
          </p:cNvSpPr>
          <p:nvPr>
            <p:ph type="title"/>
          </p:nvPr>
        </p:nvSpPr>
        <p:spPr/>
        <p:txBody>
          <a:bodyPr/>
          <a:lstStyle/>
          <a:p>
            <a:r>
              <a:rPr lang="en-US" dirty="0"/>
              <a:t>Statistical approaches to provider profiling</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3FB1BE31-494D-48EC-B56A-C7273151B9EE}"/>
                  </a:ext>
                </a:extLst>
              </p:cNvPr>
              <p:cNvGraphicFramePr>
                <a:graphicFrameLocks noGrp="1"/>
              </p:cNvGraphicFramePr>
              <p:nvPr>
                <p:extLst>
                  <p:ext uri="{D42A27DB-BD31-4B8C-83A1-F6EECF244321}">
                    <p14:modId xmlns:p14="http://schemas.microsoft.com/office/powerpoint/2010/main" val="220594227"/>
                  </p:ext>
                </p:extLst>
              </p:nvPr>
            </p:nvGraphicFramePr>
            <p:xfrm>
              <a:off x="698500" y="1256590"/>
              <a:ext cx="7679872" cy="3054539"/>
            </p:xfrm>
            <a:graphic>
              <a:graphicData uri="http://schemas.openxmlformats.org/drawingml/2006/table">
                <a:tbl>
                  <a:tblPr firstRow="1" firstCol="1" bandRow="1">
                    <a:tableStyleId>{5C22544A-7EE6-4342-B048-85BDC9FD1C3A}</a:tableStyleId>
                  </a:tblPr>
                  <a:tblGrid>
                    <a:gridCol w="3102535">
                      <a:extLst>
                        <a:ext uri="{9D8B030D-6E8A-4147-A177-3AD203B41FA5}">
                          <a16:colId xmlns:a16="http://schemas.microsoft.com/office/drawing/2014/main" val="3960013808"/>
                        </a:ext>
                      </a:extLst>
                    </a:gridCol>
                    <a:gridCol w="4577337">
                      <a:extLst>
                        <a:ext uri="{9D8B030D-6E8A-4147-A177-3AD203B41FA5}">
                          <a16:colId xmlns:a16="http://schemas.microsoft.com/office/drawing/2014/main" val="2020583791"/>
                        </a:ext>
                      </a:extLst>
                    </a:gridCol>
                  </a:tblGrid>
                  <a:tr h="473887">
                    <a:tc>
                      <a:txBody>
                        <a:bodyPr/>
                        <a:lstStyle/>
                        <a:p>
                          <a:pPr marL="0" marR="0">
                            <a:lnSpc>
                              <a:spcPct val="115000"/>
                            </a:lnSpc>
                            <a:spcBef>
                              <a:spcPts val="0"/>
                            </a:spcBef>
                            <a:spcAft>
                              <a:spcPts val="0"/>
                            </a:spcAft>
                          </a:pPr>
                          <a:r>
                            <a:rPr lang="en-US" sz="2000" dirty="0">
                              <a:effectLst/>
                            </a:rPr>
                            <a:t>Method</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rPr>
                            <a:t>Quality metric for each hospital</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6983095"/>
                      </a:ext>
                    </a:extLst>
                  </a:tr>
                  <a:tr h="1290326">
                    <a:tc>
                      <a:txBody>
                        <a:bodyPr/>
                        <a:lstStyle/>
                        <a:p>
                          <a:pPr marL="0" marR="0" algn="l">
                            <a:lnSpc>
                              <a:spcPct val="115000"/>
                            </a:lnSpc>
                            <a:spcBef>
                              <a:spcPts val="0"/>
                            </a:spcBef>
                            <a:spcAft>
                              <a:spcPts val="0"/>
                            </a:spcAft>
                          </a:pPr>
                          <a:r>
                            <a:rPr lang="en-US" sz="2000" dirty="0">
                              <a:effectLst/>
                            </a:rPr>
                            <a:t>Fixed effects (FE)</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2000" dirty="0">
                              <a:effectLst/>
                            </a:rPr>
                            <a:t>Standardized</a:t>
                          </a:r>
                          <a:r>
                            <a:rPr lang="en-US" sz="2000" baseline="0" dirty="0">
                              <a:effectLst/>
                            </a:rPr>
                            <a:t> Rate (S</a:t>
                          </a:r>
                          <a:r>
                            <a:rPr lang="en-US" sz="2000" dirty="0">
                              <a:effectLst/>
                            </a:rPr>
                            <a:t>R) = </a:t>
                          </a:r>
                          <a14:m>
                            <m:oMath xmlns:m="http://schemas.openxmlformats.org/officeDocument/2006/math">
                              <m:f>
                                <m:fPr>
                                  <m:ctrlPr>
                                    <a:rPr lang="en-US" sz="2700" i="1" smtClean="0">
                                      <a:effectLst/>
                                      <a:latin typeface="Cambria Math" panose="02040503050406030204" pitchFamily="18" charset="0"/>
                                    </a:rPr>
                                  </m:ctrlPr>
                                </m:fPr>
                                <m:num>
                                  <m:r>
                                    <a:rPr lang="en-US" sz="2700" b="0" i="1" smtClean="0">
                                      <a:effectLst/>
                                      <a:latin typeface="Cambria Math" panose="02040503050406030204" pitchFamily="18" charset="0"/>
                                    </a:rPr>
                                    <m:t>𝑂</m:t>
                                  </m:r>
                                </m:num>
                                <m:den>
                                  <m:r>
                                    <a:rPr lang="en-US" sz="2700" b="0" i="1" smtClean="0">
                                      <a:effectLst/>
                                      <a:latin typeface="Cambria Math" panose="02040503050406030204" pitchFamily="18" charset="0"/>
                                    </a:rPr>
                                    <m:t>𝐸</m:t>
                                  </m:r>
                                </m:den>
                              </m:f>
                            </m:oMath>
                          </a14:m>
                          <a:endParaRPr lang="en-US" sz="27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23595632"/>
                      </a:ext>
                    </a:extLst>
                  </a:tr>
                  <a:tr h="1290326">
                    <a:tc>
                      <a:txBody>
                        <a:bodyPr/>
                        <a:lstStyle/>
                        <a:p>
                          <a:pPr marL="0" marR="0" algn="l">
                            <a:lnSpc>
                              <a:spcPct val="115000"/>
                            </a:lnSpc>
                            <a:spcBef>
                              <a:spcPts val="0"/>
                            </a:spcBef>
                            <a:spcAft>
                              <a:spcPts val="0"/>
                            </a:spcAft>
                          </a:pPr>
                          <a:r>
                            <a:rPr lang="en-US" sz="2000" dirty="0">
                              <a:effectLst/>
                            </a:rPr>
                            <a:t>Random effects (RE)</a:t>
                          </a:r>
                          <a:endParaRPr lang="en-US" sz="2000" baseline="30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0"/>
                            </a:spcAft>
                          </a:pPr>
                          <a:r>
                            <a:rPr lang="en-US" sz="2000" dirty="0">
                              <a:effectLst/>
                            </a:rPr>
                            <a:t>Risk-Standardized Rate (RSR) =</a:t>
                          </a:r>
                          <a:r>
                            <a:rPr lang="en-US" sz="2800" dirty="0">
                              <a:effectLst/>
                            </a:rPr>
                            <a:t> </a:t>
                          </a:r>
                          <a14:m>
                            <m:oMath xmlns:m="http://schemas.openxmlformats.org/officeDocument/2006/math">
                              <m:f>
                                <m:fPr>
                                  <m:ctrlPr>
                                    <a:rPr lang="en-US" sz="2700" i="1" smtClean="0">
                                      <a:effectLst/>
                                      <a:latin typeface="Cambria Math" panose="02040503050406030204" pitchFamily="18" charset="0"/>
                                    </a:rPr>
                                  </m:ctrlPr>
                                </m:fPr>
                                <m:num>
                                  <m:r>
                                    <a:rPr lang="en-US" sz="2700" b="0" i="1" smtClean="0">
                                      <a:effectLst/>
                                      <a:latin typeface="Cambria Math" panose="02040503050406030204" pitchFamily="18" charset="0"/>
                                    </a:rPr>
                                    <m:t>𝑃</m:t>
                                  </m:r>
                                </m:num>
                                <m:den>
                                  <m:r>
                                    <a:rPr lang="en-US" sz="2700" b="0" i="1" smtClean="0">
                                      <a:effectLst/>
                                      <a:latin typeface="Cambria Math" panose="02040503050406030204" pitchFamily="18" charset="0"/>
                                    </a:rPr>
                                    <m:t>𝐸</m:t>
                                  </m:r>
                                </m:den>
                              </m:f>
                              <m:r>
                                <a:rPr lang="en-US" sz="2700" b="0" i="1" smtClean="0">
                                  <a:solidFill>
                                    <a:schemeClr val="bg1">
                                      <a:lumMod val="50000"/>
                                    </a:schemeClr>
                                  </a:solidFill>
                                  <a:effectLst/>
                                  <a:latin typeface="Cambria Math" panose="02040503050406030204" pitchFamily="18" charset="0"/>
                                </a:rPr>
                                <m:t>∗</m:t>
                              </m:r>
                              <m:acc>
                                <m:accPr>
                                  <m:chr m:val="̅"/>
                                  <m:ctrlPr>
                                    <a:rPr lang="en-US" sz="2700" b="0" i="1" smtClean="0">
                                      <a:solidFill>
                                        <a:schemeClr val="bg1">
                                          <a:lumMod val="50000"/>
                                        </a:schemeClr>
                                      </a:solidFill>
                                      <a:effectLst/>
                                      <a:latin typeface="Cambria Math" panose="02040503050406030204" pitchFamily="18" charset="0"/>
                                    </a:rPr>
                                  </m:ctrlPr>
                                </m:accPr>
                                <m:e>
                                  <m:r>
                                    <a:rPr lang="en-US" sz="2700" b="0" i="1" smtClean="0">
                                      <a:solidFill>
                                        <a:schemeClr val="bg1">
                                          <a:lumMod val="50000"/>
                                        </a:schemeClr>
                                      </a:solidFill>
                                      <a:effectLst/>
                                      <a:latin typeface="Cambria Math" panose="02040503050406030204" pitchFamily="18" charset="0"/>
                                    </a:rPr>
                                    <m:t>𝑦</m:t>
                                  </m:r>
                                </m:e>
                              </m:acc>
                              <m:r>
                                <a:rPr lang="en-US" sz="2700" b="0" i="1" smtClean="0">
                                  <a:effectLst/>
                                  <a:latin typeface="Cambria Math" panose="02040503050406030204" pitchFamily="18" charset="0"/>
                                </a:rPr>
                                <m:t> </m:t>
                              </m:r>
                            </m:oMath>
                          </a14:m>
                          <a:endParaRPr lang="en-US" sz="27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70803513"/>
                      </a:ext>
                    </a:extLst>
                  </a:tr>
                </a:tbl>
              </a:graphicData>
            </a:graphic>
          </p:graphicFrame>
        </mc:Choice>
        <mc:Fallback xmlns="">
          <p:graphicFrame>
            <p:nvGraphicFramePr>
              <p:cNvPr id="4" name="Table 3">
                <a:extLst>
                  <a:ext uri="{FF2B5EF4-FFF2-40B4-BE49-F238E27FC236}">
                    <a16:creationId xmlns:a16="http://schemas.microsoft.com/office/drawing/2014/main" id="{3FB1BE31-494D-48EC-B56A-C7273151B9EE}"/>
                  </a:ext>
                </a:extLst>
              </p:cNvPr>
              <p:cNvGraphicFramePr>
                <a:graphicFrameLocks noGrp="1"/>
              </p:cNvGraphicFramePr>
              <p:nvPr>
                <p:extLst>
                  <p:ext uri="{D42A27DB-BD31-4B8C-83A1-F6EECF244321}">
                    <p14:modId xmlns:p14="http://schemas.microsoft.com/office/powerpoint/2010/main" val="220594227"/>
                  </p:ext>
                </p:extLst>
              </p:nvPr>
            </p:nvGraphicFramePr>
            <p:xfrm>
              <a:off x="698500" y="1256590"/>
              <a:ext cx="7679872" cy="3054539"/>
            </p:xfrm>
            <a:graphic>
              <a:graphicData uri="http://schemas.openxmlformats.org/drawingml/2006/table">
                <a:tbl>
                  <a:tblPr firstRow="1" firstCol="1" bandRow="1">
                    <a:tableStyleId>{5C22544A-7EE6-4342-B048-85BDC9FD1C3A}</a:tableStyleId>
                  </a:tblPr>
                  <a:tblGrid>
                    <a:gridCol w="3102535">
                      <a:extLst>
                        <a:ext uri="{9D8B030D-6E8A-4147-A177-3AD203B41FA5}">
                          <a16:colId xmlns:a16="http://schemas.microsoft.com/office/drawing/2014/main" val="3960013808"/>
                        </a:ext>
                      </a:extLst>
                    </a:gridCol>
                    <a:gridCol w="4577337">
                      <a:extLst>
                        <a:ext uri="{9D8B030D-6E8A-4147-A177-3AD203B41FA5}">
                          <a16:colId xmlns:a16="http://schemas.microsoft.com/office/drawing/2014/main" val="2020583791"/>
                        </a:ext>
                      </a:extLst>
                    </a:gridCol>
                  </a:tblGrid>
                  <a:tr h="473887">
                    <a:tc>
                      <a:txBody>
                        <a:bodyPr/>
                        <a:lstStyle/>
                        <a:p>
                          <a:pPr marL="0" marR="0">
                            <a:lnSpc>
                              <a:spcPct val="115000"/>
                            </a:lnSpc>
                            <a:spcBef>
                              <a:spcPts val="0"/>
                            </a:spcBef>
                            <a:spcAft>
                              <a:spcPts val="0"/>
                            </a:spcAft>
                          </a:pPr>
                          <a:r>
                            <a:rPr lang="en-US" sz="2000" dirty="0">
                              <a:effectLst/>
                            </a:rPr>
                            <a:t>Method</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rPr>
                            <a:t>Quality metric for each hospital</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6983095"/>
                      </a:ext>
                    </a:extLst>
                  </a:tr>
                  <a:tr h="1290326">
                    <a:tc>
                      <a:txBody>
                        <a:bodyPr/>
                        <a:lstStyle/>
                        <a:p>
                          <a:pPr marL="0" marR="0" algn="l">
                            <a:lnSpc>
                              <a:spcPct val="115000"/>
                            </a:lnSpc>
                            <a:spcBef>
                              <a:spcPts val="0"/>
                            </a:spcBef>
                            <a:spcAft>
                              <a:spcPts val="0"/>
                            </a:spcAft>
                          </a:pPr>
                          <a:r>
                            <a:rPr lang="en-US" sz="2000" dirty="0">
                              <a:effectLst/>
                            </a:rPr>
                            <a:t>Fixed effects (FE)</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3"/>
                          <a:stretch>
                            <a:fillRect l="-67867" t="-41176" r="-277" b="-100000"/>
                          </a:stretch>
                        </a:blipFill>
                      </a:tcPr>
                    </a:tc>
                    <a:extLst>
                      <a:ext uri="{0D108BD9-81ED-4DB2-BD59-A6C34878D82A}">
                        <a16:rowId xmlns:a16="http://schemas.microsoft.com/office/drawing/2014/main" val="2923595632"/>
                      </a:ext>
                    </a:extLst>
                  </a:tr>
                  <a:tr h="1290326">
                    <a:tc>
                      <a:txBody>
                        <a:bodyPr/>
                        <a:lstStyle/>
                        <a:p>
                          <a:pPr marL="0" marR="0" algn="l">
                            <a:lnSpc>
                              <a:spcPct val="115000"/>
                            </a:lnSpc>
                            <a:spcBef>
                              <a:spcPts val="0"/>
                            </a:spcBef>
                            <a:spcAft>
                              <a:spcPts val="0"/>
                            </a:spcAft>
                          </a:pPr>
                          <a:r>
                            <a:rPr lang="en-US" sz="2000" dirty="0">
                              <a:effectLst/>
                            </a:rPr>
                            <a:t>Random effects (RE)</a:t>
                          </a:r>
                          <a:endParaRPr lang="en-US" sz="2000" baseline="30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3"/>
                          <a:stretch>
                            <a:fillRect l="-67867" t="-141176" r="-277"/>
                          </a:stretch>
                        </a:blipFill>
                      </a:tcPr>
                    </a:tc>
                    <a:extLst>
                      <a:ext uri="{0D108BD9-81ED-4DB2-BD59-A6C34878D82A}">
                        <a16:rowId xmlns:a16="http://schemas.microsoft.com/office/drawing/2014/main" val="970803513"/>
                      </a:ext>
                    </a:extLst>
                  </a:tr>
                </a:tbl>
              </a:graphicData>
            </a:graphic>
          </p:graphicFrame>
        </mc:Fallback>
      </mc:AlternateContent>
      <p:sp>
        <p:nvSpPr>
          <p:cNvPr id="3" name="Rectangle 1">
            <a:extLst>
              <a:ext uri="{FF2B5EF4-FFF2-40B4-BE49-F238E27FC236}">
                <a16:creationId xmlns:a16="http://schemas.microsoft.com/office/drawing/2014/main" id="{515DF41E-A618-4241-B812-702EC3887C0D}"/>
              </a:ext>
            </a:extLst>
          </p:cNvPr>
          <p:cNvSpPr>
            <a:spLocks noChangeArrowheads="1"/>
          </p:cNvSpPr>
          <p:nvPr/>
        </p:nvSpPr>
        <p:spPr bwMode="auto">
          <a:xfrm>
            <a:off x="186812" y="5970418"/>
            <a:ext cx="8258688" cy="8463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bg1">
                  <a:lumMod val="50000"/>
                </a:schemeClr>
              </a:solidFill>
              <a:effectLst/>
              <a:latin typeface="Arial" panose="020B0604020202020204" pitchFamily="34" charset="0"/>
              <a:cs typeface="Arial" panose="020B0604020202020204" pitchFamily="34" charset="0"/>
            </a:endParaRPr>
          </a:p>
          <a:p>
            <a:pPr marL="228600" lvl="0" indent="-228600" defTabSz="914400" eaLnBrk="0" hangingPunct="0">
              <a:buAutoNum type="arabicPeriod"/>
            </a:pPr>
            <a:r>
              <a:rPr lang="en-US" altLang="en-US" sz="1100" dirty="0">
                <a:solidFill>
                  <a:schemeClr val="bg1">
                    <a:lumMod val="50000"/>
                  </a:schemeClr>
                </a:solidFill>
                <a:latin typeface="Arial" panose="020B0604020202020204" pitchFamily="34" charset="0"/>
                <a:cs typeface="Arial" panose="020B0604020202020204" pitchFamily="34" charset="0"/>
              </a:rPr>
              <a:t>He K, </a:t>
            </a:r>
            <a:r>
              <a:rPr lang="en-US" altLang="en-US" sz="1100" dirty="0" err="1">
                <a:solidFill>
                  <a:schemeClr val="bg1">
                    <a:lumMod val="50000"/>
                  </a:schemeClr>
                </a:solidFill>
                <a:latin typeface="Arial" panose="020B0604020202020204" pitchFamily="34" charset="0"/>
                <a:cs typeface="Arial" panose="020B0604020202020204" pitchFamily="34" charset="0"/>
              </a:rPr>
              <a:t>Kalbfleisch</a:t>
            </a:r>
            <a:r>
              <a:rPr lang="en-US" altLang="en-US" sz="1100" dirty="0">
                <a:solidFill>
                  <a:schemeClr val="bg1">
                    <a:lumMod val="50000"/>
                  </a:schemeClr>
                </a:solidFill>
                <a:latin typeface="Arial" panose="020B0604020202020204" pitchFamily="34" charset="0"/>
                <a:cs typeface="Arial" panose="020B0604020202020204" pitchFamily="34" charset="0"/>
              </a:rPr>
              <a:t> JD, Li Y, Li Y. Evaluating hospital readmission rates in dialysis facilities; adjusting for hospital effects. Lifetime Data Anal. 2013;19(4):490-512.</a:t>
            </a:r>
          </a:p>
          <a:p>
            <a:pPr marL="228600" lvl="0" indent="-228600" defTabSz="914400" eaLnBrk="0" hangingPunct="0">
              <a:buAutoNum type="arabicPeriod"/>
            </a:pPr>
            <a:r>
              <a:rPr lang="en-US" altLang="en-US" sz="1100" dirty="0">
                <a:solidFill>
                  <a:schemeClr val="bg1">
                    <a:lumMod val="50000"/>
                  </a:schemeClr>
                </a:solidFill>
                <a:latin typeface="Arial" panose="020B0604020202020204" pitchFamily="34" charset="0"/>
                <a:cs typeface="Arial" panose="020B0604020202020204" pitchFamily="34" charset="0"/>
              </a:rPr>
              <a:t>Kevin(</a:t>
            </a:r>
            <a:r>
              <a:rPr lang="en-US" altLang="en-US" sz="1100" dirty="0" err="1">
                <a:solidFill>
                  <a:schemeClr val="bg1">
                    <a:lumMod val="50000"/>
                  </a:schemeClr>
                </a:solidFill>
                <a:latin typeface="Arial" panose="020B0604020202020204" pitchFamily="34" charset="0"/>
                <a:cs typeface="Arial" panose="020B0604020202020204" pitchFamily="34" charset="0"/>
              </a:rPr>
              <a:t>Zhi</a:t>
            </a:r>
            <a:r>
              <a:rPr lang="en-US" altLang="en-US" sz="1100" dirty="0">
                <a:solidFill>
                  <a:schemeClr val="bg1">
                    <a:lumMod val="50000"/>
                  </a:schemeClr>
                </a:solidFill>
                <a:latin typeface="Arial" panose="020B0604020202020204" pitchFamily="34" charset="0"/>
                <a:cs typeface="Arial" panose="020B0604020202020204" pitchFamily="34" charset="0"/>
              </a:rPr>
              <a:t>) He and </a:t>
            </a:r>
            <a:r>
              <a:rPr lang="en-US" altLang="en-US" sz="1100" dirty="0" err="1">
                <a:solidFill>
                  <a:schemeClr val="bg1">
                    <a:lumMod val="50000"/>
                  </a:schemeClr>
                </a:solidFill>
                <a:latin typeface="Arial" panose="020B0604020202020204" pitchFamily="34" charset="0"/>
                <a:cs typeface="Arial" panose="020B0604020202020204" pitchFamily="34" charset="0"/>
              </a:rPr>
              <a:t>Wenbo</a:t>
            </a:r>
            <a:r>
              <a:rPr lang="en-US" altLang="en-US" sz="1100" dirty="0">
                <a:solidFill>
                  <a:schemeClr val="bg1">
                    <a:lumMod val="50000"/>
                  </a:schemeClr>
                </a:solidFill>
                <a:latin typeface="Arial" panose="020B0604020202020204" pitchFamily="34" charset="0"/>
                <a:cs typeface="Arial" panose="020B0604020202020204" pitchFamily="34" charset="0"/>
              </a:rPr>
              <a:t> Wu (2019). </a:t>
            </a:r>
            <a:r>
              <a:rPr lang="en-US" altLang="en-US" sz="1100" dirty="0" err="1">
                <a:solidFill>
                  <a:schemeClr val="bg1">
                    <a:lumMod val="50000"/>
                  </a:schemeClr>
                </a:solidFill>
                <a:latin typeface="Arial" panose="020B0604020202020204" pitchFamily="34" charset="0"/>
                <a:cs typeface="Arial" panose="020B0604020202020204" pitchFamily="34" charset="0"/>
              </a:rPr>
              <a:t>FEprovideR</a:t>
            </a:r>
            <a:r>
              <a:rPr lang="en-US" altLang="en-US" sz="1100" dirty="0">
                <a:solidFill>
                  <a:schemeClr val="bg1">
                    <a:lumMod val="50000"/>
                  </a:schemeClr>
                </a:solidFill>
                <a:latin typeface="Arial" panose="020B0604020202020204" pitchFamily="34" charset="0"/>
                <a:cs typeface="Arial" panose="020B0604020202020204" pitchFamily="34" charset="0"/>
              </a:rPr>
              <a:t>: Fixed Effects Logistic Model with High-Dimensional Parameters. R package version 0.1.0.</a:t>
            </a:r>
            <a:endParaRPr kumimoji="0" lang="en-US" altLang="en-US" sz="1100" b="0" i="0" u="none" strike="noStrike" cap="none" normalizeH="0" baseline="0" dirty="0">
              <a:ln>
                <a:noFill/>
              </a:ln>
              <a:solidFill>
                <a:schemeClr val="bg1">
                  <a:lumMod val="50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3609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5E00F-8903-4DC2-A03E-38422565A7D8}"/>
              </a:ext>
            </a:extLst>
          </p:cNvPr>
          <p:cNvSpPr>
            <a:spLocks noGrp="1"/>
          </p:cNvSpPr>
          <p:nvPr>
            <p:ph type="title"/>
          </p:nvPr>
        </p:nvSpPr>
        <p:spPr/>
        <p:txBody>
          <a:bodyPr/>
          <a:lstStyle/>
          <a:p>
            <a:r>
              <a:rPr lang="en-US" dirty="0"/>
              <a:t>Deciding which approach to use</a:t>
            </a:r>
          </a:p>
        </p:txBody>
      </p:sp>
      <p:sp>
        <p:nvSpPr>
          <p:cNvPr id="5" name="Content Placeholder 4">
            <a:extLst>
              <a:ext uri="{FF2B5EF4-FFF2-40B4-BE49-F238E27FC236}">
                <a16:creationId xmlns:a16="http://schemas.microsoft.com/office/drawing/2014/main" id="{0B9F85EE-F7F6-4BE4-931E-77B8B9E77406}"/>
              </a:ext>
            </a:extLst>
          </p:cNvPr>
          <p:cNvSpPr>
            <a:spLocks noGrp="1"/>
          </p:cNvSpPr>
          <p:nvPr>
            <p:ph idx="1"/>
          </p:nvPr>
        </p:nvSpPr>
        <p:spPr/>
        <p:txBody>
          <a:bodyPr/>
          <a:lstStyle/>
          <a:p>
            <a:r>
              <a:rPr lang="en-US" sz="2800" dirty="0"/>
              <a:t>In this setting, we have a high number of extremely low volume providers</a:t>
            </a:r>
          </a:p>
          <a:p>
            <a:r>
              <a:rPr lang="en-US" sz="2800" dirty="0"/>
              <a:t>Estimating outcomes to low volume providers introduces analytical challenges related to precision and accuracy</a:t>
            </a:r>
          </a:p>
          <a:p>
            <a:pPr lvl="1"/>
            <a:r>
              <a:rPr lang="en-US" sz="2400" dirty="0"/>
              <a:t>The existing literature comparing statistical methods for profiling providers largely ignores low-volume providers</a:t>
            </a:r>
          </a:p>
          <a:p>
            <a:pPr lvl="1"/>
            <a:r>
              <a:rPr lang="en-US" sz="2400" dirty="0"/>
              <a:t>Existing profiles impose minimum volume criteria for profiling</a:t>
            </a:r>
          </a:p>
        </p:txBody>
      </p:sp>
    </p:spTree>
    <p:extLst>
      <p:ext uri="{BB962C8B-B14F-4D97-AF65-F5344CB8AC3E}">
        <p14:creationId xmlns:p14="http://schemas.microsoft.com/office/powerpoint/2010/main" val="1887740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52B65-D9F9-4352-AA8A-CB6B9B633D12}"/>
              </a:ext>
            </a:extLst>
          </p:cNvPr>
          <p:cNvSpPr>
            <a:spLocks noGrp="1"/>
          </p:cNvSpPr>
          <p:nvPr>
            <p:ph type="title"/>
          </p:nvPr>
        </p:nvSpPr>
        <p:spPr>
          <a:xfrm>
            <a:off x="761999" y="143380"/>
            <a:ext cx="7943461" cy="948410"/>
          </a:xfrm>
        </p:spPr>
        <p:txBody>
          <a:bodyPr/>
          <a:lstStyle/>
          <a:p>
            <a:r>
              <a:rPr lang="en-US" dirty="0"/>
              <a:t>Provider Surgical Volume, 2011-2013</a:t>
            </a:r>
          </a:p>
        </p:txBody>
      </p:sp>
      <p:pic>
        <p:nvPicPr>
          <p:cNvPr id="3" name="Picture 2">
            <a:extLst>
              <a:ext uri="{FF2B5EF4-FFF2-40B4-BE49-F238E27FC236}">
                <a16:creationId xmlns:a16="http://schemas.microsoft.com/office/drawing/2014/main" id="{1976CE85-3BB1-46DA-B978-9797952FDD60}"/>
              </a:ext>
            </a:extLst>
          </p:cNvPr>
          <p:cNvPicPr>
            <a:picLocks noChangeAspect="1"/>
          </p:cNvPicPr>
          <p:nvPr/>
        </p:nvPicPr>
        <p:blipFill>
          <a:blip r:embed="rId3"/>
          <a:stretch>
            <a:fillRect/>
          </a:stretch>
        </p:blipFill>
        <p:spPr>
          <a:xfrm>
            <a:off x="2495332" y="1232358"/>
            <a:ext cx="6514286" cy="4733333"/>
          </a:xfrm>
          <a:prstGeom prst="rect">
            <a:avLst/>
          </a:prstGeom>
        </p:spPr>
      </p:pic>
      <p:pic>
        <p:nvPicPr>
          <p:cNvPr id="8" name="Picture 7">
            <a:extLst>
              <a:ext uri="{FF2B5EF4-FFF2-40B4-BE49-F238E27FC236}">
                <a16:creationId xmlns:a16="http://schemas.microsoft.com/office/drawing/2014/main" id="{F2A4354C-68C3-4D79-80A1-E8C72684B37B}"/>
              </a:ext>
            </a:extLst>
          </p:cNvPr>
          <p:cNvPicPr>
            <a:picLocks noChangeAspect="1"/>
          </p:cNvPicPr>
          <p:nvPr/>
        </p:nvPicPr>
        <p:blipFill>
          <a:blip r:embed="rId4"/>
          <a:stretch>
            <a:fillRect/>
          </a:stretch>
        </p:blipFill>
        <p:spPr>
          <a:xfrm>
            <a:off x="714380" y="1232358"/>
            <a:ext cx="1780952" cy="4152381"/>
          </a:xfrm>
          <a:prstGeom prst="rect">
            <a:avLst/>
          </a:prstGeom>
        </p:spPr>
      </p:pic>
    </p:spTree>
    <p:extLst>
      <p:ext uri="{BB962C8B-B14F-4D97-AF65-F5344CB8AC3E}">
        <p14:creationId xmlns:p14="http://schemas.microsoft.com/office/powerpoint/2010/main" val="272525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DA52-C5EF-4728-8432-3561B0FCB72D}"/>
              </a:ext>
            </a:extLst>
          </p:cNvPr>
          <p:cNvSpPr>
            <a:spLocks noGrp="1"/>
          </p:cNvSpPr>
          <p:nvPr>
            <p:ph type="title"/>
          </p:nvPr>
        </p:nvSpPr>
        <p:spPr>
          <a:xfrm>
            <a:off x="762000" y="143380"/>
            <a:ext cx="7816392" cy="948410"/>
          </a:xfrm>
        </p:spPr>
        <p:txBody>
          <a:bodyPr/>
          <a:lstStyle/>
          <a:p>
            <a:r>
              <a:rPr lang="en-US" dirty="0"/>
              <a:t>Medicare FFS Surgical Volume, 2011-2013</a:t>
            </a:r>
          </a:p>
        </p:txBody>
      </p:sp>
      <p:graphicFrame>
        <p:nvGraphicFramePr>
          <p:cNvPr id="3" name="Table 2">
            <a:extLst>
              <a:ext uri="{FF2B5EF4-FFF2-40B4-BE49-F238E27FC236}">
                <a16:creationId xmlns:a16="http://schemas.microsoft.com/office/drawing/2014/main" id="{383357BD-2F50-4DEA-BDCA-5B0888189FEA}"/>
              </a:ext>
            </a:extLst>
          </p:cNvPr>
          <p:cNvGraphicFramePr>
            <a:graphicFrameLocks noGrp="1"/>
          </p:cNvGraphicFramePr>
          <p:nvPr>
            <p:extLst>
              <p:ext uri="{D42A27DB-BD31-4B8C-83A1-F6EECF244321}">
                <p14:modId xmlns:p14="http://schemas.microsoft.com/office/powerpoint/2010/main" val="1634677767"/>
              </p:ext>
            </p:extLst>
          </p:nvPr>
        </p:nvGraphicFramePr>
        <p:xfrm>
          <a:off x="762000" y="1091790"/>
          <a:ext cx="7710195" cy="4974698"/>
        </p:xfrm>
        <a:graphic>
          <a:graphicData uri="http://schemas.openxmlformats.org/drawingml/2006/table">
            <a:tbl>
              <a:tblPr firstRow="1" bandRow="1">
                <a:tableStyleId>{5C22544A-7EE6-4342-B048-85BDC9FD1C3A}</a:tableStyleId>
              </a:tblPr>
              <a:tblGrid>
                <a:gridCol w="1871927">
                  <a:extLst>
                    <a:ext uri="{9D8B030D-6E8A-4147-A177-3AD203B41FA5}">
                      <a16:colId xmlns:a16="http://schemas.microsoft.com/office/drawing/2014/main" val="2155783196"/>
                    </a:ext>
                  </a:extLst>
                </a:gridCol>
                <a:gridCol w="1871927">
                  <a:extLst>
                    <a:ext uri="{9D8B030D-6E8A-4147-A177-3AD203B41FA5}">
                      <a16:colId xmlns:a16="http://schemas.microsoft.com/office/drawing/2014/main" val="2458110157"/>
                    </a:ext>
                  </a:extLst>
                </a:gridCol>
                <a:gridCol w="1871927">
                  <a:extLst>
                    <a:ext uri="{9D8B030D-6E8A-4147-A177-3AD203B41FA5}">
                      <a16:colId xmlns:a16="http://schemas.microsoft.com/office/drawing/2014/main" val="494371505"/>
                    </a:ext>
                  </a:extLst>
                </a:gridCol>
                <a:gridCol w="2094414">
                  <a:extLst>
                    <a:ext uri="{9D8B030D-6E8A-4147-A177-3AD203B41FA5}">
                      <a16:colId xmlns:a16="http://schemas.microsoft.com/office/drawing/2014/main" val="3377355145"/>
                    </a:ext>
                  </a:extLst>
                </a:gridCol>
              </a:tblGrid>
              <a:tr h="1701572">
                <a:tc>
                  <a:txBody>
                    <a:bodyPr/>
                    <a:lstStyle/>
                    <a:p>
                      <a:r>
                        <a:rPr lang="en-US" sz="2000" dirty="0"/>
                        <a:t>Cancer site</a:t>
                      </a:r>
                    </a:p>
                  </a:txBody>
                  <a:tcPr/>
                </a:tc>
                <a:tc>
                  <a:txBody>
                    <a:bodyPr/>
                    <a:lstStyle/>
                    <a:p>
                      <a:r>
                        <a:rPr lang="en-US" sz="2000" dirty="0"/>
                        <a:t>Number of surgeries</a:t>
                      </a:r>
                    </a:p>
                  </a:txBody>
                  <a:tcPr/>
                </a:tc>
                <a:tc>
                  <a:txBody>
                    <a:bodyPr/>
                    <a:lstStyle/>
                    <a:p>
                      <a:r>
                        <a:rPr lang="en-US" sz="2000" dirty="0"/>
                        <a:t>Number of hospitals</a:t>
                      </a:r>
                    </a:p>
                  </a:txBody>
                  <a:tcPr/>
                </a:tc>
                <a:tc>
                  <a:txBody>
                    <a:bodyPr/>
                    <a:lstStyle/>
                    <a:p>
                      <a:r>
                        <a:rPr lang="en-US" sz="2000" b="1" kern="1200" dirty="0">
                          <a:solidFill>
                            <a:schemeClr val="lt1"/>
                          </a:solidFill>
                          <a:latin typeface="+mn-lt"/>
                          <a:ea typeface="+mn-ea"/>
                          <a:cs typeface="+mn-cs"/>
                        </a:rPr>
                        <a:t>Median (Q1, Q3) </a:t>
                      </a:r>
                      <a:r>
                        <a:rPr lang="en-US" sz="2000" dirty="0"/>
                        <a:t>number of surgeries per hospital</a:t>
                      </a:r>
                    </a:p>
                  </a:txBody>
                  <a:tcPr/>
                </a:tc>
                <a:extLst>
                  <a:ext uri="{0D108BD9-81ED-4DB2-BD59-A6C34878D82A}">
                    <a16:rowId xmlns:a16="http://schemas.microsoft.com/office/drawing/2014/main" val="3186756053"/>
                  </a:ext>
                </a:extLst>
              </a:tr>
              <a:tr h="640920">
                <a:tc>
                  <a:txBody>
                    <a:bodyPr/>
                    <a:lstStyle/>
                    <a:p>
                      <a:r>
                        <a:rPr lang="en-US" sz="2000" dirty="0"/>
                        <a:t>12 cancer sites</a:t>
                      </a:r>
                    </a:p>
                  </a:txBody>
                  <a:tcPr/>
                </a:tc>
                <a:tc>
                  <a:txBody>
                    <a:bodyPr/>
                    <a:lstStyle/>
                    <a:p>
                      <a:pPr algn="ctr" fontAlgn="t"/>
                      <a:r>
                        <a:rPr lang="en-US" sz="1800" kern="1200" dirty="0">
                          <a:solidFill>
                            <a:schemeClr val="dk1"/>
                          </a:solidFill>
                          <a:effectLst/>
                          <a:latin typeface="+mn-lt"/>
                          <a:ea typeface="+mn-ea"/>
                          <a:cs typeface="+mn-cs"/>
                        </a:rPr>
                        <a:t>340,489</a:t>
                      </a:r>
                      <a:endParaRPr lang="en-US" sz="2000" kern="1200" dirty="0">
                        <a:solidFill>
                          <a:schemeClr val="dk1"/>
                        </a:solidFill>
                        <a:latin typeface="+mn-lt"/>
                        <a:ea typeface="+mn-ea"/>
                        <a:cs typeface="+mn-cs"/>
                      </a:endParaRPr>
                    </a:p>
                  </a:txBody>
                  <a:tcPr marL="9525" marR="9525" marT="9525" marB="0" anchor="ctr"/>
                </a:tc>
                <a:tc>
                  <a:txBody>
                    <a:bodyPr/>
                    <a:lstStyle/>
                    <a:p>
                      <a:pPr algn="ctr" fontAlgn="t"/>
                      <a:r>
                        <a:rPr lang="en-US" sz="2000" kern="1200" dirty="0">
                          <a:solidFill>
                            <a:schemeClr val="dk1"/>
                          </a:solidFill>
                          <a:latin typeface="+mn-lt"/>
                          <a:ea typeface="+mn-ea"/>
                          <a:cs typeface="+mn-cs"/>
                        </a:rPr>
                        <a:t>3,776</a:t>
                      </a:r>
                    </a:p>
                  </a:txBody>
                  <a:tcPr marL="9525" marR="9525" marT="9525" marB="0" anchor="ctr"/>
                </a:tc>
                <a:tc>
                  <a:txBody>
                    <a:bodyPr/>
                    <a:lstStyle/>
                    <a:p>
                      <a:pPr algn="ctr" fontAlgn="b"/>
                      <a:r>
                        <a:rPr lang="en-US" sz="2000" kern="1200" dirty="0">
                          <a:solidFill>
                            <a:schemeClr val="dk1"/>
                          </a:solidFill>
                          <a:latin typeface="+mn-lt"/>
                          <a:ea typeface="+mn-ea"/>
                          <a:cs typeface="+mn-cs"/>
                        </a:rPr>
                        <a:t>34 (9, 108)</a:t>
                      </a:r>
                    </a:p>
                  </a:txBody>
                  <a:tcPr marL="9525" marR="9525" marT="9525" marB="0" anchor="ctr"/>
                </a:tc>
                <a:extLst>
                  <a:ext uri="{0D108BD9-81ED-4DB2-BD59-A6C34878D82A}">
                    <a16:rowId xmlns:a16="http://schemas.microsoft.com/office/drawing/2014/main" val="3744854973"/>
                  </a:ext>
                </a:extLst>
              </a:tr>
              <a:tr h="410042">
                <a:tc>
                  <a:txBody>
                    <a:bodyPr/>
                    <a:lstStyle/>
                    <a:p>
                      <a:r>
                        <a:rPr lang="en-US" sz="2000" dirty="0"/>
                        <a:t>Bones and joints</a:t>
                      </a:r>
                    </a:p>
                  </a:txBody>
                  <a:tcPr/>
                </a:tc>
                <a:tc>
                  <a:txBody>
                    <a:bodyPr/>
                    <a:lstStyle/>
                    <a:p>
                      <a:pPr algn="ctr" fontAlgn="ctr"/>
                      <a:r>
                        <a:rPr lang="en-US" sz="2000" kern="1200" dirty="0">
                          <a:solidFill>
                            <a:schemeClr val="dk1"/>
                          </a:solidFill>
                          <a:latin typeface="+mn-lt"/>
                          <a:ea typeface="+mn-ea"/>
                          <a:cs typeface="+mn-cs"/>
                        </a:rPr>
                        <a:t>119,217</a:t>
                      </a:r>
                    </a:p>
                  </a:txBody>
                  <a:tcPr marL="9525" marR="9525" marT="9525" marB="0" anchor="ctr"/>
                </a:tc>
                <a:tc>
                  <a:txBody>
                    <a:bodyPr/>
                    <a:lstStyle/>
                    <a:p>
                      <a:pPr algn="ctr" fontAlgn="t"/>
                      <a:r>
                        <a:rPr lang="en-US" sz="2000" kern="1200" dirty="0">
                          <a:solidFill>
                            <a:schemeClr val="dk1"/>
                          </a:solidFill>
                          <a:latin typeface="+mn-lt"/>
                          <a:ea typeface="+mn-ea"/>
                          <a:cs typeface="+mn-cs"/>
                        </a:rPr>
                        <a:t>302</a:t>
                      </a:r>
                    </a:p>
                  </a:txBody>
                  <a:tcPr marL="9525" marR="9525" marT="9525" marB="0" anchor="ctr"/>
                </a:tc>
                <a:tc>
                  <a:txBody>
                    <a:bodyPr/>
                    <a:lstStyle/>
                    <a:p>
                      <a:pPr algn="ctr" fontAlgn="b"/>
                      <a:r>
                        <a:rPr lang="en-US" sz="2000" kern="1200" dirty="0">
                          <a:solidFill>
                            <a:schemeClr val="dk1"/>
                          </a:solidFill>
                          <a:latin typeface="+mn-lt"/>
                          <a:ea typeface="+mn-ea"/>
                          <a:cs typeface="+mn-cs"/>
                        </a:rPr>
                        <a:t> &lt;3 (&lt;3, 3)</a:t>
                      </a:r>
                    </a:p>
                  </a:txBody>
                  <a:tcPr marL="9525" marR="9525" marT="9525" marB="0" anchor="ctr"/>
                </a:tc>
                <a:extLst>
                  <a:ext uri="{0D108BD9-81ED-4DB2-BD59-A6C34878D82A}">
                    <a16:rowId xmlns:a16="http://schemas.microsoft.com/office/drawing/2014/main" val="699487482"/>
                  </a:ext>
                </a:extLst>
              </a:tr>
              <a:tr h="410042">
                <a:tc>
                  <a:txBody>
                    <a:bodyPr/>
                    <a:lstStyle/>
                    <a:p>
                      <a:r>
                        <a:rPr lang="en-US" sz="2000" dirty="0"/>
                        <a:t>Breast</a:t>
                      </a:r>
                    </a:p>
                  </a:txBody>
                  <a:tcPr/>
                </a:tc>
                <a:tc>
                  <a:txBody>
                    <a:bodyPr/>
                    <a:lstStyle/>
                    <a:p>
                      <a:pPr algn="ctr" fontAlgn="ctr"/>
                      <a:r>
                        <a:rPr lang="en-US" sz="2000" kern="1200" dirty="0">
                          <a:solidFill>
                            <a:schemeClr val="dk1"/>
                          </a:solidFill>
                          <a:latin typeface="+mn-lt"/>
                          <a:ea typeface="+mn-ea"/>
                          <a:cs typeface="+mn-cs"/>
                        </a:rPr>
                        <a:t>119,217</a:t>
                      </a:r>
                    </a:p>
                  </a:txBody>
                  <a:tcPr marL="9525" marR="9525" marT="9525" marB="0" anchor="ctr"/>
                </a:tc>
                <a:tc>
                  <a:txBody>
                    <a:bodyPr/>
                    <a:lstStyle/>
                    <a:p>
                      <a:pPr algn="ctr" fontAlgn="t"/>
                      <a:r>
                        <a:rPr lang="en-US" sz="2000" kern="1200" dirty="0">
                          <a:solidFill>
                            <a:schemeClr val="dk1"/>
                          </a:solidFill>
                          <a:latin typeface="+mn-lt"/>
                          <a:ea typeface="+mn-ea"/>
                          <a:cs typeface="+mn-cs"/>
                        </a:rPr>
                        <a:t>3,537</a:t>
                      </a:r>
                    </a:p>
                  </a:txBody>
                  <a:tcPr marL="9525" marR="9525" marT="9525" marB="0" anchor="ctr"/>
                </a:tc>
                <a:tc>
                  <a:txBody>
                    <a:bodyPr/>
                    <a:lstStyle/>
                    <a:p>
                      <a:pPr algn="ctr" fontAlgn="b"/>
                      <a:r>
                        <a:rPr lang="en-US" sz="2000" kern="1200" dirty="0">
                          <a:solidFill>
                            <a:schemeClr val="dk1"/>
                          </a:solidFill>
                          <a:latin typeface="+mn-lt"/>
                          <a:ea typeface="+mn-ea"/>
                          <a:cs typeface="+mn-cs"/>
                        </a:rPr>
                        <a:t>17 (5, 34)</a:t>
                      </a:r>
                    </a:p>
                  </a:txBody>
                  <a:tcPr marL="9525" marR="9525" marT="9525" marB="0" anchor="ctr"/>
                </a:tc>
                <a:extLst>
                  <a:ext uri="{0D108BD9-81ED-4DB2-BD59-A6C34878D82A}">
                    <a16:rowId xmlns:a16="http://schemas.microsoft.com/office/drawing/2014/main" val="2328413243"/>
                  </a:ext>
                </a:extLst>
              </a:tr>
              <a:tr h="410042">
                <a:tc>
                  <a:txBody>
                    <a:bodyPr/>
                    <a:lstStyle/>
                    <a:p>
                      <a:r>
                        <a:rPr lang="en-US" sz="2000" dirty="0"/>
                        <a:t>Colorectal</a:t>
                      </a:r>
                    </a:p>
                  </a:txBody>
                  <a:tcPr/>
                </a:tc>
                <a:tc>
                  <a:txBody>
                    <a:bodyPr/>
                    <a:lstStyle/>
                    <a:p>
                      <a:pPr algn="ctr" fontAlgn="ctr"/>
                      <a:r>
                        <a:rPr lang="en-US" sz="2000" kern="1200" dirty="0">
                          <a:solidFill>
                            <a:schemeClr val="dk1"/>
                          </a:solidFill>
                          <a:latin typeface="+mn-lt"/>
                          <a:ea typeface="+mn-ea"/>
                          <a:cs typeface="+mn-cs"/>
                        </a:rPr>
                        <a:t>85,857</a:t>
                      </a:r>
                    </a:p>
                  </a:txBody>
                  <a:tcPr marL="9525" marR="9525" marT="9525" marB="0" anchor="ctr"/>
                </a:tc>
                <a:tc>
                  <a:txBody>
                    <a:bodyPr/>
                    <a:lstStyle/>
                    <a:p>
                      <a:pPr algn="ctr" fontAlgn="t"/>
                      <a:r>
                        <a:rPr lang="en-US" sz="2000" kern="1200" dirty="0">
                          <a:solidFill>
                            <a:schemeClr val="dk1"/>
                          </a:solidFill>
                          <a:latin typeface="+mn-lt"/>
                          <a:ea typeface="+mn-ea"/>
                          <a:cs typeface="+mn-cs"/>
                        </a:rPr>
                        <a:t>3,471</a:t>
                      </a:r>
                    </a:p>
                  </a:txBody>
                  <a:tcPr marL="9525" marR="9525" marT="9525" marB="0" anchor="ctr"/>
                </a:tc>
                <a:tc>
                  <a:txBody>
                    <a:bodyPr/>
                    <a:lstStyle/>
                    <a:p>
                      <a:pPr algn="ctr" fontAlgn="b"/>
                      <a:r>
                        <a:rPr lang="en-US" sz="2000" kern="1200" dirty="0">
                          <a:solidFill>
                            <a:schemeClr val="dk1"/>
                          </a:solidFill>
                          <a:latin typeface="+mn-lt"/>
                          <a:ea typeface="+mn-ea"/>
                          <a:cs typeface="+mn-cs"/>
                        </a:rPr>
                        <a:t>14 (5, 34)</a:t>
                      </a:r>
                    </a:p>
                  </a:txBody>
                  <a:tcPr marL="9525" marR="9525" marT="9525" marB="0" anchor="ctr"/>
                </a:tc>
                <a:extLst>
                  <a:ext uri="{0D108BD9-81ED-4DB2-BD59-A6C34878D82A}">
                    <a16:rowId xmlns:a16="http://schemas.microsoft.com/office/drawing/2014/main" val="1059530540"/>
                  </a:ext>
                </a:extLst>
              </a:tr>
              <a:tr h="410042">
                <a:tc>
                  <a:txBody>
                    <a:bodyPr/>
                    <a:lstStyle/>
                    <a:p>
                      <a:r>
                        <a:rPr lang="en-US" sz="2000" dirty="0"/>
                        <a:t>Gastro-esophageal</a:t>
                      </a:r>
                    </a:p>
                  </a:txBody>
                  <a:tcPr/>
                </a:tc>
                <a:tc>
                  <a:txBody>
                    <a:bodyPr/>
                    <a:lstStyle/>
                    <a:p>
                      <a:pPr algn="ctr" fontAlgn="ctr"/>
                      <a:r>
                        <a:rPr lang="en-US" sz="2000" kern="1200" dirty="0">
                          <a:solidFill>
                            <a:schemeClr val="dk1"/>
                          </a:solidFill>
                          <a:latin typeface="+mn-lt"/>
                          <a:ea typeface="+mn-ea"/>
                          <a:cs typeface="+mn-cs"/>
                        </a:rPr>
                        <a:t>7,899</a:t>
                      </a:r>
                    </a:p>
                  </a:txBody>
                  <a:tcPr marL="9525" marR="9525" marT="9525" marB="0" anchor="ctr"/>
                </a:tc>
                <a:tc>
                  <a:txBody>
                    <a:bodyPr/>
                    <a:lstStyle/>
                    <a:p>
                      <a:pPr algn="ctr" fontAlgn="t"/>
                      <a:r>
                        <a:rPr lang="en-US" sz="2000" kern="1200" dirty="0">
                          <a:solidFill>
                            <a:schemeClr val="dk1"/>
                          </a:solidFill>
                          <a:latin typeface="+mn-lt"/>
                          <a:ea typeface="+mn-ea"/>
                          <a:cs typeface="+mn-cs"/>
                        </a:rPr>
                        <a:t>1,512</a:t>
                      </a:r>
                    </a:p>
                  </a:txBody>
                  <a:tcPr marL="9525" marR="9525" marT="9525" marB="0" anchor="ctr"/>
                </a:tc>
                <a:tc>
                  <a:txBody>
                    <a:bodyPr/>
                    <a:lstStyle/>
                    <a:p>
                      <a:pPr algn="ctr" fontAlgn="b"/>
                      <a:r>
                        <a:rPr lang="en-US" sz="2000" kern="1200" dirty="0">
                          <a:solidFill>
                            <a:schemeClr val="dk1"/>
                          </a:solidFill>
                          <a:latin typeface="+mn-lt"/>
                          <a:ea typeface="+mn-ea"/>
                          <a:cs typeface="+mn-cs"/>
                        </a:rPr>
                        <a:t>&lt;3 (&lt;3, 5)</a:t>
                      </a:r>
                    </a:p>
                  </a:txBody>
                  <a:tcPr marL="9525" marR="9525" marT="9525" marB="0" anchor="ctr"/>
                </a:tc>
                <a:extLst>
                  <a:ext uri="{0D108BD9-81ED-4DB2-BD59-A6C34878D82A}">
                    <a16:rowId xmlns:a16="http://schemas.microsoft.com/office/drawing/2014/main" val="1957638930"/>
                  </a:ext>
                </a:extLst>
              </a:tr>
              <a:tr h="410042">
                <a:tc>
                  <a:txBody>
                    <a:bodyPr/>
                    <a:lstStyle/>
                    <a:p>
                      <a:r>
                        <a:rPr lang="en-US" sz="2000" dirty="0"/>
                        <a:t>Kidney</a:t>
                      </a:r>
                    </a:p>
                  </a:txBody>
                  <a:tcPr/>
                </a:tc>
                <a:tc>
                  <a:txBody>
                    <a:bodyPr/>
                    <a:lstStyle/>
                    <a:p>
                      <a:pPr algn="ctr" fontAlgn="ctr"/>
                      <a:r>
                        <a:rPr lang="en-US" sz="2000" kern="1200" dirty="0">
                          <a:solidFill>
                            <a:schemeClr val="dk1"/>
                          </a:solidFill>
                          <a:latin typeface="+mn-lt"/>
                          <a:ea typeface="+mn-ea"/>
                          <a:cs typeface="+mn-cs"/>
                        </a:rPr>
                        <a:t>24,578</a:t>
                      </a:r>
                    </a:p>
                  </a:txBody>
                  <a:tcPr marL="9525" marR="9525" marT="9525" marB="0" anchor="ctr"/>
                </a:tc>
                <a:tc>
                  <a:txBody>
                    <a:bodyPr/>
                    <a:lstStyle/>
                    <a:p>
                      <a:pPr algn="ctr" fontAlgn="t"/>
                      <a:r>
                        <a:rPr lang="en-US" sz="2000" kern="1200" dirty="0">
                          <a:solidFill>
                            <a:schemeClr val="dk1"/>
                          </a:solidFill>
                          <a:latin typeface="+mn-lt"/>
                          <a:ea typeface="+mn-ea"/>
                          <a:cs typeface="+mn-cs"/>
                        </a:rPr>
                        <a:t>1,998</a:t>
                      </a:r>
                    </a:p>
                  </a:txBody>
                  <a:tcPr marL="9525" marR="9525" marT="9525" marB="0" anchor="ctr"/>
                </a:tc>
                <a:tc>
                  <a:txBody>
                    <a:bodyPr/>
                    <a:lstStyle/>
                    <a:p>
                      <a:pPr algn="ctr" fontAlgn="b"/>
                      <a:r>
                        <a:rPr lang="en-US" sz="2000" kern="1200" dirty="0">
                          <a:solidFill>
                            <a:schemeClr val="dk1"/>
                          </a:solidFill>
                          <a:latin typeface="+mn-lt"/>
                          <a:ea typeface="+mn-ea"/>
                          <a:cs typeface="+mn-cs"/>
                        </a:rPr>
                        <a:t>6 (&lt;3, 15)</a:t>
                      </a:r>
                    </a:p>
                  </a:txBody>
                  <a:tcPr marL="9525" marR="9525" marT="9525" marB="0" anchor="ctr"/>
                </a:tc>
                <a:extLst>
                  <a:ext uri="{0D108BD9-81ED-4DB2-BD59-A6C34878D82A}">
                    <a16:rowId xmlns:a16="http://schemas.microsoft.com/office/drawing/2014/main" val="3284471179"/>
                  </a:ext>
                </a:extLst>
              </a:tr>
            </a:tbl>
          </a:graphicData>
        </a:graphic>
      </p:graphicFrame>
    </p:spTree>
    <p:extLst>
      <p:ext uri="{BB962C8B-B14F-4D97-AF65-F5344CB8AC3E}">
        <p14:creationId xmlns:p14="http://schemas.microsoft.com/office/powerpoint/2010/main" val="2648243712"/>
      </p:ext>
    </p:extLst>
  </p:cSld>
  <p:clrMapOvr>
    <a:masterClrMapping/>
  </p:clrMapOvr>
</p:sld>
</file>

<file path=ppt/theme/theme1.xml><?xml version="1.0" encoding="utf-8"?>
<a:theme xmlns:a="http://schemas.openxmlformats.org/drawingml/2006/main" name="Slide Template 1">
  <a:themeElements>
    <a:clrScheme name="MSK color pallete">
      <a:dk1>
        <a:sysClr val="windowText" lastClr="000000"/>
      </a:dk1>
      <a:lt1>
        <a:sysClr val="window" lastClr="FFFFFF"/>
      </a:lt1>
      <a:dk2>
        <a:srgbClr val="737373"/>
      </a:dk2>
      <a:lt2>
        <a:srgbClr val="B3B3A6"/>
      </a:lt2>
      <a:accent1>
        <a:srgbClr val="2986E2"/>
      </a:accent1>
      <a:accent2>
        <a:srgbClr val="F26529"/>
      </a:accent2>
      <a:accent3>
        <a:srgbClr val="FFF5BC"/>
      </a:accent3>
      <a:accent4>
        <a:srgbClr val="737373"/>
      </a:accent4>
      <a:accent5>
        <a:srgbClr val="B3B3A6"/>
      </a:accent5>
      <a:accent6>
        <a:srgbClr val="2875B4"/>
      </a:accent6>
      <a:hlink>
        <a:srgbClr val="00BDF2"/>
      </a:hlink>
      <a:folHlink>
        <a:srgbClr val="9BDC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lide1Template" id="{03F4163E-8EE5-8E4B-B785-286A96067008}" vid="{CB926C4E-D035-DF42-AF97-2EB935907B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mageCreateDate xmlns="E64CF27C-2ECC-48E8-947E-CA63274FB2E8" xsi:nil="true"/>
    <PublishingExpirationDate xmlns="http://schemas.microsoft.com/sharepoint/v3" xsi:nil="true"/>
    <PublishingStartDate xmlns="http://schemas.microsoft.com/sharepoint/v3" xsi:nil="true"/>
    <wic_System_Copyright xmlns="http://schemas.microsoft.com/sharepoint/v3/fields" xsi:nil="true"/>
  </documentManagement>
</p:properties>
</file>

<file path=customXml/item2.xml><?xml version="1.0" encoding="utf-8"?>
<ct:contentTypeSchema xmlns:ct="http://schemas.microsoft.com/office/2006/metadata/contentType" xmlns:ma="http://schemas.microsoft.com/office/2006/metadata/properties/metaAttributes" ct:_="" ma:_="" ma:contentTypeName="Image" ma:contentTypeID="0x0101009148F5A04DDD49CBA7127AADA5FB792B00AADE34325A8B49CDA8BB4DB53328F214008DA1A4150FB2B848A3EB7B452BFA7AC5" ma:contentTypeVersion="1" ma:contentTypeDescription="Upload an image." ma:contentTypeScope="" ma:versionID="c5dd4a19140d82efd42bf2e2156fee3e">
  <xsd:schema xmlns:xsd="http://www.w3.org/2001/XMLSchema" xmlns:xs="http://www.w3.org/2001/XMLSchema" xmlns:p="http://schemas.microsoft.com/office/2006/metadata/properties" xmlns:ns1="http://schemas.microsoft.com/sharepoint/v3" xmlns:ns2="E64CF27C-2ECC-48E8-947E-CA63274FB2E8" xmlns:ns3="http://schemas.microsoft.com/sharepoint/v3/fields" targetNamespace="http://schemas.microsoft.com/office/2006/metadata/properties" ma:root="true" ma:fieldsID="8669bc30feb5185623fa09da941496e2" ns1:_="" ns2:_="" ns3:_="">
    <xsd:import namespace="http://schemas.microsoft.com/sharepoint/v3"/>
    <xsd:import namespace="E64CF27C-2ECC-48E8-947E-CA63274FB2E8"/>
    <xsd:import namespace="http://schemas.microsoft.com/sharepoint/v3/fields"/>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URL Path" ma:hidden="true" ma:list="Docs" ma:internalName="FileRef" ma:readOnly="true" ma:showField="FullUrl">
      <xsd:simpleType>
        <xsd:restriction base="dms:Lookup"/>
      </xsd:simpleType>
    </xsd:element>
    <xsd:element name="File_x0020_Type" ma:index="9" nillable="true" ma:displayName="File Type" ma:hidden="true" ma:internalName="File_x0020_Type" ma:readOnly="true">
      <xsd:simpleType>
        <xsd:restriction base="dms:Text"/>
      </xsd:simpleType>
    </xsd:element>
    <xsd:element name="HTML_x0020_File_x0020_Type" ma:index="10" nillable="true" ma:displayName="HTML File Type" ma:hidden="true" ma:internalName="HTML_x0020_File_x0020_Type" ma:readOnly="true">
      <xsd:simpleType>
        <xsd:restriction base="dms:Text"/>
      </xsd:simpleType>
    </xsd:element>
    <xsd:element name="FSObjType" ma:index="11" nillable="true" ma:displayName="Item Type" ma:hidden="true" ma:list="Docs" ma:internalName="FSObjType" ma:readOnly="true" ma:showField="FSType">
      <xsd:simpleType>
        <xsd:restriction base="dms:Lookup"/>
      </xsd:simpleType>
    </xsd:element>
    <xsd:element name="PublishingStartDate" ma:index="27" nillable="true" ma:displayName="Scheduling Start Date" ma:description="" ma:hidden="true" ma:internalName="PublishingStartDate">
      <xsd:simpleType>
        <xsd:restriction base="dms:Unknown"/>
      </xsd:simpleType>
    </xsd:element>
    <xsd:element name="PublishingExpirationDate" ma:index="28"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64CF27C-2ECC-48E8-947E-CA63274FB2E8" elementFormDefault="qualified">
    <xsd:import namespace="http://schemas.microsoft.com/office/2006/documentManagement/types"/>
    <xsd:import namespace="http://schemas.microsoft.com/office/infopath/2007/PartnerControls"/>
    <xsd:element name="ThumbnailExists" ma:index="18" nillable="true" ma:displayName="Thumbnail Exists" ma:default="FALSE" ma:hidden="true" ma:internalName="ThumbnailExists" ma:readOnly="true">
      <xsd:simpleType>
        <xsd:restriction base="dms:Boolean"/>
      </xsd:simpleType>
    </xsd:element>
    <xsd:element name="PreviewExists" ma:index="19" nillable="true" ma:displayName="Preview Exists" ma:default="FALSE" ma:hidden="true" ma:internalName="PreviewExists" ma:readOnly="true">
      <xsd:simpleType>
        <xsd:restriction base="dms:Boolean"/>
      </xsd:simpleType>
    </xsd:element>
    <xsd:element name="ImageWidth" ma:index="20" nillable="true" ma:displayName="Width" ma:internalName="ImageWidth" ma:readOnly="true">
      <xsd:simpleType>
        <xsd:restriction base="dms:Unknown"/>
      </xsd:simpleType>
    </xsd:element>
    <xsd:element name="ImageHeight" ma:index="22" nillable="true" ma:displayName="Height" ma:internalName="ImageHeight" ma:readOnly="true">
      <xsd:simpleType>
        <xsd:restriction base="dms:Unknown"/>
      </xsd:simpleType>
    </xsd:element>
    <xsd:element name="ImageCreateDate" ma:index="25" nillable="true" ma:displayName="Date Picture Taken"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23" ma:displayName="Comments"/>
        <xsd:element name="keywords" minOccurs="0" maxOccurs="1" type="xsd:string" ma:index="1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30647F-A921-45DD-9E91-010F7EF4FB48}">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E64CF27C-2ECC-48E8-947E-CA63274FB2E8"/>
    <ds:schemaRef ds:uri="http://schemas.microsoft.com/sharepoint/v3"/>
    <ds:schemaRef ds:uri="http://schemas.microsoft.com/sharepoint/v3/fields"/>
    <ds:schemaRef ds:uri="http://www.w3.org/XML/1998/namespace"/>
  </ds:schemaRefs>
</ds:datastoreItem>
</file>

<file path=customXml/itemProps2.xml><?xml version="1.0" encoding="utf-8"?>
<ds:datastoreItem xmlns:ds="http://schemas.openxmlformats.org/officeDocument/2006/customXml" ds:itemID="{E57EBD8B-EA50-4231-9F03-F9188E4066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64CF27C-2ECC-48E8-947E-CA63274FB2E8"/>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1F69EB-AD96-4AD6-8A18-0C8728F5F03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Lavery JSM 2019 V1</Template>
  <TotalTime>35828</TotalTime>
  <Words>2350</Words>
  <Application>Microsoft Macintosh PowerPoint</Application>
  <PresentationFormat>On-screen Show (4:3)</PresentationFormat>
  <Paragraphs>242</Paragraphs>
  <Slides>23</Slides>
  <Notes>21</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ＭＳ Ｐゴシック</vt:lpstr>
      <vt:lpstr>Arial</vt:lpstr>
      <vt:lpstr>Calibri</vt:lpstr>
      <vt:lpstr>Cambria Math</vt:lpstr>
      <vt:lpstr>Georgia</vt:lpstr>
      <vt:lpstr>Times New Roman</vt:lpstr>
      <vt:lpstr>Slide Template 1</vt:lpstr>
      <vt:lpstr>A comparison of statistical approaches to provider profiling with respect to provider volume</vt:lpstr>
      <vt:lpstr>Abstract</vt:lpstr>
      <vt:lpstr>Provider profiles</vt:lpstr>
      <vt:lpstr>Profiling surgical cancer care</vt:lpstr>
      <vt:lpstr>Profiling surgical cancer care</vt:lpstr>
      <vt:lpstr>Statistical approaches to provider profiling</vt:lpstr>
      <vt:lpstr>Deciding which approach to use</vt:lpstr>
      <vt:lpstr>Provider Surgical Volume, 2011-2013</vt:lpstr>
      <vt:lpstr>Medicare FFS Surgical Volume, 2011-2013</vt:lpstr>
      <vt:lpstr>Medicare FFS Surgical Volume, 2011-2013</vt:lpstr>
      <vt:lpstr>Case study</vt:lpstr>
      <vt:lpstr>Comparison of approaches</vt:lpstr>
      <vt:lpstr>I. Assessing agreement: Weighted kappa by volume</vt:lpstr>
      <vt:lpstr>Hospital ranking based on standardized rates</vt:lpstr>
      <vt:lpstr>II. Precision of estimates</vt:lpstr>
      <vt:lpstr>III. Detection of outliers</vt:lpstr>
      <vt:lpstr>Detection of outliers</vt:lpstr>
      <vt:lpstr>Random effects model</vt:lpstr>
      <vt:lpstr>Random effects model</vt:lpstr>
      <vt:lpstr>Random effects model</vt:lpstr>
      <vt:lpstr>Conclusions</vt:lpstr>
      <vt:lpstr>Implications &amp; future work</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comparison of provider profiling approaches with respect to low-volume providers</dc:title>
  <dc:creator>Lavery, Jessica A./Epidemiology-Biostatistics</dc:creator>
  <cp:keywords/>
  <dc:description/>
  <cp:lastModifiedBy>Jessica Lavery</cp:lastModifiedBy>
  <cp:revision>386</cp:revision>
  <cp:lastPrinted>2019-07-12T12:17:13Z</cp:lastPrinted>
  <dcterms:created xsi:type="dcterms:W3CDTF">2019-04-02T18:12:36Z</dcterms:created>
  <dcterms:modified xsi:type="dcterms:W3CDTF">2019-07-31T13:28:28Z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0x0101009148F5A04DDD49CBA7127AADA5FB792B00AADE34325A8B49CDA8BB4DB53328F214008DA1A4150FB2B848A3EB7B452BFA7AC5</vt:lpwstr>
  </property>
</Properties>
</file>