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93" r:id="rId6"/>
    <p:sldId id="306" r:id="rId7"/>
    <p:sldId id="294" r:id="rId8"/>
    <p:sldId id="300" r:id="rId9"/>
    <p:sldId id="327" r:id="rId10"/>
    <p:sldId id="323" r:id="rId11"/>
    <p:sldId id="317" r:id="rId12"/>
    <p:sldId id="311" r:id="rId13"/>
    <p:sldId id="318" r:id="rId14"/>
    <p:sldId id="314" r:id="rId15"/>
    <p:sldId id="319" r:id="rId16"/>
    <p:sldId id="320" r:id="rId17"/>
    <p:sldId id="302" r:id="rId18"/>
    <p:sldId id="310" r:id="rId19"/>
    <p:sldId id="303" r:id="rId20"/>
    <p:sldId id="298" r:id="rId21"/>
    <p:sldId id="304" r:id="rId22"/>
    <p:sldId id="299" r:id="rId23"/>
    <p:sldId id="328" r:id="rId24"/>
    <p:sldId id="321" r:id="rId25"/>
    <p:sldId id="273"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73" autoAdjust="0"/>
    <p:restoredTop sz="85817" autoAdjust="0"/>
  </p:normalViewPr>
  <p:slideViewPr>
    <p:cSldViewPr snapToGrid="0" showGuides="1">
      <p:cViewPr varScale="1">
        <p:scale>
          <a:sx n="76" d="100"/>
          <a:sy n="76" d="100"/>
        </p:scale>
        <p:origin x="240" y="200"/>
      </p:cViewPr>
      <p:guideLst>
        <p:guide orient="horz" pos="3340"/>
        <p:guide pos="303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3C93B-36C1-49EA-A831-61E3D19D9DD1}" type="doc">
      <dgm:prSet loTypeId="urn:microsoft.com/office/officeart/2005/8/layout/pyramid1" loCatId="pyramid" qsTypeId="urn:microsoft.com/office/officeart/2005/8/quickstyle/simple1" qsCatId="simple" csTypeId="urn:microsoft.com/office/officeart/2005/8/colors/accent1_2" csCatId="accent1" phldr="1"/>
      <dgm:spPr/>
    </dgm:pt>
    <dgm:pt modelId="{BC27FF72-558A-46E1-9637-BC3BC1ED1A51}">
      <dgm:prSet phldrT="[Text]" custT="1"/>
      <dgm:spPr/>
      <dgm:t>
        <a:bodyPr anchor="b" anchorCtr="0"/>
        <a:lstStyle/>
        <a:p>
          <a:r>
            <a:rPr lang="en-US" sz="3600" dirty="0">
              <a:solidFill>
                <a:schemeClr val="bg1"/>
              </a:solidFill>
            </a:rPr>
            <a:t>Heatmaps</a:t>
          </a:r>
        </a:p>
      </dgm:t>
    </dgm:pt>
    <dgm:pt modelId="{0342DAED-B6AB-49FC-9DCB-3CC0EC15E155}" type="parTrans" cxnId="{E9AAEDB6-255F-431A-AB57-4164E7A406A7}">
      <dgm:prSet/>
      <dgm:spPr/>
      <dgm:t>
        <a:bodyPr/>
        <a:lstStyle/>
        <a:p>
          <a:endParaRPr lang="en-US" sz="1100"/>
        </a:p>
      </dgm:t>
    </dgm:pt>
    <dgm:pt modelId="{7895A21D-D294-4033-B260-F62804FE0D59}" type="sibTrans" cxnId="{E9AAEDB6-255F-431A-AB57-4164E7A406A7}">
      <dgm:prSet/>
      <dgm:spPr/>
      <dgm:t>
        <a:bodyPr/>
        <a:lstStyle/>
        <a:p>
          <a:endParaRPr lang="en-US" sz="1100"/>
        </a:p>
      </dgm:t>
    </dgm:pt>
    <dgm:pt modelId="{973C9270-3DED-4794-A4E1-A0C485EB1793}">
      <dgm:prSet phldrT="[Text]" custT="1"/>
      <dgm:spPr/>
      <dgm:t>
        <a:bodyPr anchor="b" anchorCtr="0"/>
        <a:lstStyle/>
        <a:p>
          <a:r>
            <a:rPr lang="en-US" sz="3600" dirty="0">
              <a:solidFill>
                <a:schemeClr val="bg1"/>
              </a:solidFill>
            </a:rPr>
            <a:t>Hierarchical clustering</a:t>
          </a:r>
        </a:p>
      </dgm:t>
    </dgm:pt>
    <dgm:pt modelId="{049897E0-EE73-427A-A326-5CBB426C09E3}" type="parTrans" cxnId="{DBB3EA70-C396-4CD0-8389-162404041CD0}">
      <dgm:prSet/>
      <dgm:spPr/>
      <dgm:t>
        <a:bodyPr/>
        <a:lstStyle/>
        <a:p>
          <a:endParaRPr lang="en-US" sz="1100"/>
        </a:p>
      </dgm:t>
    </dgm:pt>
    <dgm:pt modelId="{A38A5819-7300-4084-B109-CC102D27C4D0}" type="sibTrans" cxnId="{DBB3EA70-C396-4CD0-8389-162404041CD0}">
      <dgm:prSet/>
      <dgm:spPr/>
      <dgm:t>
        <a:bodyPr/>
        <a:lstStyle/>
        <a:p>
          <a:endParaRPr lang="en-US" sz="1100"/>
        </a:p>
      </dgm:t>
    </dgm:pt>
    <dgm:pt modelId="{7D28198F-6595-443C-909D-58EA69CCD14D}">
      <dgm:prSet phldrT="[Text]" custT="1"/>
      <dgm:spPr/>
      <dgm:t>
        <a:bodyPr anchor="ctr" anchorCtr="0"/>
        <a:lstStyle/>
        <a:p>
          <a:r>
            <a:rPr lang="en-US" sz="3600" dirty="0">
              <a:solidFill>
                <a:schemeClr val="bg1"/>
              </a:solidFill>
            </a:rPr>
            <a:t>Clustering</a:t>
          </a:r>
        </a:p>
      </dgm:t>
    </dgm:pt>
    <dgm:pt modelId="{806F9C5A-9AA8-4D80-9E28-E74EC40B2A13}" type="parTrans" cxnId="{B3593ABB-1FF5-465B-9B71-29330909F6D9}">
      <dgm:prSet/>
      <dgm:spPr/>
      <dgm:t>
        <a:bodyPr/>
        <a:lstStyle/>
        <a:p>
          <a:endParaRPr lang="en-US" sz="1100"/>
        </a:p>
      </dgm:t>
    </dgm:pt>
    <dgm:pt modelId="{160B8216-DA16-4804-8830-5046DB6A4BBC}" type="sibTrans" cxnId="{B3593ABB-1FF5-465B-9B71-29330909F6D9}">
      <dgm:prSet/>
      <dgm:spPr/>
      <dgm:t>
        <a:bodyPr/>
        <a:lstStyle/>
        <a:p>
          <a:endParaRPr lang="en-US" sz="1100"/>
        </a:p>
      </dgm:t>
    </dgm:pt>
    <dgm:pt modelId="{1D6A8915-6A2B-4BCB-964F-6BDAB9DB88F3}" type="pres">
      <dgm:prSet presAssocID="{0D13C93B-36C1-49EA-A831-61E3D19D9DD1}" presName="Name0" presStyleCnt="0">
        <dgm:presLayoutVars>
          <dgm:dir/>
          <dgm:animLvl val="lvl"/>
          <dgm:resizeHandles val="exact"/>
        </dgm:presLayoutVars>
      </dgm:prSet>
      <dgm:spPr/>
    </dgm:pt>
    <dgm:pt modelId="{2750650D-9418-40BC-B8E2-94CC6960BA7E}" type="pres">
      <dgm:prSet presAssocID="{BC27FF72-558A-46E1-9637-BC3BC1ED1A51}" presName="Name8" presStyleCnt="0"/>
      <dgm:spPr/>
    </dgm:pt>
    <dgm:pt modelId="{25265A15-7FE5-44F4-A894-D991BDFCF915}" type="pres">
      <dgm:prSet presAssocID="{BC27FF72-558A-46E1-9637-BC3BC1ED1A51}" presName="level" presStyleLbl="node1" presStyleIdx="0" presStyleCnt="3" custScaleX="99184" custScaleY="107298">
        <dgm:presLayoutVars>
          <dgm:chMax val="1"/>
          <dgm:bulletEnabled val="1"/>
        </dgm:presLayoutVars>
      </dgm:prSet>
      <dgm:spPr/>
    </dgm:pt>
    <dgm:pt modelId="{ED27D805-14D3-498C-A126-A975A1AD9506}" type="pres">
      <dgm:prSet presAssocID="{BC27FF72-558A-46E1-9637-BC3BC1ED1A51}" presName="levelTx" presStyleLbl="revTx" presStyleIdx="0" presStyleCnt="0">
        <dgm:presLayoutVars>
          <dgm:chMax val="1"/>
          <dgm:bulletEnabled val="1"/>
        </dgm:presLayoutVars>
      </dgm:prSet>
      <dgm:spPr/>
    </dgm:pt>
    <dgm:pt modelId="{485CD214-4149-4AE8-B5F8-C5BB645F4877}" type="pres">
      <dgm:prSet presAssocID="{973C9270-3DED-4794-A4E1-A0C485EB1793}" presName="Name8" presStyleCnt="0"/>
      <dgm:spPr/>
    </dgm:pt>
    <dgm:pt modelId="{C6745CA5-E927-4FF9-A6F1-BA19B3688B6D}" type="pres">
      <dgm:prSet presAssocID="{973C9270-3DED-4794-A4E1-A0C485EB1793}" presName="level" presStyleLbl="node1" presStyleIdx="1" presStyleCnt="3">
        <dgm:presLayoutVars>
          <dgm:chMax val="1"/>
          <dgm:bulletEnabled val="1"/>
        </dgm:presLayoutVars>
      </dgm:prSet>
      <dgm:spPr/>
    </dgm:pt>
    <dgm:pt modelId="{C1E9A79C-2AF8-4153-B21B-503F359E88CD}" type="pres">
      <dgm:prSet presAssocID="{973C9270-3DED-4794-A4E1-A0C485EB1793}" presName="levelTx" presStyleLbl="revTx" presStyleIdx="0" presStyleCnt="0">
        <dgm:presLayoutVars>
          <dgm:chMax val="1"/>
          <dgm:bulletEnabled val="1"/>
        </dgm:presLayoutVars>
      </dgm:prSet>
      <dgm:spPr/>
    </dgm:pt>
    <dgm:pt modelId="{6692A3A1-269B-409E-9AD0-5A2F71C39C30}" type="pres">
      <dgm:prSet presAssocID="{7D28198F-6595-443C-909D-58EA69CCD14D}" presName="Name8" presStyleCnt="0"/>
      <dgm:spPr/>
    </dgm:pt>
    <dgm:pt modelId="{BC20DCF2-A5A5-4C90-A9E7-242A7E616C48}" type="pres">
      <dgm:prSet presAssocID="{7D28198F-6595-443C-909D-58EA69CCD14D}" presName="level" presStyleLbl="node1" presStyleIdx="2" presStyleCnt="3">
        <dgm:presLayoutVars>
          <dgm:chMax val="1"/>
          <dgm:bulletEnabled val="1"/>
        </dgm:presLayoutVars>
      </dgm:prSet>
      <dgm:spPr/>
    </dgm:pt>
    <dgm:pt modelId="{751EBED1-4244-4EBD-9D9F-76AD47B2D8E9}" type="pres">
      <dgm:prSet presAssocID="{7D28198F-6595-443C-909D-58EA69CCD14D}" presName="levelTx" presStyleLbl="revTx" presStyleIdx="0" presStyleCnt="0">
        <dgm:presLayoutVars>
          <dgm:chMax val="1"/>
          <dgm:bulletEnabled val="1"/>
        </dgm:presLayoutVars>
      </dgm:prSet>
      <dgm:spPr/>
    </dgm:pt>
  </dgm:ptLst>
  <dgm:cxnLst>
    <dgm:cxn modelId="{071C403B-B7E5-4CE9-B59A-280D221177E1}" type="presOf" srcId="{0D13C93B-36C1-49EA-A831-61E3D19D9DD1}" destId="{1D6A8915-6A2B-4BCB-964F-6BDAB9DB88F3}" srcOrd="0" destOrd="0" presId="urn:microsoft.com/office/officeart/2005/8/layout/pyramid1"/>
    <dgm:cxn modelId="{CD32973D-3B7D-4BFA-ABAE-0D2DA9F5AB6B}" type="presOf" srcId="{973C9270-3DED-4794-A4E1-A0C485EB1793}" destId="{C1E9A79C-2AF8-4153-B21B-503F359E88CD}" srcOrd="1" destOrd="0" presId="urn:microsoft.com/office/officeart/2005/8/layout/pyramid1"/>
    <dgm:cxn modelId="{681D2F58-AAEB-43F4-967D-51D35F6AB2B2}" type="presOf" srcId="{7D28198F-6595-443C-909D-58EA69CCD14D}" destId="{BC20DCF2-A5A5-4C90-A9E7-242A7E616C48}" srcOrd="0" destOrd="0" presId="urn:microsoft.com/office/officeart/2005/8/layout/pyramid1"/>
    <dgm:cxn modelId="{DBB3EA70-C396-4CD0-8389-162404041CD0}" srcId="{0D13C93B-36C1-49EA-A831-61E3D19D9DD1}" destId="{973C9270-3DED-4794-A4E1-A0C485EB1793}" srcOrd="1" destOrd="0" parTransId="{049897E0-EE73-427A-A326-5CBB426C09E3}" sibTransId="{A38A5819-7300-4084-B109-CC102D27C4D0}"/>
    <dgm:cxn modelId="{FA284AAB-7C5C-4B86-BF89-AC550047EB19}" type="presOf" srcId="{BC27FF72-558A-46E1-9637-BC3BC1ED1A51}" destId="{25265A15-7FE5-44F4-A894-D991BDFCF915}" srcOrd="0" destOrd="0" presId="urn:microsoft.com/office/officeart/2005/8/layout/pyramid1"/>
    <dgm:cxn modelId="{E9AAEDB6-255F-431A-AB57-4164E7A406A7}" srcId="{0D13C93B-36C1-49EA-A831-61E3D19D9DD1}" destId="{BC27FF72-558A-46E1-9637-BC3BC1ED1A51}" srcOrd="0" destOrd="0" parTransId="{0342DAED-B6AB-49FC-9DCB-3CC0EC15E155}" sibTransId="{7895A21D-D294-4033-B260-F62804FE0D59}"/>
    <dgm:cxn modelId="{B3593ABB-1FF5-465B-9B71-29330909F6D9}" srcId="{0D13C93B-36C1-49EA-A831-61E3D19D9DD1}" destId="{7D28198F-6595-443C-909D-58EA69CCD14D}" srcOrd="2" destOrd="0" parTransId="{806F9C5A-9AA8-4D80-9E28-E74EC40B2A13}" sibTransId="{160B8216-DA16-4804-8830-5046DB6A4BBC}"/>
    <dgm:cxn modelId="{C4D349C3-7FA4-4C82-B50A-D0370A277EE7}" type="presOf" srcId="{973C9270-3DED-4794-A4E1-A0C485EB1793}" destId="{C6745CA5-E927-4FF9-A6F1-BA19B3688B6D}" srcOrd="0" destOrd="0" presId="urn:microsoft.com/office/officeart/2005/8/layout/pyramid1"/>
    <dgm:cxn modelId="{01B5B4E6-F3B4-4FE6-8439-B9B5C203FC6F}" type="presOf" srcId="{BC27FF72-558A-46E1-9637-BC3BC1ED1A51}" destId="{ED27D805-14D3-498C-A126-A975A1AD9506}" srcOrd="1" destOrd="0" presId="urn:microsoft.com/office/officeart/2005/8/layout/pyramid1"/>
    <dgm:cxn modelId="{4FACBFE8-73CC-4C53-9F62-5501B1A99AD1}" type="presOf" srcId="{7D28198F-6595-443C-909D-58EA69CCD14D}" destId="{751EBED1-4244-4EBD-9D9F-76AD47B2D8E9}" srcOrd="1" destOrd="0" presId="urn:microsoft.com/office/officeart/2005/8/layout/pyramid1"/>
    <dgm:cxn modelId="{9344EFE1-6033-40F1-9284-EBF76CB9CA9F}" type="presParOf" srcId="{1D6A8915-6A2B-4BCB-964F-6BDAB9DB88F3}" destId="{2750650D-9418-40BC-B8E2-94CC6960BA7E}" srcOrd="0" destOrd="0" presId="urn:microsoft.com/office/officeart/2005/8/layout/pyramid1"/>
    <dgm:cxn modelId="{A2583BF4-A3B8-435B-891B-BA1457BB6364}" type="presParOf" srcId="{2750650D-9418-40BC-B8E2-94CC6960BA7E}" destId="{25265A15-7FE5-44F4-A894-D991BDFCF915}" srcOrd="0" destOrd="0" presId="urn:microsoft.com/office/officeart/2005/8/layout/pyramid1"/>
    <dgm:cxn modelId="{57068718-7C76-46F4-A4D5-620FD97FC6A0}" type="presParOf" srcId="{2750650D-9418-40BC-B8E2-94CC6960BA7E}" destId="{ED27D805-14D3-498C-A126-A975A1AD9506}" srcOrd="1" destOrd="0" presId="urn:microsoft.com/office/officeart/2005/8/layout/pyramid1"/>
    <dgm:cxn modelId="{2A0984B6-0043-47EE-B1CD-16143D15524C}" type="presParOf" srcId="{1D6A8915-6A2B-4BCB-964F-6BDAB9DB88F3}" destId="{485CD214-4149-4AE8-B5F8-C5BB645F4877}" srcOrd="1" destOrd="0" presId="urn:microsoft.com/office/officeart/2005/8/layout/pyramid1"/>
    <dgm:cxn modelId="{4C2B8B79-F273-46AA-B23B-ADBB1E14C781}" type="presParOf" srcId="{485CD214-4149-4AE8-B5F8-C5BB645F4877}" destId="{C6745CA5-E927-4FF9-A6F1-BA19B3688B6D}" srcOrd="0" destOrd="0" presId="urn:microsoft.com/office/officeart/2005/8/layout/pyramid1"/>
    <dgm:cxn modelId="{93BEAA2A-72EA-4F31-872C-AB6DEB05FFE9}" type="presParOf" srcId="{485CD214-4149-4AE8-B5F8-C5BB645F4877}" destId="{C1E9A79C-2AF8-4153-B21B-503F359E88CD}" srcOrd="1" destOrd="0" presId="urn:microsoft.com/office/officeart/2005/8/layout/pyramid1"/>
    <dgm:cxn modelId="{9405127C-3EB2-41AB-879C-5D5DE55D2116}" type="presParOf" srcId="{1D6A8915-6A2B-4BCB-964F-6BDAB9DB88F3}" destId="{6692A3A1-269B-409E-9AD0-5A2F71C39C30}" srcOrd="2" destOrd="0" presId="urn:microsoft.com/office/officeart/2005/8/layout/pyramid1"/>
    <dgm:cxn modelId="{F6DB6023-8CB5-4814-BE2D-AF230B80A44B}" type="presParOf" srcId="{6692A3A1-269B-409E-9AD0-5A2F71C39C30}" destId="{BC20DCF2-A5A5-4C90-A9E7-242A7E616C48}" srcOrd="0" destOrd="0" presId="urn:microsoft.com/office/officeart/2005/8/layout/pyramid1"/>
    <dgm:cxn modelId="{C4C20CE7-1763-494E-B930-DCBB7EB1AAA8}" type="presParOf" srcId="{6692A3A1-269B-409E-9AD0-5A2F71C39C30}" destId="{751EBED1-4244-4EBD-9D9F-76AD47B2D8E9}"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92084-9FE8-4551-A552-36A3E1DB9C4E}"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4EBB0D3D-2E9C-496D-A63C-457968FFF6D0}">
      <dgm:prSet phldrT="[Text]" custT="1"/>
      <dgm:spPr/>
      <dgm:t>
        <a:bodyPr/>
        <a:lstStyle/>
        <a:p>
          <a:r>
            <a:rPr lang="en-US" sz="2000" dirty="0">
              <a:solidFill>
                <a:schemeClr val="tx1"/>
              </a:solidFill>
            </a:rPr>
            <a:t>Prepare data for cluster analysis</a:t>
          </a:r>
        </a:p>
      </dgm:t>
    </dgm:pt>
    <dgm:pt modelId="{C35CB8D5-18BE-4C23-9CE3-616294D13ACA}" type="sibTrans" cxnId="{E0556B37-930A-4217-BA09-8C917B32C2D0}">
      <dgm:prSet/>
      <dgm:spPr/>
      <dgm:t>
        <a:bodyPr/>
        <a:lstStyle/>
        <a:p>
          <a:endParaRPr lang="en-US" sz="2000"/>
        </a:p>
      </dgm:t>
    </dgm:pt>
    <dgm:pt modelId="{1410C704-EC54-4779-BB16-DA88AD62AA36}" type="parTrans" cxnId="{E0556B37-930A-4217-BA09-8C917B32C2D0}">
      <dgm:prSet/>
      <dgm:spPr/>
      <dgm:t>
        <a:bodyPr/>
        <a:lstStyle/>
        <a:p>
          <a:endParaRPr lang="en-US" sz="2000"/>
        </a:p>
      </dgm:t>
    </dgm:pt>
    <dgm:pt modelId="{283004BB-976E-44ED-A405-87E00A08DBE2}">
      <dgm:prSet phldrT="[Text]" custT="1"/>
      <dgm:spPr/>
      <dgm:t>
        <a:bodyPr/>
        <a:lstStyle/>
        <a:p>
          <a:r>
            <a:rPr lang="en-US" sz="2000" dirty="0"/>
            <a:t>Generate &amp; interpret heatmap</a:t>
          </a:r>
        </a:p>
      </dgm:t>
    </dgm:pt>
    <dgm:pt modelId="{1811A32C-78AC-42E8-BD6F-53362EB0A04C}" type="sibTrans" cxnId="{63BD4B22-6C7E-4F57-A9E8-5338CBB9FA7E}">
      <dgm:prSet/>
      <dgm:spPr/>
      <dgm:t>
        <a:bodyPr/>
        <a:lstStyle/>
        <a:p>
          <a:endParaRPr lang="en-US" sz="2000"/>
        </a:p>
      </dgm:t>
    </dgm:pt>
    <dgm:pt modelId="{7CC92D73-3023-48AA-92BF-760F91C00FE1}" type="parTrans" cxnId="{63BD4B22-6C7E-4F57-A9E8-5338CBB9FA7E}">
      <dgm:prSet/>
      <dgm:spPr/>
      <dgm:t>
        <a:bodyPr/>
        <a:lstStyle/>
        <a:p>
          <a:endParaRPr lang="en-US" sz="2000"/>
        </a:p>
      </dgm:t>
    </dgm:pt>
    <dgm:pt modelId="{AFB224C4-B405-40B1-B002-D875E1613528}">
      <dgm:prSet phldrT="[Text]" custT="1"/>
      <dgm:spPr/>
      <dgm:t>
        <a:bodyPr/>
        <a:lstStyle/>
        <a:p>
          <a:r>
            <a:rPr lang="en-US" sz="2000" dirty="0">
              <a:solidFill>
                <a:schemeClr val="tx1"/>
              </a:solidFill>
            </a:rPr>
            <a:t>Prepare data for visualization</a:t>
          </a:r>
        </a:p>
      </dgm:t>
    </dgm:pt>
    <dgm:pt modelId="{DFE89111-AA54-4BB6-B8C6-D693D09A6017}" type="parTrans" cxnId="{A281697A-8009-41D6-A9D2-44B873F322C4}">
      <dgm:prSet/>
      <dgm:spPr/>
      <dgm:t>
        <a:bodyPr/>
        <a:lstStyle/>
        <a:p>
          <a:endParaRPr lang="en-US"/>
        </a:p>
      </dgm:t>
    </dgm:pt>
    <dgm:pt modelId="{64989532-ECBD-4193-B4A1-0DEBD7DEC1A2}" type="sibTrans" cxnId="{A281697A-8009-41D6-A9D2-44B873F322C4}">
      <dgm:prSet/>
      <dgm:spPr/>
      <dgm:t>
        <a:bodyPr/>
        <a:lstStyle/>
        <a:p>
          <a:endParaRPr lang="en-US"/>
        </a:p>
      </dgm:t>
    </dgm:pt>
    <dgm:pt modelId="{97755281-9B61-4DE0-9E9F-4732DBE4AD6B}" type="pres">
      <dgm:prSet presAssocID="{A4392084-9FE8-4551-A552-36A3E1DB9C4E}" presName="Name0" presStyleCnt="0">
        <dgm:presLayoutVars>
          <dgm:chMax val="7"/>
          <dgm:chPref val="7"/>
          <dgm:dir/>
          <dgm:animLvl val="lvl"/>
        </dgm:presLayoutVars>
      </dgm:prSet>
      <dgm:spPr/>
    </dgm:pt>
    <dgm:pt modelId="{2E7DFC93-10C0-4410-B1F3-327B982823CD}" type="pres">
      <dgm:prSet presAssocID="{4EBB0D3D-2E9C-496D-A63C-457968FFF6D0}" presName="Accent1" presStyleCnt="0"/>
      <dgm:spPr/>
    </dgm:pt>
    <dgm:pt modelId="{9DFD60BA-AA8D-4A4C-8B64-035FD5C203D7}" type="pres">
      <dgm:prSet presAssocID="{4EBB0D3D-2E9C-496D-A63C-457968FFF6D0}" presName="Accent" presStyleLbl="node1" presStyleIdx="0" presStyleCnt="3"/>
      <dgm:spPr/>
    </dgm:pt>
    <dgm:pt modelId="{9A6E8CB8-BAFB-42C9-8D49-DE5B5050871C}" type="pres">
      <dgm:prSet presAssocID="{4EBB0D3D-2E9C-496D-A63C-457968FFF6D0}" presName="Parent1" presStyleLbl="revTx" presStyleIdx="0" presStyleCnt="3">
        <dgm:presLayoutVars>
          <dgm:chMax val="1"/>
          <dgm:chPref val="1"/>
          <dgm:bulletEnabled val="1"/>
        </dgm:presLayoutVars>
      </dgm:prSet>
      <dgm:spPr/>
    </dgm:pt>
    <dgm:pt modelId="{D8C20F58-660F-4476-94F5-DAB9BEDA0B24}" type="pres">
      <dgm:prSet presAssocID="{AFB224C4-B405-40B1-B002-D875E1613528}" presName="Accent2" presStyleCnt="0"/>
      <dgm:spPr/>
    </dgm:pt>
    <dgm:pt modelId="{061F272F-9EDF-4D0B-934B-3DE452986524}" type="pres">
      <dgm:prSet presAssocID="{AFB224C4-B405-40B1-B002-D875E1613528}" presName="Accent" presStyleLbl="node1" presStyleIdx="1" presStyleCnt="3"/>
      <dgm:spPr/>
    </dgm:pt>
    <dgm:pt modelId="{91D6475E-C819-4714-879C-A61BD2727EBC}" type="pres">
      <dgm:prSet presAssocID="{AFB224C4-B405-40B1-B002-D875E1613528}" presName="Parent2" presStyleLbl="revTx" presStyleIdx="1" presStyleCnt="3">
        <dgm:presLayoutVars>
          <dgm:chMax val="1"/>
          <dgm:chPref val="1"/>
          <dgm:bulletEnabled val="1"/>
        </dgm:presLayoutVars>
      </dgm:prSet>
      <dgm:spPr/>
    </dgm:pt>
    <dgm:pt modelId="{F63574C7-028F-43B1-BA39-605555E10051}" type="pres">
      <dgm:prSet presAssocID="{283004BB-976E-44ED-A405-87E00A08DBE2}" presName="Accent3" presStyleCnt="0"/>
      <dgm:spPr/>
    </dgm:pt>
    <dgm:pt modelId="{4816E8BD-91E6-4AAB-B1A1-630E80FA498A}" type="pres">
      <dgm:prSet presAssocID="{283004BB-976E-44ED-A405-87E00A08DBE2}" presName="Accent" presStyleLbl="node1" presStyleIdx="2" presStyleCnt="3"/>
      <dgm:spPr/>
    </dgm:pt>
    <dgm:pt modelId="{216CB6C4-0A79-42AB-932A-5398A929867A}" type="pres">
      <dgm:prSet presAssocID="{283004BB-976E-44ED-A405-87E00A08DBE2}" presName="Parent3" presStyleLbl="revTx" presStyleIdx="2" presStyleCnt="3">
        <dgm:presLayoutVars>
          <dgm:chMax val="1"/>
          <dgm:chPref val="1"/>
          <dgm:bulletEnabled val="1"/>
        </dgm:presLayoutVars>
      </dgm:prSet>
      <dgm:spPr/>
    </dgm:pt>
  </dgm:ptLst>
  <dgm:cxnLst>
    <dgm:cxn modelId="{FA2B530A-992B-4641-9810-E379C42F342C}" type="presOf" srcId="{4EBB0D3D-2E9C-496D-A63C-457968FFF6D0}" destId="{9A6E8CB8-BAFB-42C9-8D49-DE5B5050871C}" srcOrd="0" destOrd="0" presId="urn:microsoft.com/office/officeart/2009/layout/CircleArrowProcess"/>
    <dgm:cxn modelId="{9A8BF91F-6374-4147-93E9-BE69972B4FB4}" type="presOf" srcId="{AFB224C4-B405-40B1-B002-D875E1613528}" destId="{91D6475E-C819-4714-879C-A61BD2727EBC}" srcOrd="0" destOrd="0" presId="urn:microsoft.com/office/officeart/2009/layout/CircleArrowProcess"/>
    <dgm:cxn modelId="{63BD4B22-6C7E-4F57-A9E8-5338CBB9FA7E}" srcId="{A4392084-9FE8-4551-A552-36A3E1DB9C4E}" destId="{283004BB-976E-44ED-A405-87E00A08DBE2}" srcOrd="2" destOrd="0" parTransId="{7CC92D73-3023-48AA-92BF-760F91C00FE1}" sibTransId="{1811A32C-78AC-42E8-BD6F-53362EB0A04C}"/>
    <dgm:cxn modelId="{E0556B37-930A-4217-BA09-8C917B32C2D0}" srcId="{A4392084-9FE8-4551-A552-36A3E1DB9C4E}" destId="{4EBB0D3D-2E9C-496D-A63C-457968FFF6D0}" srcOrd="0" destOrd="0" parTransId="{1410C704-EC54-4779-BB16-DA88AD62AA36}" sibTransId="{C35CB8D5-18BE-4C23-9CE3-616294D13ACA}"/>
    <dgm:cxn modelId="{D0CEEF6E-59CC-4CA0-87AC-0E5F9E8FA515}" type="presOf" srcId="{A4392084-9FE8-4551-A552-36A3E1DB9C4E}" destId="{97755281-9B61-4DE0-9E9F-4732DBE4AD6B}" srcOrd="0" destOrd="0" presId="urn:microsoft.com/office/officeart/2009/layout/CircleArrowProcess"/>
    <dgm:cxn modelId="{A281697A-8009-41D6-A9D2-44B873F322C4}" srcId="{A4392084-9FE8-4551-A552-36A3E1DB9C4E}" destId="{AFB224C4-B405-40B1-B002-D875E1613528}" srcOrd="1" destOrd="0" parTransId="{DFE89111-AA54-4BB6-B8C6-D693D09A6017}" sibTransId="{64989532-ECBD-4193-B4A1-0DEBD7DEC1A2}"/>
    <dgm:cxn modelId="{889FFFF4-A2E4-47A3-BA38-D40B115D5173}" type="presOf" srcId="{283004BB-976E-44ED-A405-87E00A08DBE2}" destId="{216CB6C4-0A79-42AB-932A-5398A929867A}" srcOrd="0" destOrd="0" presId="urn:microsoft.com/office/officeart/2009/layout/CircleArrowProcess"/>
    <dgm:cxn modelId="{0F1CD5C4-6CA3-482B-BE45-65959C6B59A6}" type="presParOf" srcId="{97755281-9B61-4DE0-9E9F-4732DBE4AD6B}" destId="{2E7DFC93-10C0-4410-B1F3-327B982823CD}" srcOrd="0" destOrd="0" presId="urn:microsoft.com/office/officeart/2009/layout/CircleArrowProcess"/>
    <dgm:cxn modelId="{A7071104-8185-4C27-A4F1-440F4375751E}" type="presParOf" srcId="{2E7DFC93-10C0-4410-B1F3-327B982823CD}" destId="{9DFD60BA-AA8D-4A4C-8B64-035FD5C203D7}" srcOrd="0" destOrd="0" presId="urn:microsoft.com/office/officeart/2009/layout/CircleArrowProcess"/>
    <dgm:cxn modelId="{0769817E-3C0F-490E-9A2B-924E84175DA3}" type="presParOf" srcId="{97755281-9B61-4DE0-9E9F-4732DBE4AD6B}" destId="{9A6E8CB8-BAFB-42C9-8D49-DE5B5050871C}" srcOrd="1" destOrd="0" presId="urn:microsoft.com/office/officeart/2009/layout/CircleArrowProcess"/>
    <dgm:cxn modelId="{7EF2F0FB-6FB9-4E90-99C6-8895404EC351}" type="presParOf" srcId="{97755281-9B61-4DE0-9E9F-4732DBE4AD6B}" destId="{D8C20F58-660F-4476-94F5-DAB9BEDA0B24}" srcOrd="2" destOrd="0" presId="urn:microsoft.com/office/officeart/2009/layout/CircleArrowProcess"/>
    <dgm:cxn modelId="{C1C8909E-94EA-4F10-A965-02C30CE45720}" type="presParOf" srcId="{D8C20F58-660F-4476-94F5-DAB9BEDA0B24}" destId="{061F272F-9EDF-4D0B-934B-3DE452986524}" srcOrd="0" destOrd="0" presId="urn:microsoft.com/office/officeart/2009/layout/CircleArrowProcess"/>
    <dgm:cxn modelId="{2AB934E1-5389-438F-B8C0-2EF1DDC60D01}" type="presParOf" srcId="{97755281-9B61-4DE0-9E9F-4732DBE4AD6B}" destId="{91D6475E-C819-4714-879C-A61BD2727EBC}" srcOrd="3" destOrd="0" presId="urn:microsoft.com/office/officeart/2009/layout/CircleArrowProcess"/>
    <dgm:cxn modelId="{FC715626-8168-4210-BEAD-DEC8FA17D237}" type="presParOf" srcId="{97755281-9B61-4DE0-9E9F-4732DBE4AD6B}" destId="{F63574C7-028F-43B1-BA39-605555E10051}" srcOrd="4" destOrd="0" presId="urn:microsoft.com/office/officeart/2009/layout/CircleArrowProcess"/>
    <dgm:cxn modelId="{88655221-6B52-4F3A-AE47-3DBF8294445C}" type="presParOf" srcId="{F63574C7-028F-43B1-BA39-605555E10051}" destId="{4816E8BD-91E6-4AAB-B1A1-630E80FA498A}" srcOrd="0" destOrd="0" presId="urn:microsoft.com/office/officeart/2009/layout/CircleArrowProcess"/>
    <dgm:cxn modelId="{948120EB-E0EB-48CC-9CB1-E1657CC91B64}" type="presParOf" srcId="{97755281-9B61-4DE0-9E9F-4732DBE4AD6B}" destId="{216CB6C4-0A79-42AB-932A-5398A929867A}"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65A15-7FE5-44F4-A894-D991BDFCF915}">
      <dsp:nvSpPr>
        <dsp:cNvPr id="0" name=""/>
        <dsp:cNvSpPr/>
      </dsp:nvSpPr>
      <dsp:spPr>
        <a:xfrm>
          <a:off x="2666192" y="0"/>
          <a:ext cx="2825059" cy="1727399"/>
        </a:xfrm>
        <a:prstGeom prst="trapezoid">
          <a:avLst>
            <a:gd name="adj" fmla="val 8244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dirty="0">
              <a:solidFill>
                <a:schemeClr val="bg1"/>
              </a:solidFill>
            </a:rPr>
            <a:t>Heatmaps</a:t>
          </a:r>
        </a:p>
      </dsp:txBody>
      <dsp:txXfrm>
        <a:off x="2666192" y="0"/>
        <a:ext cx="2825059" cy="1727399"/>
      </dsp:txXfrm>
    </dsp:sp>
    <dsp:sp modelId="{C6745CA5-E927-4FF9-A6F1-BA19B3688B6D}">
      <dsp:nvSpPr>
        <dsp:cNvPr id="0" name=""/>
        <dsp:cNvSpPr/>
      </dsp:nvSpPr>
      <dsp:spPr>
        <a:xfrm>
          <a:off x="1327285" y="1727399"/>
          <a:ext cx="5502872" cy="1609908"/>
        </a:xfrm>
        <a:prstGeom prst="trapezoid">
          <a:avLst>
            <a:gd name="adj" fmla="val 8244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dirty="0">
              <a:solidFill>
                <a:schemeClr val="bg1"/>
              </a:solidFill>
            </a:rPr>
            <a:t>Hierarchical clustering</a:t>
          </a:r>
        </a:p>
      </dsp:txBody>
      <dsp:txXfrm>
        <a:off x="2290288" y="1727399"/>
        <a:ext cx="3576867" cy="1609908"/>
      </dsp:txXfrm>
    </dsp:sp>
    <dsp:sp modelId="{BC20DCF2-A5A5-4C90-A9E7-242A7E616C48}">
      <dsp:nvSpPr>
        <dsp:cNvPr id="0" name=""/>
        <dsp:cNvSpPr/>
      </dsp:nvSpPr>
      <dsp:spPr>
        <a:xfrm>
          <a:off x="0" y="3337308"/>
          <a:ext cx="8157444" cy="1609908"/>
        </a:xfrm>
        <a:prstGeom prst="trapezoid">
          <a:avLst>
            <a:gd name="adj" fmla="val 8244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bg1"/>
              </a:solidFill>
            </a:rPr>
            <a:t>Clustering</a:t>
          </a:r>
        </a:p>
      </dsp:txBody>
      <dsp:txXfrm>
        <a:off x="1427552" y="3337308"/>
        <a:ext cx="5302338" cy="1609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D60BA-AA8D-4A4C-8B64-035FD5C203D7}">
      <dsp:nvSpPr>
        <dsp:cNvPr id="0" name=""/>
        <dsp:cNvSpPr/>
      </dsp:nvSpPr>
      <dsp:spPr>
        <a:xfrm>
          <a:off x="1957688" y="0"/>
          <a:ext cx="2780951" cy="278137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E8CB8-BAFB-42C9-8D49-DE5B5050871C}">
      <dsp:nvSpPr>
        <dsp:cNvPr id="0" name=""/>
        <dsp:cNvSpPr/>
      </dsp:nvSpPr>
      <dsp:spPr>
        <a:xfrm>
          <a:off x="2572370" y="1004160"/>
          <a:ext cx="1545321" cy="772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Prepare data for cluster analysis</a:t>
          </a:r>
        </a:p>
      </dsp:txBody>
      <dsp:txXfrm>
        <a:off x="2572370" y="1004160"/>
        <a:ext cx="1545321" cy="772475"/>
      </dsp:txXfrm>
    </dsp:sp>
    <dsp:sp modelId="{061F272F-9EDF-4D0B-934B-3DE452986524}">
      <dsp:nvSpPr>
        <dsp:cNvPr id="0" name=""/>
        <dsp:cNvSpPr/>
      </dsp:nvSpPr>
      <dsp:spPr>
        <a:xfrm>
          <a:off x="1185288" y="1598106"/>
          <a:ext cx="2780951" cy="278137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D6475E-C819-4714-879C-A61BD2727EBC}">
      <dsp:nvSpPr>
        <dsp:cNvPr id="0" name=""/>
        <dsp:cNvSpPr/>
      </dsp:nvSpPr>
      <dsp:spPr>
        <a:xfrm>
          <a:off x="1803103" y="2611511"/>
          <a:ext cx="1545321" cy="772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Prepare data for visualization</a:t>
          </a:r>
        </a:p>
      </dsp:txBody>
      <dsp:txXfrm>
        <a:off x="1803103" y="2611511"/>
        <a:ext cx="1545321" cy="772475"/>
      </dsp:txXfrm>
    </dsp:sp>
    <dsp:sp modelId="{4816E8BD-91E6-4AAB-B1A1-630E80FA498A}">
      <dsp:nvSpPr>
        <dsp:cNvPr id="0" name=""/>
        <dsp:cNvSpPr/>
      </dsp:nvSpPr>
      <dsp:spPr>
        <a:xfrm>
          <a:off x="2155618" y="3387453"/>
          <a:ext cx="2389268" cy="239022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6CB6C4-0A79-42AB-932A-5398A929867A}">
      <dsp:nvSpPr>
        <dsp:cNvPr id="0" name=""/>
        <dsp:cNvSpPr/>
      </dsp:nvSpPr>
      <dsp:spPr>
        <a:xfrm>
          <a:off x="2576025" y="4221173"/>
          <a:ext cx="1545321" cy="772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Generate &amp; interpret heatmap</a:t>
          </a:r>
        </a:p>
      </dsp:txBody>
      <dsp:txXfrm>
        <a:off x="2576025" y="4221173"/>
        <a:ext cx="1545321" cy="77247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FFB7E-20D0-4A5A-B7E5-E828E91BDF80}" type="datetimeFigureOut">
              <a:rPr lang="en-US" smtClean="0"/>
              <a:t>1/8/20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C3BE-A85F-4439-B769-240FF712D6DD}" type="slidenum">
              <a:rPr lang="en-US" smtClean="0"/>
              <a:t>‹#›</a:t>
            </a:fld>
            <a:endParaRPr lang="en-US" dirty="0"/>
          </a:p>
        </p:txBody>
      </p:sp>
    </p:spTree>
    <p:extLst>
      <p:ext uri="{BB962C8B-B14F-4D97-AF65-F5344CB8AC3E}">
        <p14:creationId xmlns:p14="http://schemas.microsoft.com/office/powerpoint/2010/main" val="9020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ts.stackexchange.com/questions/195446/choosing-the-right-linkage-method-for-hierarchical-clustering/217742#217742"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towardsdatascience.com/understanding-the-concept-of-hierarchical-clustering-technique-c6e8243758ec"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scienceplus.com/hierarchical-clustering-in-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Provider profiles</a:t>
            </a:r>
            <a:r>
              <a:rPr lang="en-US" sz="1200" dirty="0"/>
              <a:t>: Intended to measure and report the quality of care at the provider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RSR is standard measure for the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RSR &gt; y-bar = worse than average, &lt; y-bar = better than average</a:t>
            </a:r>
          </a:p>
          <a:p>
            <a:endParaRPr lang="en-US" dirty="0"/>
          </a:p>
        </p:txBody>
      </p:sp>
      <p:sp>
        <p:nvSpPr>
          <p:cNvPr id="4" name="Slide Number Placeholder 3"/>
          <p:cNvSpPr>
            <a:spLocks noGrp="1"/>
          </p:cNvSpPr>
          <p:nvPr>
            <p:ph type="sldNum" sz="quarter" idx="5"/>
          </p:nvPr>
        </p:nvSpPr>
        <p:spPr/>
        <p:txBody>
          <a:bodyPr/>
          <a:lstStyle/>
          <a:p>
            <a:fld id="{1E06C3BE-A85F-4439-B769-240FF712D6DD}" type="slidenum">
              <a:rPr lang="en-US" smtClean="0"/>
              <a:t>4</a:t>
            </a:fld>
            <a:endParaRPr lang="en-US" dirty="0"/>
          </a:p>
        </p:txBody>
      </p:sp>
    </p:spTree>
    <p:extLst>
      <p:ext uri="{BB962C8B-B14F-4D97-AF65-F5344CB8AC3E}">
        <p14:creationId xmlns:p14="http://schemas.microsoft.com/office/powerpoint/2010/main" val="273324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Heatmaply2 allows for interactive heatmaps</a:t>
            </a:r>
          </a:p>
          <a:p>
            <a:endParaRPr lang="en-US" dirty="0"/>
          </a:p>
          <a:p>
            <a:r>
              <a:rPr lang="en-US" dirty="0"/>
              <a:t>Explanations of distance measures: </a:t>
            </a:r>
            <a:r>
              <a:rPr lang="en-US" dirty="0">
                <a:hlinkClick r:id="rId3"/>
              </a:rPr>
              <a:t>https://stats.stackexchange.com/questions/195446/choosing-the-right-linkage-method-for-hierarchical-clustering/217742#217742</a:t>
            </a:r>
            <a:endParaRPr lang="en-US" dirty="0"/>
          </a:p>
          <a:p>
            <a:r>
              <a:rPr lang="en-US" dirty="0"/>
              <a:t>Pros and cons of distance measures: </a:t>
            </a:r>
            <a:r>
              <a:rPr lang="en-US" dirty="0">
                <a:hlinkClick r:id="rId4"/>
              </a:rPr>
              <a:t>https://towardsdatascience.com/understanding-the-concept-of-hierarchical-clustering-technique-c6e8243758ec</a:t>
            </a:r>
            <a:endParaRPr lang="en-US" dirty="0"/>
          </a:p>
        </p:txBody>
      </p:sp>
      <p:sp>
        <p:nvSpPr>
          <p:cNvPr id="4" name="Slide Number Placeholder 3"/>
          <p:cNvSpPr>
            <a:spLocks noGrp="1"/>
          </p:cNvSpPr>
          <p:nvPr>
            <p:ph type="sldNum" sz="quarter" idx="5"/>
          </p:nvPr>
        </p:nvSpPr>
        <p:spPr/>
        <p:txBody>
          <a:bodyPr/>
          <a:lstStyle/>
          <a:p>
            <a:fld id="{1E06C3BE-A85F-4439-B769-240FF712D6DD}" type="slidenum">
              <a:rPr lang="en-US" smtClean="0"/>
              <a:t>14</a:t>
            </a:fld>
            <a:endParaRPr lang="en-US" dirty="0"/>
          </a:p>
        </p:txBody>
      </p:sp>
    </p:spTree>
    <p:extLst>
      <p:ext uri="{BB962C8B-B14F-4D97-AF65-F5344CB8AC3E}">
        <p14:creationId xmlns:p14="http://schemas.microsoft.com/office/powerpoint/2010/main" val="369363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Useful reference: https://towardsdatascience.com/understanding-the-concept-of-hierarchical-clustering-technique-c6e8243758ec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Complete linkage clustering: Find the maximum possible distance between points belonging to two different clusters.</a:t>
            </a:r>
          </a:p>
          <a:p>
            <a:r>
              <a:rPr lang="en-US" sz="1200" b="0" i="0" kern="1200" dirty="0">
                <a:solidFill>
                  <a:schemeClr val="tx1"/>
                </a:solidFill>
                <a:effectLst/>
                <a:latin typeface="+mn-lt"/>
                <a:ea typeface="+mn-ea"/>
                <a:cs typeface="+mn-cs"/>
              </a:rPr>
              <a:t>Single linkage clustering: Find the minimum possible distance between points belonging to two different clusters.</a:t>
            </a:r>
          </a:p>
          <a:p>
            <a:r>
              <a:rPr lang="en-US" sz="1200" b="0" i="0" kern="1200" dirty="0">
                <a:solidFill>
                  <a:schemeClr val="tx1"/>
                </a:solidFill>
                <a:effectLst/>
                <a:latin typeface="+mn-lt"/>
                <a:ea typeface="+mn-ea"/>
                <a:cs typeface="+mn-cs"/>
              </a:rPr>
              <a:t>Mean linkage clustering: Find all possible pairwise distances for points belonging to two different clusters and then calculate the average.</a:t>
            </a:r>
          </a:p>
          <a:p>
            <a:r>
              <a:rPr lang="en-US" sz="1200" b="0" i="0" kern="1200" dirty="0">
                <a:solidFill>
                  <a:schemeClr val="tx1"/>
                </a:solidFill>
                <a:effectLst/>
                <a:latin typeface="+mn-lt"/>
                <a:ea typeface="+mn-ea"/>
                <a:cs typeface="+mn-cs"/>
              </a:rPr>
              <a:t>Centroid linkage clustering: Find the centroid of each cluster and calculate the distance between centroids of two clusters.</a:t>
            </a:r>
          </a:p>
          <a:p>
            <a:r>
              <a:rPr lang="en-US" dirty="0">
                <a:hlinkClick r:id="rId3"/>
              </a:rPr>
              <a:t>https://datascienceplus.com/hierarchical-clustering-in-r/</a:t>
            </a:r>
            <a:endParaRPr lang="en-US" dirty="0"/>
          </a:p>
          <a:p>
            <a:r>
              <a:rPr lang="en-US" dirty="0"/>
              <a:t>https://ncss-wpengine.netdna-ssl.com/wp-content/themes/ncss/pdf/Procedures/NCSS/Clustered_Heat_Maps-Double_Dendrograms.pdf </a:t>
            </a:r>
          </a:p>
        </p:txBody>
      </p:sp>
      <p:sp>
        <p:nvSpPr>
          <p:cNvPr id="4" name="Slide Number Placeholder 3"/>
          <p:cNvSpPr>
            <a:spLocks noGrp="1"/>
          </p:cNvSpPr>
          <p:nvPr>
            <p:ph type="sldNum" sz="quarter" idx="5"/>
          </p:nvPr>
        </p:nvSpPr>
        <p:spPr/>
        <p:txBody>
          <a:bodyPr/>
          <a:lstStyle/>
          <a:p>
            <a:fld id="{1E06C3BE-A85F-4439-B769-240FF712D6DD}" type="slidenum">
              <a:rPr lang="en-US" smtClean="0"/>
              <a:t>15</a:t>
            </a:fld>
            <a:endParaRPr lang="en-US" dirty="0"/>
          </a:p>
        </p:txBody>
      </p:sp>
    </p:spTree>
    <p:extLst>
      <p:ext uri="{BB962C8B-B14F-4D97-AF65-F5344CB8AC3E}">
        <p14:creationId xmlns:p14="http://schemas.microsoft.com/office/powerpoint/2010/main" val="281992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Each column indicates a hospital, dendrogram on the top indicates clusters of hospitals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Each row indicates an outcome for a given cancer site, M indicates mortality </a:t>
            </a:r>
            <a:r>
              <a:rPr lang="en-US" dirty="0" err="1"/>
              <a:t>outc</a:t>
            </a:r>
            <a:r>
              <a:rPr lang="en-US" dirty="0"/>
              <a:t>, R indicates readmission </a:t>
            </a:r>
            <a:r>
              <a:rPr lang="en-US" dirty="0" err="1"/>
              <a:t>outc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color scale indicates how high (poor performance) or low (high performance) an RSR is compared to other hospitals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Dendrogram to the top indicates clusters of hospitals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Dendrogram to the left indicates clusters of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Assembles the hospitals based on the clustering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Indicating that hospitals that have low mortality rates (blue, upper left quadrant) often had higher than average readmission rates (lower left quadrant) and the opposite: hospitals that had high mortality rates (top right quadrant) often had below average readmission rates (lower right quadrant)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this relationship has been previously demonstrated and points to why readmissions may not be the best performance quality measure, but as other outcomes are explored this will be increasingly useful to examine. </a:t>
            </a:r>
          </a:p>
          <a:p>
            <a:endParaRPr lang="en-US" dirty="0"/>
          </a:p>
        </p:txBody>
      </p:sp>
      <p:sp>
        <p:nvSpPr>
          <p:cNvPr id="4" name="Slide Number Placeholder 3"/>
          <p:cNvSpPr>
            <a:spLocks noGrp="1"/>
          </p:cNvSpPr>
          <p:nvPr>
            <p:ph type="sldNum" sz="quarter" idx="5"/>
          </p:nvPr>
        </p:nvSpPr>
        <p:spPr/>
        <p:txBody>
          <a:bodyPr/>
          <a:lstStyle/>
          <a:p>
            <a:fld id="{1E06C3BE-A85F-4439-B769-240FF712D6DD}" type="slidenum">
              <a:rPr lang="en-US" smtClean="0"/>
              <a:t>16</a:t>
            </a:fld>
            <a:endParaRPr lang="en-US" dirty="0"/>
          </a:p>
        </p:txBody>
      </p:sp>
    </p:spTree>
    <p:extLst>
      <p:ext uri="{BB962C8B-B14F-4D97-AF65-F5344CB8AC3E}">
        <p14:creationId xmlns:p14="http://schemas.microsoft.com/office/powerpoint/2010/main" val="91060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annotation of hospital characteristics at the top</a:t>
            </a:r>
          </a:p>
        </p:txBody>
      </p:sp>
      <p:sp>
        <p:nvSpPr>
          <p:cNvPr id="4" name="Slide Number Placeholder 3"/>
          <p:cNvSpPr>
            <a:spLocks noGrp="1"/>
          </p:cNvSpPr>
          <p:nvPr>
            <p:ph type="sldNum" sz="quarter" idx="5"/>
          </p:nvPr>
        </p:nvSpPr>
        <p:spPr/>
        <p:txBody>
          <a:bodyPr/>
          <a:lstStyle/>
          <a:p>
            <a:fld id="{1E06C3BE-A85F-4439-B769-240FF712D6DD}" type="slidenum">
              <a:rPr lang="en-US" smtClean="0"/>
              <a:t>17</a:t>
            </a:fld>
            <a:endParaRPr lang="en-US" dirty="0"/>
          </a:p>
        </p:txBody>
      </p:sp>
    </p:spTree>
    <p:extLst>
      <p:ext uri="{BB962C8B-B14F-4D97-AF65-F5344CB8AC3E}">
        <p14:creationId xmlns:p14="http://schemas.microsoft.com/office/powerpoint/2010/main" val="1973852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clustering on outcomes to the left</a:t>
            </a:r>
          </a:p>
        </p:txBody>
      </p:sp>
      <p:sp>
        <p:nvSpPr>
          <p:cNvPr id="4" name="Slide Number Placeholder 3"/>
          <p:cNvSpPr>
            <a:spLocks noGrp="1"/>
          </p:cNvSpPr>
          <p:nvPr>
            <p:ph type="sldNum" sz="quarter" idx="5"/>
          </p:nvPr>
        </p:nvSpPr>
        <p:spPr/>
        <p:txBody>
          <a:bodyPr/>
          <a:lstStyle/>
          <a:p>
            <a:fld id="{1E06C3BE-A85F-4439-B769-240FF712D6DD}" type="slidenum">
              <a:rPr lang="en-US" smtClean="0"/>
              <a:t>18</a:t>
            </a:fld>
            <a:endParaRPr lang="en-US" dirty="0"/>
          </a:p>
        </p:txBody>
      </p:sp>
    </p:spTree>
    <p:extLst>
      <p:ext uri="{BB962C8B-B14F-4D97-AF65-F5344CB8AC3E}">
        <p14:creationId xmlns:p14="http://schemas.microsoft.com/office/powerpoint/2010/main" val="194844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Could study characteristics associated with higher performing hospitals and leverage this information for quality improvement initiatives</a:t>
            </a:r>
          </a:p>
        </p:txBody>
      </p:sp>
      <p:sp>
        <p:nvSpPr>
          <p:cNvPr id="4" name="Slide Number Placeholder 3"/>
          <p:cNvSpPr>
            <a:spLocks noGrp="1"/>
          </p:cNvSpPr>
          <p:nvPr>
            <p:ph type="sldNum" sz="quarter" idx="5"/>
          </p:nvPr>
        </p:nvSpPr>
        <p:spPr/>
        <p:txBody>
          <a:bodyPr/>
          <a:lstStyle/>
          <a:p>
            <a:fld id="{1E06C3BE-A85F-4439-B769-240FF712D6DD}" type="slidenum">
              <a:rPr lang="en-US" smtClean="0"/>
              <a:t>19</a:t>
            </a:fld>
            <a:endParaRPr lang="en-US" dirty="0"/>
          </a:p>
        </p:txBody>
      </p:sp>
    </p:spTree>
    <p:extLst>
      <p:ext uri="{BB962C8B-B14F-4D97-AF65-F5344CB8AC3E}">
        <p14:creationId xmlns:p14="http://schemas.microsoft.com/office/powerpoint/2010/main" val="35698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Profiles often involve multiple outcomes, and how hospitals perform on all of the outcomes simultaneously is often of interest</a:t>
            </a:r>
          </a:p>
          <a:p>
            <a:pPr marL="171450" indent="-171450">
              <a:buFont typeface="Arial" panose="020B0604020202020204" pitchFamily="34" charset="0"/>
              <a:buChar char="•"/>
            </a:pPr>
            <a:r>
              <a:rPr lang="en-US" dirty="0"/>
              <a:t>Frequently reported outcome measures are potentially correlated (e.g. mortality, readmissions, complications)</a:t>
            </a:r>
          </a:p>
          <a:p>
            <a:endParaRPr lang="en-US" dirty="0"/>
          </a:p>
        </p:txBody>
      </p:sp>
      <p:sp>
        <p:nvSpPr>
          <p:cNvPr id="4" name="Slide Number Placeholder 3"/>
          <p:cNvSpPr>
            <a:spLocks noGrp="1"/>
          </p:cNvSpPr>
          <p:nvPr>
            <p:ph type="sldNum" sz="quarter" idx="5"/>
          </p:nvPr>
        </p:nvSpPr>
        <p:spPr/>
        <p:txBody>
          <a:bodyPr/>
          <a:lstStyle/>
          <a:p>
            <a:fld id="{1E06C3BE-A85F-4439-B769-240FF712D6DD}" type="slidenum">
              <a:rPr lang="en-US" smtClean="0"/>
              <a:t>5</a:t>
            </a:fld>
            <a:endParaRPr lang="en-US" dirty="0"/>
          </a:p>
        </p:txBody>
      </p:sp>
    </p:spTree>
    <p:extLst>
      <p:ext uri="{BB962C8B-B14F-4D97-AF65-F5344CB8AC3E}">
        <p14:creationId xmlns:p14="http://schemas.microsoft.com/office/powerpoint/2010/main" val="42855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think about how to answer those questions, we started to consider exploratory data reduction tools: How can we take a summary measure (RSR) for hundreds of hospitals across multiple cancer sites and outcomes and easily glean patterns in the data?</a:t>
            </a:r>
          </a:p>
        </p:txBody>
      </p:sp>
      <p:sp>
        <p:nvSpPr>
          <p:cNvPr id="4" name="Slide Number Placeholder 3"/>
          <p:cNvSpPr>
            <a:spLocks noGrp="1"/>
          </p:cNvSpPr>
          <p:nvPr>
            <p:ph type="sldNum" sz="quarter" idx="5"/>
          </p:nvPr>
        </p:nvSpPr>
        <p:spPr/>
        <p:txBody>
          <a:bodyPr/>
          <a:lstStyle/>
          <a:p>
            <a:fld id="{1E06C3BE-A85F-4439-B769-240FF712D6DD}" type="slidenum">
              <a:rPr lang="en-US" smtClean="0"/>
              <a:t>6</a:t>
            </a:fld>
            <a:endParaRPr lang="en-US" dirty="0"/>
          </a:p>
        </p:txBody>
      </p:sp>
    </p:spTree>
    <p:extLst>
      <p:ext uri="{BB962C8B-B14F-4D97-AF65-F5344CB8AC3E}">
        <p14:creationId xmlns:p14="http://schemas.microsoft.com/office/powerpoint/2010/main" val="246798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you’re starting with one </a:t>
            </a:r>
            <a:r>
              <a:rPr lang="en-US" dirty="0" err="1"/>
              <a:t>indistinguished</a:t>
            </a:r>
            <a:r>
              <a:rPr lang="en-US" dirty="0"/>
              <a:t> group of data, to the right, depending on how many clusters you’re looking for, the data can be parsed into separate groups</a:t>
            </a:r>
          </a:p>
          <a:p>
            <a:endParaRPr lang="en-US" dirty="0"/>
          </a:p>
          <a:p>
            <a:r>
              <a:rPr lang="en-US" dirty="0"/>
              <a:t>Figures taken from https://p8105.com/stat_learning.html#example </a:t>
            </a:r>
          </a:p>
        </p:txBody>
      </p:sp>
      <p:sp>
        <p:nvSpPr>
          <p:cNvPr id="4" name="Slide Number Placeholder 3"/>
          <p:cNvSpPr>
            <a:spLocks noGrp="1"/>
          </p:cNvSpPr>
          <p:nvPr>
            <p:ph type="sldNum" sz="quarter" idx="5"/>
          </p:nvPr>
        </p:nvSpPr>
        <p:spPr/>
        <p:txBody>
          <a:bodyPr/>
          <a:lstStyle/>
          <a:p>
            <a:fld id="{1E06C3BE-A85F-4439-B769-240FF712D6DD}" type="slidenum">
              <a:rPr lang="en-US" smtClean="0"/>
              <a:t>7</a:t>
            </a:fld>
            <a:endParaRPr lang="en-US" dirty="0"/>
          </a:p>
        </p:txBody>
      </p:sp>
    </p:spTree>
    <p:extLst>
      <p:ext uri="{BB962C8B-B14F-4D97-AF65-F5344CB8AC3E}">
        <p14:creationId xmlns:p14="http://schemas.microsoft.com/office/powerpoint/2010/main" val="293017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from the bottom of the righthand figure…</a:t>
            </a:r>
          </a:p>
        </p:txBody>
      </p:sp>
      <p:sp>
        <p:nvSpPr>
          <p:cNvPr id="4" name="Slide Number Placeholder 3"/>
          <p:cNvSpPr>
            <a:spLocks noGrp="1"/>
          </p:cNvSpPr>
          <p:nvPr>
            <p:ph type="sldNum" sz="quarter" idx="5"/>
          </p:nvPr>
        </p:nvSpPr>
        <p:spPr/>
        <p:txBody>
          <a:bodyPr/>
          <a:lstStyle/>
          <a:p>
            <a:fld id="{1E06C3BE-A85F-4439-B769-240FF712D6DD}" type="slidenum">
              <a:rPr lang="en-US" smtClean="0"/>
              <a:t>8</a:t>
            </a:fld>
            <a:endParaRPr lang="en-US" dirty="0"/>
          </a:p>
        </p:txBody>
      </p:sp>
    </p:spTree>
    <p:extLst>
      <p:ext uri="{BB962C8B-B14F-4D97-AF65-F5344CB8AC3E}">
        <p14:creationId xmlns:p14="http://schemas.microsoft.com/office/powerpoint/2010/main" val="18154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Red = highly expressed, blue = opposite </a:t>
            </a:r>
          </a:p>
          <a:p>
            <a:r>
              <a:rPr lang="en-US" dirty="0"/>
              <a:t>* mention dendrogram of hierarchical clustering on side and top</a:t>
            </a:r>
          </a:p>
          <a:p>
            <a:r>
              <a:rPr lang="en-US" dirty="0"/>
              <a:t>* the ordering of the patients and the genes is based on how they cluster</a:t>
            </a:r>
          </a:p>
        </p:txBody>
      </p:sp>
      <p:sp>
        <p:nvSpPr>
          <p:cNvPr id="4" name="Slide Number Placeholder 3"/>
          <p:cNvSpPr>
            <a:spLocks noGrp="1"/>
          </p:cNvSpPr>
          <p:nvPr>
            <p:ph type="sldNum" sz="quarter" idx="5"/>
          </p:nvPr>
        </p:nvSpPr>
        <p:spPr/>
        <p:txBody>
          <a:bodyPr/>
          <a:lstStyle/>
          <a:p>
            <a:fld id="{1E06C3BE-A85F-4439-B769-240FF712D6DD}" type="slidenum">
              <a:rPr lang="en-US" smtClean="0"/>
              <a:t>9</a:t>
            </a:fld>
            <a:endParaRPr lang="en-US" dirty="0"/>
          </a:p>
        </p:txBody>
      </p:sp>
    </p:spTree>
    <p:extLst>
      <p:ext uri="{BB962C8B-B14F-4D97-AF65-F5344CB8AC3E}">
        <p14:creationId xmlns:p14="http://schemas.microsoft.com/office/powerpoint/2010/main" val="150657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6C3BE-A85F-4439-B769-240FF712D6DD}" type="slidenum">
              <a:rPr lang="en-US" smtClean="0"/>
              <a:t>11</a:t>
            </a:fld>
            <a:endParaRPr lang="en-US" dirty="0"/>
          </a:p>
        </p:txBody>
      </p:sp>
    </p:spTree>
    <p:extLst>
      <p:ext uri="{BB962C8B-B14F-4D97-AF65-F5344CB8AC3E}">
        <p14:creationId xmlns:p14="http://schemas.microsoft.com/office/powerpoint/2010/main" val="231281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a standard first step when applying heatmaps to genomic research, applied here for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using a different distance measure may not need to perform this step; data/situation-dependent</a:t>
            </a:r>
            <a:endParaRPr lang="en-US" sz="1100" dirty="0"/>
          </a:p>
        </p:txBody>
      </p:sp>
      <p:sp>
        <p:nvSpPr>
          <p:cNvPr id="4" name="Slide Number Placeholder 3"/>
          <p:cNvSpPr>
            <a:spLocks noGrp="1"/>
          </p:cNvSpPr>
          <p:nvPr>
            <p:ph type="sldNum" sz="quarter" idx="5"/>
          </p:nvPr>
        </p:nvSpPr>
        <p:spPr/>
        <p:txBody>
          <a:bodyPr/>
          <a:lstStyle/>
          <a:p>
            <a:fld id="{1E06C3BE-A85F-4439-B769-240FF712D6DD}" type="slidenum">
              <a:rPr lang="en-US" smtClean="0"/>
              <a:t>12</a:t>
            </a:fld>
            <a:endParaRPr lang="en-US" dirty="0"/>
          </a:p>
        </p:txBody>
      </p:sp>
    </p:spTree>
    <p:extLst>
      <p:ext uri="{BB962C8B-B14F-4D97-AF65-F5344CB8AC3E}">
        <p14:creationId xmlns:p14="http://schemas.microsoft.com/office/powerpoint/2010/main" val="237419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because each RSR is relative to the mortality/readmission rate for that cancer site, want to compare across cancer sites and outcomes</a:t>
            </a:r>
          </a:p>
        </p:txBody>
      </p:sp>
      <p:sp>
        <p:nvSpPr>
          <p:cNvPr id="4" name="Slide Number Placeholder 3"/>
          <p:cNvSpPr>
            <a:spLocks noGrp="1"/>
          </p:cNvSpPr>
          <p:nvPr>
            <p:ph type="sldNum" sz="quarter" idx="5"/>
          </p:nvPr>
        </p:nvSpPr>
        <p:spPr/>
        <p:txBody>
          <a:bodyPr/>
          <a:lstStyle/>
          <a:p>
            <a:fld id="{1E06C3BE-A85F-4439-B769-240FF712D6DD}" type="slidenum">
              <a:rPr lang="en-US" smtClean="0"/>
              <a:t>13</a:t>
            </a:fld>
            <a:endParaRPr lang="en-US" dirty="0"/>
          </a:p>
        </p:txBody>
      </p:sp>
    </p:spTree>
    <p:extLst>
      <p:ext uri="{BB962C8B-B14F-4D97-AF65-F5344CB8AC3E}">
        <p14:creationId xmlns:p14="http://schemas.microsoft.com/office/powerpoint/2010/main" val="2970183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laveryj@mskcc.org" TargetMode="External"/><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fontScale="90000"/>
          </a:bodyPr>
          <a:lstStyle/>
          <a:p>
            <a:pPr fontAlgn="auto">
              <a:spcAft>
                <a:spcPts val="0"/>
              </a:spcAft>
              <a:defRPr/>
            </a:pPr>
            <a:r>
              <a:rPr lang="en-US" i="1" dirty="0">
                <a:solidFill>
                  <a:schemeClr val="accent2"/>
                </a:solidFill>
              </a:rPr>
              <a:t>It’s getting hot in here</a:t>
            </a:r>
            <a:r>
              <a:rPr lang="en-US" dirty="0">
                <a:solidFill>
                  <a:schemeClr val="accent2"/>
                </a:solidFill>
              </a:rPr>
              <a:t>: A novel application of heatmaps to health outcomes research</a:t>
            </a:r>
          </a:p>
        </p:txBody>
      </p:sp>
      <p:sp>
        <p:nvSpPr>
          <p:cNvPr id="11266" name="Subtitle 2"/>
          <p:cNvSpPr>
            <a:spLocks noGrp="1"/>
          </p:cNvSpPr>
          <p:nvPr>
            <p:ph type="subTitle" idx="1"/>
          </p:nvPr>
        </p:nvSpPr>
        <p:spPr>
          <a:xfrm>
            <a:off x="528196" y="4301392"/>
            <a:ext cx="4798138" cy="1752600"/>
          </a:xfrm>
        </p:spPr>
        <p:txBody>
          <a:bodyPr anchor="b"/>
          <a:lstStyle/>
          <a:p>
            <a:r>
              <a:rPr lang="en-US" dirty="0"/>
              <a:t>January 8, 2020</a:t>
            </a:r>
          </a:p>
          <a:p>
            <a:r>
              <a:rPr lang="en-US" dirty="0"/>
              <a:t>Jessica Lavery, MS, Research Biostatistician</a:t>
            </a:r>
          </a:p>
          <a:p>
            <a:r>
              <a:rPr lang="en-US" dirty="0">
                <a:solidFill>
                  <a:schemeClr val="accent4"/>
                </a:solidFill>
              </a:rPr>
              <a:t>Work done in collaboration with </a:t>
            </a:r>
            <a:br>
              <a:rPr lang="en-US" dirty="0">
                <a:solidFill>
                  <a:schemeClr val="accent4"/>
                </a:solidFill>
              </a:rPr>
            </a:br>
            <a:r>
              <a:rPr lang="en-US" dirty="0">
                <a:solidFill>
                  <a:schemeClr val="accent4"/>
                </a:solidFill>
              </a:rPr>
              <a:t>Kathy Panageas, DrPH and Peter Bach, MD</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descr="ICHPS 2020">
            <a:extLst>
              <a:ext uri="{FF2B5EF4-FFF2-40B4-BE49-F238E27FC236}">
                <a16:creationId xmlns:a16="http://schemas.microsoft.com/office/drawing/2014/main" id="{36823666-DE53-432F-8E0A-BA1D18A7B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626" y="4985376"/>
            <a:ext cx="33147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D9D1-C54E-468B-BC38-77688B228F9A}"/>
              </a:ext>
            </a:extLst>
          </p:cNvPr>
          <p:cNvSpPr>
            <a:spLocks noGrp="1"/>
          </p:cNvSpPr>
          <p:nvPr>
            <p:ph type="title"/>
          </p:nvPr>
        </p:nvSpPr>
        <p:spPr/>
        <p:txBody>
          <a:bodyPr/>
          <a:lstStyle/>
          <a:p>
            <a:r>
              <a:rPr lang="en-US" dirty="0"/>
              <a:t>Heatmaps</a:t>
            </a:r>
          </a:p>
        </p:txBody>
      </p:sp>
      <p:sp>
        <p:nvSpPr>
          <p:cNvPr id="3" name="Content Placeholder 2">
            <a:extLst>
              <a:ext uri="{FF2B5EF4-FFF2-40B4-BE49-F238E27FC236}">
                <a16:creationId xmlns:a16="http://schemas.microsoft.com/office/drawing/2014/main" id="{88893CEB-3F9C-4340-B65B-B6C5D21F3734}"/>
              </a:ext>
            </a:extLst>
          </p:cNvPr>
          <p:cNvSpPr>
            <a:spLocks noGrp="1"/>
          </p:cNvSpPr>
          <p:nvPr>
            <p:ph idx="1"/>
          </p:nvPr>
        </p:nvSpPr>
        <p:spPr/>
        <p:txBody>
          <a:bodyPr/>
          <a:lstStyle/>
          <a:p>
            <a:r>
              <a:rPr lang="en-US" sz="2400" b="1" dirty="0">
                <a:solidFill>
                  <a:schemeClr val="accent1"/>
                </a:solidFill>
              </a:rPr>
              <a:t>Typical application</a:t>
            </a:r>
            <a:r>
              <a:rPr lang="en-US" sz="2400" dirty="0"/>
              <a:t>: Most frequently used in genomics to visualize expression data for hundreds of genes</a:t>
            </a:r>
          </a:p>
          <a:p>
            <a:pPr lvl="1"/>
            <a:r>
              <a:rPr lang="en-US" sz="2000" dirty="0"/>
              <a:t>Identify genes that are commonly regulated</a:t>
            </a:r>
          </a:p>
          <a:p>
            <a:pPr lvl="1"/>
            <a:r>
              <a:rPr lang="en-US" sz="2000" dirty="0"/>
              <a:t>Identify gene expressions associated with a particular disease</a:t>
            </a:r>
          </a:p>
          <a:p>
            <a:r>
              <a:rPr lang="en-US" sz="2400" b="1" dirty="0">
                <a:solidFill>
                  <a:schemeClr val="accent2"/>
                </a:solidFill>
              </a:rPr>
              <a:t>Proposed application</a:t>
            </a:r>
            <a:r>
              <a:rPr lang="en-US" sz="2400" dirty="0"/>
              <a:t>: Visualize clusters of hospitals along different outcomes and cancer sites</a:t>
            </a:r>
          </a:p>
          <a:p>
            <a:pPr lvl="1"/>
            <a:r>
              <a:rPr lang="en-US" sz="2000" dirty="0"/>
              <a:t>Each column represents a hospital</a:t>
            </a:r>
          </a:p>
          <a:p>
            <a:pPr lvl="1"/>
            <a:r>
              <a:rPr lang="en-US" sz="2000" dirty="0"/>
              <a:t>Each row represents an outcome for each cancer site</a:t>
            </a:r>
          </a:p>
          <a:p>
            <a:pPr lvl="1"/>
            <a:r>
              <a:rPr lang="en-US" sz="2000" dirty="0"/>
              <a:t>The colors corresponds to the value of the RSR for each hospital’s outcome</a:t>
            </a:r>
          </a:p>
          <a:p>
            <a:endParaRPr lang="en-US" sz="2400" dirty="0"/>
          </a:p>
          <a:p>
            <a:endParaRPr lang="en-US" sz="2400" dirty="0"/>
          </a:p>
        </p:txBody>
      </p:sp>
    </p:spTree>
    <p:extLst>
      <p:ext uri="{BB962C8B-B14F-4D97-AF65-F5344CB8AC3E}">
        <p14:creationId xmlns:p14="http://schemas.microsoft.com/office/powerpoint/2010/main" val="414964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792E-ABDA-4761-8FB5-7C360DF3A491}"/>
              </a:ext>
            </a:extLst>
          </p:cNvPr>
          <p:cNvSpPr>
            <a:spLocks noGrp="1"/>
          </p:cNvSpPr>
          <p:nvPr>
            <p:ph type="title"/>
          </p:nvPr>
        </p:nvSpPr>
        <p:spPr/>
        <p:txBody>
          <a:bodyPr/>
          <a:lstStyle/>
          <a:p>
            <a:r>
              <a:rPr lang="en-US" dirty="0"/>
              <a:t>Workflow</a:t>
            </a:r>
          </a:p>
        </p:txBody>
      </p:sp>
      <p:graphicFrame>
        <p:nvGraphicFramePr>
          <p:cNvPr id="4" name="Diagram 3">
            <a:extLst>
              <a:ext uri="{FF2B5EF4-FFF2-40B4-BE49-F238E27FC236}">
                <a16:creationId xmlns:a16="http://schemas.microsoft.com/office/drawing/2014/main" id="{B8AC9967-573F-46A6-8D48-73CBC29AE423}"/>
              </a:ext>
            </a:extLst>
          </p:cNvPr>
          <p:cNvGraphicFramePr/>
          <p:nvPr>
            <p:extLst>
              <p:ext uri="{D42A27DB-BD31-4B8C-83A1-F6EECF244321}">
                <p14:modId xmlns:p14="http://schemas.microsoft.com/office/powerpoint/2010/main" val="28560136"/>
              </p:ext>
            </p:extLst>
          </p:nvPr>
        </p:nvGraphicFramePr>
        <p:xfrm>
          <a:off x="1449023" y="782662"/>
          <a:ext cx="5923929" cy="577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90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FDE1-A37C-4BC7-9756-A98C09E832C6}"/>
              </a:ext>
            </a:extLst>
          </p:cNvPr>
          <p:cNvSpPr>
            <a:spLocks noGrp="1"/>
          </p:cNvSpPr>
          <p:nvPr>
            <p:ph type="title"/>
          </p:nvPr>
        </p:nvSpPr>
        <p:spPr/>
        <p:txBody>
          <a:bodyPr/>
          <a:lstStyle/>
          <a:p>
            <a:r>
              <a:rPr lang="en-US" dirty="0"/>
              <a:t>Preparing for cluster analyses</a:t>
            </a:r>
          </a:p>
        </p:txBody>
      </p:sp>
      <p:sp>
        <p:nvSpPr>
          <p:cNvPr id="3" name="Content Placeholder 2">
            <a:extLst>
              <a:ext uri="{FF2B5EF4-FFF2-40B4-BE49-F238E27FC236}">
                <a16:creationId xmlns:a16="http://schemas.microsoft.com/office/drawing/2014/main" id="{5C2B627C-3298-4C20-8786-09A2A96BEB59}"/>
              </a:ext>
            </a:extLst>
          </p:cNvPr>
          <p:cNvSpPr>
            <a:spLocks noGrp="1"/>
          </p:cNvSpPr>
          <p:nvPr>
            <p:ph idx="1"/>
          </p:nvPr>
        </p:nvSpPr>
        <p:spPr/>
        <p:txBody>
          <a:bodyPr/>
          <a:lstStyle/>
          <a:p>
            <a:r>
              <a:rPr lang="en-US" sz="2000" dirty="0"/>
              <a:t>Starting with risk standardized rates (RSR) for each hospital, cancer site and outcome</a:t>
            </a:r>
          </a:p>
          <a:p>
            <a:endParaRPr lang="en-US" sz="2000" dirty="0"/>
          </a:p>
          <a:p>
            <a:endParaRPr lang="en-US" sz="2000" dirty="0"/>
          </a:p>
          <a:p>
            <a:endParaRPr lang="en-US" sz="2000" dirty="0"/>
          </a:p>
          <a:p>
            <a:endParaRPr lang="en-US" sz="2000" dirty="0"/>
          </a:p>
          <a:p>
            <a:pPr marL="0" indent="0">
              <a:buNone/>
            </a:pPr>
            <a:endParaRPr lang="en-US" sz="2000" dirty="0"/>
          </a:p>
          <a:p>
            <a:pPr>
              <a:spcBef>
                <a:spcPts val="2400"/>
              </a:spcBef>
            </a:pPr>
            <a:r>
              <a:rPr lang="en-US" sz="2000" dirty="0"/>
              <a:t>Typical distance measures used to create hierarchical clusters assume that the data are normally distributed</a:t>
            </a:r>
          </a:p>
          <a:p>
            <a:r>
              <a:rPr lang="en-US" sz="2000" dirty="0"/>
              <a:t>Start by visually inspecting the distribution of the data</a:t>
            </a:r>
          </a:p>
          <a:p>
            <a:r>
              <a:rPr lang="en-US" sz="2000" dirty="0"/>
              <a:t>If not normally distributed, consider log or other transformation</a:t>
            </a:r>
          </a:p>
        </p:txBody>
      </p:sp>
      <p:graphicFrame>
        <p:nvGraphicFramePr>
          <p:cNvPr id="7" name="Table 6">
            <a:extLst>
              <a:ext uri="{FF2B5EF4-FFF2-40B4-BE49-F238E27FC236}">
                <a16:creationId xmlns:a16="http://schemas.microsoft.com/office/drawing/2014/main" id="{7705EC4B-8C74-4780-9052-5EE5F237D3CC}"/>
              </a:ext>
            </a:extLst>
          </p:cNvPr>
          <p:cNvGraphicFramePr>
            <a:graphicFrameLocks noGrp="1"/>
          </p:cNvGraphicFramePr>
          <p:nvPr>
            <p:extLst>
              <p:ext uri="{D42A27DB-BD31-4B8C-83A1-F6EECF244321}">
                <p14:modId xmlns:p14="http://schemas.microsoft.com/office/powerpoint/2010/main" val="3210476642"/>
              </p:ext>
            </p:extLst>
          </p:nvPr>
        </p:nvGraphicFramePr>
        <p:xfrm>
          <a:off x="1262580" y="2021422"/>
          <a:ext cx="6685968" cy="1828800"/>
        </p:xfrm>
        <a:graphic>
          <a:graphicData uri="http://schemas.openxmlformats.org/drawingml/2006/table">
            <a:tbl>
              <a:tblPr firstRow="1" bandRow="1">
                <a:tableStyleId>{5C22544A-7EE6-4342-B048-85BDC9FD1C3A}</a:tableStyleId>
              </a:tblPr>
              <a:tblGrid>
                <a:gridCol w="1076389">
                  <a:extLst>
                    <a:ext uri="{9D8B030D-6E8A-4147-A177-3AD203B41FA5}">
                      <a16:colId xmlns:a16="http://schemas.microsoft.com/office/drawing/2014/main" val="1773230187"/>
                    </a:ext>
                  </a:extLst>
                </a:gridCol>
                <a:gridCol w="2134862">
                  <a:extLst>
                    <a:ext uri="{9D8B030D-6E8A-4147-A177-3AD203B41FA5}">
                      <a16:colId xmlns:a16="http://schemas.microsoft.com/office/drawing/2014/main" val="1167684185"/>
                    </a:ext>
                  </a:extLst>
                </a:gridCol>
                <a:gridCol w="1666227">
                  <a:extLst>
                    <a:ext uri="{9D8B030D-6E8A-4147-A177-3AD203B41FA5}">
                      <a16:colId xmlns:a16="http://schemas.microsoft.com/office/drawing/2014/main" val="3457470136"/>
                    </a:ext>
                  </a:extLst>
                </a:gridCol>
                <a:gridCol w="1808490">
                  <a:extLst>
                    <a:ext uri="{9D8B030D-6E8A-4147-A177-3AD203B41FA5}">
                      <a16:colId xmlns:a16="http://schemas.microsoft.com/office/drawing/2014/main" val="234691300"/>
                    </a:ext>
                  </a:extLst>
                </a:gridCol>
              </a:tblGrid>
              <a:tr h="204244">
                <a:tc>
                  <a:txBody>
                    <a:bodyPr/>
                    <a:lstStyle/>
                    <a:p>
                      <a:r>
                        <a:rPr lang="en-US" sz="1400" dirty="0"/>
                        <a:t>Hospital</a:t>
                      </a:r>
                    </a:p>
                  </a:txBody>
                  <a:tcPr/>
                </a:tc>
                <a:tc>
                  <a:txBody>
                    <a:bodyPr/>
                    <a:lstStyle/>
                    <a:p>
                      <a:r>
                        <a:rPr lang="en-US" sz="1400" dirty="0"/>
                        <a:t>Cancer site</a:t>
                      </a:r>
                    </a:p>
                  </a:txBody>
                  <a:tcPr/>
                </a:tc>
                <a:tc>
                  <a:txBody>
                    <a:bodyPr/>
                    <a:lstStyle/>
                    <a:p>
                      <a:pPr algn="l"/>
                      <a:r>
                        <a:rPr lang="en-US" sz="1400" dirty="0"/>
                        <a:t>Outcome</a:t>
                      </a:r>
                    </a:p>
                  </a:txBody>
                  <a:tcPr/>
                </a:tc>
                <a:tc>
                  <a:txBody>
                    <a:bodyPr/>
                    <a:lstStyle/>
                    <a:p>
                      <a:r>
                        <a:rPr lang="en-US" sz="1400" dirty="0"/>
                        <a:t>RSR</a:t>
                      </a:r>
                    </a:p>
                  </a:txBody>
                  <a:tcPr/>
                </a:tc>
                <a:extLst>
                  <a:ext uri="{0D108BD9-81ED-4DB2-BD59-A6C34878D82A}">
                    <a16:rowId xmlns:a16="http://schemas.microsoft.com/office/drawing/2014/main" val="3558559802"/>
                  </a:ext>
                </a:extLst>
              </a:tr>
              <a:tr h="204244">
                <a:tc>
                  <a:txBody>
                    <a:bodyPr/>
                    <a:lstStyle/>
                    <a:p>
                      <a:r>
                        <a:rPr lang="en-US" sz="1400" dirty="0"/>
                        <a:t>A</a:t>
                      </a:r>
                    </a:p>
                  </a:txBody>
                  <a:tcPr/>
                </a:tc>
                <a:tc>
                  <a:txBody>
                    <a:bodyPr/>
                    <a:lstStyle/>
                    <a:p>
                      <a:r>
                        <a:rPr lang="en-US" sz="1400" dirty="0"/>
                        <a:t>Lung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Mortality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x.xx</a:t>
                      </a:r>
                    </a:p>
                  </a:txBody>
                  <a:tcPr/>
                </a:tc>
                <a:extLst>
                  <a:ext uri="{0D108BD9-81ED-4DB2-BD59-A6C34878D82A}">
                    <a16:rowId xmlns:a16="http://schemas.microsoft.com/office/drawing/2014/main" val="1143726372"/>
                  </a:ext>
                </a:extLst>
              </a:tr>
              <a:tr h="204244">
                <a:tc>
                  <a:txBody>
                    <a:bodyPr/>
                    <a:lstStyle/>
                    <a:p>
                      <a:r>
                        <a:rPr lang="en-US" sz="1400" dirty="0"/>
                        <a:t>A</a:t>
                      </a:r>
                    </a:p>
                  </a:txBody>
                  <a:tcPr/>
                </a:tc>
                <a:tc>
                  <a:txBody>
                    <a:bodyPr/>
                    <a:lstStyle/>
                    <a:p>
                      <a:r>
                        <a:rPr lang="en-US" sz="1400" dirty="0"/>
                        <a:t>Lung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Readmissions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x.xx</a:t>
                      </a:r>
                    </a:p>
                  </a:txBody>
                  <a:tcPr/>
                </a:tc>
                <a:extLst>
                  <a:ext uri="{0D108BD9-81ED-4DB2-BD59-A6C34878D82A}">
                    <a16:rowId xmlns:a16="http://schemas.microsoft.com/office/drawing/2014/main" val="1417201748"/>
                  </a:ext>
                </a:extLst>
              </a:tr>
              <a:tr h="204244">
                <a:tc>
                  <a:txBody>
                    <a:bodyPr/>
                    <a:lstStyle/>
                    <a:p>
                      <a:r>
                        <a:rPr lang="en-US" sz="1400" dirty="0"/>
                        <a:t>A</a:t>
                      </a:r>
                    </a:p>
                  </a:txBody>
                  <a:tcPr/>
                </a:tc>
                <a:tc>
                  <a:txBody>
                    <a:bodyPr/>
                    <a:lstStyle/>
                    <a:p>
                      <a:r>
                        <a:rPr lang="en-US" sz="1400" dirty="0"/>
                        <a:t>Gastroesophageal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Mortality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x.xx</a:t>
                      </a:r>
                    </a:p>
                  </a:txBody>
                  <a:tcPr/>
                </a:tc>
                <a:extLst>
                  <a:ext uri="{0D108BD9-81ED-4DB2-BD59-A6C34878D82A}">
                    <a16:rowId xmlns:a16="http://schemas.microsoft.com/office/drawing/2014/main" val="956933721"/>
                  </a:ext>
                </a:extLst>
              </a:tr>
              <a:tr h="204244">
                <a:tc>
                  <a:txBody>
                    <a:bodyPr/>
                    <a:lstStyle/>
                    <a:p>
                      <a:r>
                        <a:rPr lang="en-US" sz="1400" dirty="0"/>
                        <a:t>A</a:t>
                      </a:r>
                    </a:p>
                  </a:txBody>
                  <a:tcPr/>
                </a:tc>
                <a:tc>
                  <a:txBody>
                    <a:bodyPr/>
                    <a:lstStyle/>
                    <a:p>
                      <a:r>
                        <a:rPr lang="en-US" sz="1400" dirty="0"/>
                        <a:t>Gastroesophageal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Readmissions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x.xx</a:t>
                      </a:r>
                    </a:p>
                  </a:txBody>
                  <a:tcPr/>
                </a:tc>
                <a:extLst>
                  <a:ext uri="{0D108BD9-81ED-4DB2-BD59-A6C34878D82A}">
                    <a16:rowId xmlns:a16="http://schemas.microsoft.com/office/drawing/2014/main" val="3382311043"/>
                  </a:ext>
                </a:extLst>
              </a:tr>
              <a:tr h="204244">
                <a:tc>
                  <a:txBody>
                    <a:bodyPr/>
                    <a:lstStyle/>
                    <a:p>
                      <a:r>
                        <a:rPr lang="en-US" sz="1400" dirty="0"/>
                        <a:t>A</a:t>
                      </a:r>
                    </a:p>
                  </a:txBody>
                  <a:tcPr/>
                </a:tc>
                <a:tc>
                  <a:txBody>
                    <a:bodyPr/>
                    <a:lstStyle/>
                    <a:p>
                      <a:r>
                        <a:rPr lang="en-US" sz="1400" dirty="0"/>
                        <a:t>Etc.</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69762280"/>
                  </a:ext>
                </a:extLst>
              </a:tr>
            </a:tbl>
          </a:graphicData>
        </a:graphic>
      </p:graphicFrame>
    </p:spTree>
    <p:extLst>
      <p:ext uri="{BB962C8B-B14F-4D97-AF65-F5344CB8AC3E}">
        <p14:creationId xmlns:p14="http://schemas.microsoft.com/office/powerpoint/2010/main" val="255968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FDE1-A37C-4BC7-9756-A98C09E832C6}"/>
              </a:ext>
            </a:extLst>
          </p:cNvPr>
          <p:cNvSpPr>
            <a:spLocks noGrp="1"/>
          </p:cNvSpPr>
          <p:nvPr>
            <p:ph type="title"/>
          </p:nvPr>
        </p:nvSpPr>
        <p:spPr/>
        <p:txBody>
          <a:bodyPr/>
          <a:lstStyle/>
          <a:p>
            <a:r>
              <a:rPr lang="en-US" dirty="0"/>
              <a:t>Preparing for data visualization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2B627C-3298-4C20-8786-09A2A96BEB59}"/>
                  </a:ext>
                </a:extLst>
              </p:cNvPr>
              <p:cNvSpPr>
                <a:spLocks noGrp="1"/>
              </p:cNvSpPr>
              <p:nvPr>
                <p:ph idx="1"/>
              </p:nvPr>
            </p:nvSpPr>
            <p:spPr/>
            <p:txBody>
              <a:bodyPr/>
              <a:lstStyle/>
              <a:p>
                <a:r>
                  <a:rPr lang="en-US" sz="2400" dirty="0"/>
                  <a:t>The RSR for each hospital is relative to the outcome rate for that cancer site</a:t>
                </a:r>
              </a:p>
              <a:p>
                <a:pPr>
                  <a:spcAft>
                    <a:spcPts val="1800"/>
                  </a:spcAft>
                </a:pPr>
                <a:r>
                  <a:rPr lang="en-US" sz="2400" dirty="0"/>
                  <a:t>To compare across cancer sites and outcome measures, center-scale and standardize:</a:t>
                </a:r>
              </a:p>
              <a:p>
                <a:pPr marL="0" indent="0">
                  <a:buNone/>
                </a:pPr>
                <a14:m>
                  <m:oMathPara xmlns:m="http://schemas.openxmlformats.org/officeDocument/2006/math">
                    <m:oMathParaPr>
                      <m:jc m:val="centerGroup"/>
                    </m:oMathParaPr>
                    <m:oMath xmlns:m="http://schemas.openxmlformats.org/officeDocument/2006/math">
                      <m:f>
                        <m:fPr>
                          <m:ctrlPr>
                            <a:rPr lang="en-US" sz="2400" i="1" smtClean="0">
                              <a:solidFill>
                                <a:schemeClr val="accent5">
                                  <a:lumMod val="50000"/>
                                </a:schemeClr>
                              </a:solidFill>
                              <a:latin typeface="Cambria Math" panose="02040503050406030204" pitchFamily="18" charset="0"/>
                            </a:rPr>
                          </m:ctrlPr>
                        </m:fPr>
                        <m:num>
                          <m:r>
                            <a:rPr lang="en-US" sz="2400" b="0" i="1" smtClean="0">
                              <a:solidFill>
                                <a:schemeClr val="accent5">
                                  <a:lumMod val="50000"/>
                                </a:schemeClr>
                              </a:solidFill>
                              <a:latin typeface="Cambria Math" panose="02040503050406030204" pitchFamily="18" charset="0"/>
                            </a:rPr>
                            <m:t>𝑅𝑆𝑅</m:t>
                          </m:r>
                          <m:r>
                            <a:rPr lang="en-US" sz="2400" b="0" i="1" baseline="-25000" smtClean="0">
                              <a:solidFill>
                                <a:schemeClr val="accent5">
                                  <a:lumMod val="50000"/>
                                </a:schemeClr>
                              </a:solidFill>
                              <a:latin typeface="Cambria Math" panose="02040503050406030204" pitchFamily="18" charset="0"/>
                            </a:rPr>
                            <m:t>𝑖</m:t>
                          </m:r>
                          <m:r>
                            <a:rPr lang="en-US" sz="2400" b="0" i="1" smtClean="0">
                              <a:solidFill>
                                <a:schemeClr val="accent5">
                                  <a:lumMod val="50000"/>
                                </a:schemeClr>
                              </a:solidFill>
                              <a:latin typeface="Cambria Math" panose="02040503050406030204" pitchFamily="18" charset="0"/>
                            </a:rPr>
                            <m:t> − </m:t>
                          </m:r>
                          <m:acc>
                            <m:accPr>
                              <m:chr m:val="̅"/>
                              <m:ctrlPr>
                                <a:rPr lang="en-US" sz="2400" b="0" i="1" smtClean="0">
                                  <a:solidFill>
                                    <a:schemeClr val="accent5">
                                      <a:lumMod val="50000"/>
                                    </a:schemeClr>
                                  </a:solidFill>
                                  <a:latin typeface="Cambria Math" panose="02040503050406030204" pitchFamily="18" charset="0"/>
                                </a:rPr>
                              </m:ctrlPr>
                            </m:accPr>
                            <m:e>
                              <m:r>
                                <a:rPr lang="en-US" sz="2400" b="0" i="1" smtClean="0">
                                  <a:solidFill>
                                    <a:schemeClr val="accent5">
                                      <a:lumMod val="50000"/>
                                    </a:schemeClr>
                                  </a:solidFill>
                                  <a:latin typeface="Cambria Math" panose="02040503050406030204" pitchFamily="18" charset="0"/>
                                </a:rPr>
                                <m:t>𝑥</m:t>
                              </m:r>
                            </m:e>
                          </m:acc>
                          <m:r>
                            <a:rPr lang="en-US" sz="2400" b="0" i="1" baseline="-25000" smtClean="0">
                              <a:solidFill>
                                <a:schemeClr val="accent5">
                                  <a:lumMod val="50000"/>
                                </a:schemeClr>
                              </a:solidFill>
                              <a:latin typeface="Cambria Math" panose="02040503050406030204" pitchFamily="18" charset="0"/>
                            </a:rPr>
                            <m:t>𝑅𝑆𝑅</m:t>
                          </m:r>
                        </m:num>
                        <m:den>
                          <m:sSub>
                            <m:sSubPr>
                              <m:ctrlPr>
                                <a:rPr lang="en-US" sz="2400" b="0" i="1" smtClean="0">
                                  <a:solidFill>
                                    <a:schemeClr val="accent5">
                                      <a:lumMod val="50000"/>
                                    </a:schemeClr>
                                  </a:solidFill>
                                  <a:latin typeface="Cambria Math" panose="02040503050406030204" pitchFamily="18" charset="0"/>
                                </a:rPr>
                              </m:ctrlPr>
                            </m:sSubPr>
                            <m:e>
                              <m:r>
                                <a:rPr lang="en-US" sz="2400" b="0" i="1" smtClean="0">
                                  <a:solidFill>
                                    <a:schemeClr val="accent5">
                                      <a:lumMod val="50000"/>
                                    </a:schemeClr>
                                  </a:solidFill>
                                  <a:latin typeface="Cambria Math" panose="02040503050406030204" pitchFamily="18" charset="0"/>
                                  <a:ea typeface="Cambria Math" panose="02040503050406030204" pitchFamily="18" charset="0"/>
                                </a:rPr>
                                <m:t>𝜎</m:t>
                              </m:r>
                            </m:e>
                            <m:sub>
                              <m:r>
                                <a:rPr lang="en-US" sz="2400" b="0" i="1" smtClean="0">
                                  <a:solidFill>
                                    <a:schemeClr val="accent5">
                                      <a:lumMod val="50000"/>
                                    </a:schemeClr>
                                  </a:solidFill>
                                  <a:latin typeface="Cambria Math" panose="02040503050406030204" pitchFamily="18" charset="0"/>
                                </a:rPr>
                                <m:t>𝑅𝑆𝑅</m:t>
                              </m:r>
                            </m:sub>
                          </m:sSub>
                        </m:den>
                      </m:f>
                    </m:oMath>
                  </m:oMathPara>
                </a14:m>
                <a:br>
                  <a:rPr lang="en-US" sz="2400" dirty="0"/>
                </a:br>
                <a:endParaRPr lang="en-US" sz="2400" dirty="0"/>
              </a:p>
              <a:p>
                <a:pPr>
                  <a:spcBef>
                    <a:spcPts val="1800"/>
                  </a:spcBef>
                </a:pPr>
                <a:r>
                  <a:rPr lang="en-US" sz="2000" i="1" dirty="0">
                    <a:latin typeface="Cambria Math" panose="02040503050406030204" pitchFamily="18" charset="0"/>
                    <a:ea typeface="Cambria Math" panose="02040503050406030204" pitchFamily="18" charset="0"/>
                    <a:cs typeface="Arial" panose="020B0604020202020204" pitchFamily="34" charset="0"/>
                  </a:rPr>
                  <a:t>RSR</a:t>
                </a:r>
                <a:r>
                  <a:rPr lang="en-US" sz="2000" i="1" baseline="-25000" dirty="0">
                    <a:latin typeface="Cambria Math" panose="02040503050406030204" pitchFamily="18" charset="0"/>
                    <a:ea typeface="Cambria Math" panose="02040503050406030204" pitchFamily="18" charset="0"/>
                    <a:cs typeface="Arial" panose="020B0604020202020204" pitchFamily="34" charset="0"/>
                  </a:rPr>
                  <a:t>i</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denotes the RSR for the </a:t>
                </a:r>
                <a:r>
                  <a:rPr lang="en-US" sz="2000" i="1" dirty="0">
                    <a:latin typeface="Cambria Math" panose="02040503050406030204" pitchFamily="18" charset="0"/>
                    <a:ea typeface="Cambria Math" panose="02040503050406030204" pitchFamily="18" charset="0"/>
                    <a:cs typeface="Arial" panose="020B0604020202020204" pitchFamily="34" charset="0"/>
                  </a:rPr>
                  <a:t>i</a:t>
                </a:r>
                <a:r>
                  <a:rPr lang="en-US" sz="2000" i="1" baseline="30000" dirty="0">
                    <a:latin typeface="Cambria Math" panose="02040503050406030204" pitchFamily="18" charset="0"/>
                    <a:ea typeface="Cambria Math" panose="02040503050406030204" pitchFamily="18" charset="0"/>
                    <a:cs typeface="Arial" panose="020B0604020202020204" pitchFamily="34" charset="0"/>
                  </a:rPr>
                  <a:t>th</a:t>
                </a:r>
                <a:r>
                  <a:rPr lang="en-US" sz="2000" dirty="0">
                    <a:latin typeface="Arial" panose="020B0604020202020204" pitchFamily="34" charset="0"/>
                    <a:cs typeface="Arial" panose="020B0604020202020204" pitchFamily="34" charset="0"/>
                  </a:rPr>
                  <a:t> hospital</a:t>
                </a:r>
              </a:p>
              <a:p>
                <a14:m>
                  <m:oMath xmlns:m="http://schemas.openxmlformats.org/officeDocument/2006/math">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𝑥</m:t>
                        </m:r>
                      </m:e>
                    </m:acc>
                    <m:r>
                      <a:rPr lang="en-US" sz="2000" b="0" i="1" baseline="-25000" smtClean="0">
                        <a:latin typeface="Cambria Math" panose="02040503050406030204" pitchFamily="18" charset="0"/>
                        <a:ea typeface="Cambria Math" panose="02040503050406030204" pitchFamily="18" charset="0"/>
                      </a:rPr>
                      <m:t>𝑅𝑆𝑅</m:t>
                    </m:r>
                  </m:oMath>
                </a14:m>
                <a:r>
                  <a:rPr lang="en-US" sz="2000" baseline="-25000" dirty="0">
                    <a:latin typeface="Cambria Math" panose="02040503050406030204" pitchFamily="18" charset="0"/>
                    <a:ea typeface="Cambria Math" panose="02040503050406030204" pitchFamily="18" charset="0"/>
                    <a:cs typeface="Arial" panose="020B0604020202020204" pitchFamily="34" charset="0"/>
                  </a:rPr>
                  <a:t> </a:t>
                </a:r>
                <a:r>
                  <a:rPr lang="en-US" sz="2000" dirty="0">
                    <a:latin typeface="Arial" panose="020B0604020202020204" pitchFamily="34" charset="0"/>
                    <a:cs typeface="Arial" panose="020B0604020202020204" pitchFamily="34" charset="0"/>
                  </a:rPr>
                  <a:t>is the average RSR across hospitals for a specific outcome and cancer type (e.g. the average RSR for 30-day mortality following lung cancer surgery)</a:t>
                </a:r>
              </a:p>
              <a:p>
                <a14:m>
                  <m:oMath xmlns:m="http://schemas.openxmlformats.org/officeDocument/2006/math">
                    <m:r>
                      <a:rPr lang="en-US" sz="2000" i="1" smtClean="0">
                        <a:latin typeface="Cambria Math" panose="02040503050406030204" pitchFamily="18" charset="0"/>
                        <a:ea typeface="Cambria Math" panose="02040503050406030204" pitchFamily="18" charset="0"/>
                      </a:rPr>
                      <m:t>𝜎</m:t>
                    </m:r>
                    <m:r>
                      <a:rPr lang="en-US" sz="2000" b="0" i="1" baseline="-25000" smtClean="0">
                        <a:latin typeface="Cambria Math" panose="02040503050406030204" pitchFamily="18" charset="0"/>
                        <a:ea typeface="Cambria Math" panose="02040503050406030204" pitchFamily="18" charset="0"/>
                      </a:rPr>
                      <m:t>𝑅𝑆𝑅</m:t>
                    </m:r>
                  </m:oMath>
                </a14:m>
                <a:r>
                  <a:rPr lang="en-US" sz="2000" dirty="0">
                    <a:latin typeface="Arial" panose="020B0604020202020204" pitchFamily="34" charset="0"/>
                    <a:cs typeface="Arial" panose="020B0604020202020204" pitchFamily="34" charset="0"/>
                  </a:rPr>
                  <a:t> is the standard deviation of the RSR for a specific outcome and cancer type </a:t>
                </a:r>
              </a:p>
              <a:p>
                <a:pPr marL="515937" lvl="1" indent="0">
                  <a:buNone/>
                </a:pPr>
                <a:endParaRPr lang="en-US" sz="2000" dirty="0"/>
              </a:p>
            </p:txBody>
          </p:sp>
        </mc:Choice>
        <mc:Fallback>
          <p:sp>
            <p:nvSpPr>
              <p:cNvPr id="3" name="Content Placeholder 2">
                <a:extLst>
                  <a:ext uri="{FF2B5EF4-FFF2-40B4-BE49-F238E27FC236}">
                    <a16:creationId xmlns:a16="http://schemas.microsoft.com/office/drawing/2014/main" id="{5C2B627C-3298-4C20-8786-09A2A96BEB59}"/>
                  </a:ext>
                </a:extLst>
              </p:cNvPr>
              <p:cNvSpPr>
                <a:spLocks noGrp="1" noRot="1" noChangeAspect="1" noMove="1" noResize="1" noEditPoints="1" noAdjustHandles="1" noChangeArrowheads="1" noChangeShapeType="1" noTextEdit="1"/>
              </p:cNvSpPr>
              <p:nvPr>
                <p:ph idx="1"/>
              </p:nvPr>
            </p:nvSpPr>
            <p:spPr>
              <a:blipFill>
                <a:blip r:embed="rId3"/>
                <a:stretch>
                  <a:fillRect l="-1157" t="-1120" b="-8123"/>
                </a:stretch>
              </a:blipFill>
            </p:spPr>
            <p:txBody>
              <a:bodyPr/>
              <a:lstStyle/>
              <a:p>
                <a:r>
                  <a:rPr lang="en-US">
                    <a:noFill/>
                  </a:rPr>
                  <a:t> </a:t>
                </a:r>
              </a:p>
            </p:txBody>
          </p:sp>
        </mc:Fallback>
      </mc:AlternateContent>
    </p:spTree>
    <p:extLst>
      <p:ext uri="{BB962C8B-B14F-4D97-AF65-F5344CB8AC3E}">
        <p14:creationId xmlns:p14="http://schemas.microsoft.com/office/powerpoint/2010/main" val="389668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FC0B-96A8-4AC1-81E9-10D11730EE0F}"/>
              </a:ext>
            </a:extLst>
          </p:cNvPr>
          <p:cNvSpPr>
            <a:spLocks noGrp="1"/>
          </p:cNvSpPr>
          <p:nvPr>
            <p:ph type="title"/>
          </p:nvPr>
        </p:nvSpPr>
        <p:spPr/>
        <p:txBody>
          <a:bodyPr/>
          <a:lstStyle/>
          <a:p>
            <a:r>
              <a:rPr lang="en-US" dirty="0"/>
              <a:t>Generate the heatmap</a:t>
            </a:r>
          </a:p>
        </p:txBody>
      </p:sp>
      <p:sp>
        <p:nvSpPr>
          <p:cNvPr id="3" name="Content Placeholder 2">
            <a:extLst>
              <a:ext uri="{FF2B5EF4-FFF2-40B4-BE49-F238E27FC236}">
                <a16:creationId xmlns:a16="http://schemas.microsoft.com/office/drawing/2014/main" id="{D9775FFD-48BF-4FC9-843C-91E72FED01C5}"/>
              </a:ext>
            </a:extLst>
          </p:cNvPr>
          <p:cNvSpPr>
            <a:spLocks noGrp="1"/>
          </p:cNvSpPr>
          <p:nvPr>
            <p:ph idx="1"/>
          </p:nvPr>
        </p:nvSpPr>
        <p:spPr>
          <a:xfrm>
            <a:off x="765629" y="1202966"/>
            <a:ext cx="7679871" cy="5011567"/>
          </a:xfrm>
        </p:spPr>
        <p:txBody>
          <a:bodyPr/>
          <a:lstStyle/>
          <a:p>
            <a:r>
              <a:rPr lang="en-US" sz="2400" dirty="0"/>
              <a:t>Implement via standard software tools</a:t>
            </a:r>
          </a:p>
          <a:p>
            <a:pPr lvl="1"/>
            <a:r>
              <a:rPr lang="en-US" sz="2000" i="1" dirty="0"/>
              <a:t>pheatmap</a:t>
            </a:r>
            <a:r>
              <a:rPr lang="en-US" sz="2000" dirty="0"/>
              <a:t> package in R</a:t>
            </a:r>
          </a:p>
          <a:p>
            <a:pPr lvl="1"/>
            <a:r>
              <a:rPr lang="en-US" sz="2000" dirty="0"/>
              <a:t>Other tools: </a:t>
            </a:r>
            <a:r>
              <a:rPr lang="en-US" sz="2000" i="1" dirty="0"/>
              <a:t>heatmap </a:t>
            </a:r>
            <a:r>
              <a:rPr lang="en-US" sz="2000" dirty="0"/>
              <a:t>and</a:t>
            </a:r>
            <a:r>
              <a:rPr lang="en-US" sz="2000" i="1" dirty="0"/>
              <a:t> heatmap.2 </a:t>
            </a:r>
            <a:r>
              <a:rPr lang="en-US" sz="2000" dirty="0"/>
              <a:t>functions in base R, </a:t>
            </a:r>
            <a:r>
              <a:rPr lang="en-US" sz="2000" i="1" dirty="0"/>
              <a:t>heatmaply</a:t>
            </a:r>
            <a:r>
              <a:rPr lang="en-US" sz="2000" dirty="0"/>
              <a:t> package</a:t>
            </a:r>
          </a:p>
          <a:p>
            <a:r>
              <a:rPr lang="en-US" sz="2400" dirty="0"/>
              <a:t>Specify hierarchical clustering algorithm (linkage method)</a:t>
            </a:r>
          </a:p>
          <a:p>
            <a:pPr lvl="1"/>
            <a:r>
              <a:rPr lang="en-US" sz="2000" dirty="0"/>
              <a:t>There is no one right answer</a:t>
            </a:r>
          </a:p>
          <a:p>
            <a:pPr lvl="1"/>
            <a:r>
              <a:rPr lang="en-US" sz="2000" dirty="0"/>
              <a:t>Complete (farthest neighbor; default in </a:t>
            </a:r>
            <a:r>
              <a:rPr lang="en-US" sz="2000" i="1" dirty="0"/>
              <a:t>pheatmap</a:t>
            </a:r>
            <a:r>
              <a:rPr lang="en-US" sz="2000" dirty="0"/>
              <a:t>): Distance between two groups defined as the maximum possible distance between points in two different clusters</a:t>
            </a:r>
          </a:p>
          <a:p>
            <a:pPr lvl="1"/>
            <a:r>
              <a:rPr lang="en-US" sz="2000" dirty="0"/>
              <a:t>Others: Single (nearest neighbor), average, median, centroid, Ward, McQuitty</a:t>
            </a:r>
          </a:p>
          <a:p>
            <a:pPr lvl="1"/>
            <a:r>
              <a:rPr lang="en-US" sz="2000" dirty="0"/>
              <a:t>Differ in how the proximity between any two clusters is defined at each step</a:t>
            </a:r>
          </a:p>
          <a:p>
            <a:pPr marL="0" indent="0">
              <a:buNone/>
            </a:pPr>
            <a:endParaRPr lang="en-US" sz="2400" dirty="0"/>
          </a:p>
        </p:txBody>
      </p:sp>
    </p:spTree>
    <p:extLst>
      <p:ext uri="{BB962C8B-B14F-4D97-AF65-F5344CB8AC3E}">
        <p14:creationId xmlns:p14="http://schemas.microsoft.com/office/powerpoint/2010/main" val="327411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CAE7-AE1A-498D-A7E9-04EFD17AFBE0}"/>
              </a:ext>
            </a:extLst>
          </p:cNvPr>
          <p:cNvSpPr>
            <a:spLocks noGrp="1"/>
          </p:cNvSpPr>
          <p:nvPr>
            <p:ph type="title"/>
          </p:nvPr>
        </p:nvSpPr>
        <p:spPr/>
        <p:txBody>
          <a:bodyPr/>
          <a:lstStyle/>
          <a:p>
            <a:r>
              <a:rPr lang="en-US" dirty="0"/>
              <a:t>Clustering Algorithms</a:t>
            </a:r>
          </a:p>
        </p:txBody>
      </p:sp>
      <p:sp>
        <p:nvSpPr>
          <p:cNvPr id="3" name="Content Placeholder 2">
            <a:extLst>
              <a:ext uri="{FF2B5EF4-FFF2-40B4-BE49-F238E27FC236}">
                <a16:creationId xmlns:a16="http://schemas.microsoft.com/office/drawing/2014/main" id="{DF4FF23A-B374-456E-AAA1-AB98E3CF9424}"/>
              </a:ext>
            </a:extLst>
          </p:cNvPr>
          <p:cNvSpPr>
            <a:spLocks noGrp="1"/>
          </p:cNvSpPr>
          <p:nvPr>
            <p:ph idx="1"/>
          </p:nvPr>
        </p:nvSpPr>
        <p:spPr/>
        <p:txBody>
          <a:bodyPr/>
          <a:lstStyle/>
          <a:p>
            <a:r>
              <a:rPr lang="en-US" sz="1800" dirty="0"/>
              <a:t>Complete linkage: Distance between two groups defined as the maximum possible distance between points in two different clusters</a:t>
            </a:r>
          </a:p>
          <a:p>
            <a:r>
              <a:rPr lang="en-US" sz="1800" dirty="0"/>
              <a:t>Single (nearest neighbor): Distance between two groups defined as the distance between their two closest members</a:t>
            </a:r>
          </a:p>
          <a:p>
            <a:r>
              <a:rPr lang="en-US" sz="1800" dirty="0"/>
              <a:t>Average (weighted pair-group): Distance between two groups defined as the average distance between each of the members, weighted so that two groups have equal influence on the final result</a:t>
            </a:r>
          </a:p>
          <a:p>
            <a:r>
              <a:rPr lang="en-US" sz="1800" dirty="0"/>
              <a:t>Median: Distance between two groups defined as the weighted distance between centroids, with weight proportional to the number in each group</a:t>
            </a:r>
          </a:p>
          <a:p>
            <a:r>
              <a:rPr lang="en-US" sz="1800" dirty="0"/>
              <a:t>Centroid (unweighted pair-group): Distance between two groups defined as the distance between their centroids</a:t>
            </a:r>
          </a:p>
          <a:p>
            <a:r>
              <a:rPr lang="en-US" sz="1800" dirty="0"/>
              <a:t>Others: Ward, McQuitty</a:t>
            </a:r>
          </a:p>
          <a:p>
            <a:endParaRPr lang="en-US" sz="1800" dirty="0"/>
          </a:p>
        </p:txBody>
      </p:sp>
    </p:spTree>
    <p:extLst>
      <p:ext uri="{BB962C8B-B14F-4D97-AF65-F5344CB8AC3E}">
        <p14:creationId xmlns:p14="http://schemas.microsoft.com/office/powerpoint/2010/main" val="159431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921F89-D446-41E4-AB14-0669E7B2F26C}"/>
              </a:ext>
            </a:extLst>
          </p:cNvPr>
          <p:cNvSpPr>
            <a:spLocks noGrp="1"/>
          </p:cNvSpPr>
          <p:nvPr>
            <p:ph type="title"/>
          </p:nvPr>
        </p:nvSpPr>
        <p:spPr/>
        <p:txBody>
          <a:bodyPr/>
          <a:lstStyle/>
          <a:p>
            <a:r>
              <a:rPr lang="en-US" dirty="0"/>
              <a:t>Results</a:t>
            </a:r>
          </a:p>
        </p:txBody>
      </p:sp>
      <p:pic>
        <p:nvPicPr>
          <p:cNvPr id="8" name="Picture 7">
            <a:extLst>
              <a:ext uri="{FF2B5EF4-FFF2-40B4-BE49-F238E27FC236}">
                <a16:creationId xmlns:a16="http://schemas.microsoft.com/office/drawing/2014/main" id="{6E678504-07DE-4937-84B7-B35753B20C55}"/>
              </a:ext>
            </a:extLst>
          </p:cNvPr>
          <p:cNvPicPr>
            <a:picLocks noChangeAspect="1"/>
          </p:cNvPicPr>
          <p:nvPr/>
        </p:nvPicPr>
        <p:blipFill>
          <a:blip r:embed="rId3"/>
          <a:stretch>
            <a:fillRect/>
          </a:stretch>
        </p:blipFill>
        <p:spPr>
          <a:xfrm>
            <a:off x="977153" y="1140892"/>
            <a:ext cx="7647214" cy="5600622"/>
          </a:xfrm>
          <a:prstGeom prst="rect">
            <a:avLst/>
          </a:prstGeom>
        </p:spPr>
      </p:pic>
      <p:sp>
        <p:nvSpPr>
          <p:cNvPr id="4" name="TextBox 3">
            <a:extLst>
              <a:ext uri="{FF2B5EF4-FFF2-40B4-BE49-F238E27FC236}">
                <a16:creationId xmlns:a16="http://schemas.microsoft.com/office/drawing/2014/main" id="{F3AD43C8-B98C-C34A-9B9B-FE63FD0E282F}"/>
              </a:ext>
            </a:extLst>
          </p:cNvPr>
          <p:cNvSpPr txBox="1"/>
          <p:nvPr/>
        </p:nvSpPr>
        <p:spPr>
          <a:xfrm>
            <a:off x="2964132" y="5828714"/>
            <a:ext cx="2624667" cy="369332"/>
          </a:xfrm>
          <a:prstGeom prst="rect">
            <a:avLst/>
          </a:prstGeom>
          <a:solidFill>
            <a:schemeClr val="bg1"/>
          </a:solidFill>
        </p:spPr>
        <p:txBody>
          <a:bodyPr wrap="square" rtlCol="0">
            <a:spAutoFit/>
          </a:bodyPr>
          <a:lstStyle/>
          <a:p>
            <a:r>
              <a:rPr lang="en-US" dirty="0"/>
              <a:t>Each column = 1 hospital</a:t>
            </a:r>
          </a:p>
        </p:txBody>
      </p:sp>
      <p:sp>
        <p:nvSpPr>
          <p:cNvPr id="5" name="Rectangle 4">
            <a:extLst>
              <a:ext uri="{FF2B5EF4-FFF2-40B4-BE49-F238E27FC236}">
                <a16:creationId xmlns:a16="http://schemas.microsoft.com/office/drawing/2014/main" id="{EE369DBE-EDE3-954E-B664-E861BE445535}"/>
              </a:ext>
            </a:extLst>
          </p:cNvPr>
          <p:cNvSpPr/>
          <p:nvPr/>
        </p:nvSpPr>
        <p:spPr>
          <a:xfrm>
            <a:off x="1745732" y="1091790"/>
            <a:ext cx="5061468" cy="8216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B5BAE426-4409-F348-BFFE-4AB7079CDD97}"/>
              </a:ext>
            </a:extLst>
          </p:cNvPr>
          <p:cNvSpPr/>
          <p:nvPr/>
        </p:nvSpPr>
        <p:spPr>
          <a:xfrm rot="5400000">
            <a:off x="-1152359" y="3895578"/>
            <a:ext cx="5061468" cy="8216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A505FFF7-0C65-054C-AE50-8BC652483063}"/>
              </a:ext>
            </a:extLst>
          </p:cNvPr>
          <p:cNvSpPr/>
          <p:nvPr/>
        </p:nvSpPr>
        <p:spPr>
          <a:xfrm rot="5400000">
            <a:off x="4944183" y="3489964"/>
            <a:ext cx="5061468" cy="1441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35610BC7-CCB4-7B45-9E96-52E1FA9E3122}"/>
              </a:ext>
            </a:extLst>
          </p:cNvPr>
          <p:cNvSpPr/>
          <p:nvPr/>
        </p:nvSpPr>
        <p:spPr>
          <a:xfrm rot="5400000">
            <a:off x="7184590" y="2728172"/>
            <a:ext cx="2508180" cy="5693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 name="Left Brace 1">
            <a:extLst>
              <a:ext uri="{FF2B5EF4-FFF2-40B4-BE49-F238E27FC236}">
                <a16:creationId xmlns:a16="http://schemas.microsoft.com/office/drawing/2014/main" id="{F7268458-2593-5240-80C9-C7F9BE78F62D}"/>
              </a:ext>
            </a:extLst>
          </p:cNvPr>
          <p:cNvSpPr/>
          <p:nvPr/>
        </p:nvSpPr>
        <p:spPr>
          <a:xfrm rot="5400000">
            <a:off x="4027491" y="4018489"/>
            <a:ext cx="398970" cy="4856292"/>
          </a:xfrm>
          <a:prstGeom prst="leftBrace">
            <a:avLst>
              <a:gd name="adj1" fmla="val 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87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10" grpId="0" animBg="1"/>
      <p:bldP spid="11" grpId="0" animBg="1"/>
      <p:bldP spid="12" grpId="0" animBg="1"/>
      <p:bldP spid="2" grpId="0" animBg="1"/>
      <p:bldP spid="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FF6DC3-9F50-4C03-B467-130CECD37D03}"/>
              </a:ext>
            </a:extLst>
          </p:cNvPr>
          <p:cNvPicPr>
            <a:picLocks noChangeAspect="1"/>
          </p:cNvPicPr>
          <p:nvPr/>
        </p:nvPicPr>
        <p:blipFill>
          <a:blip r:embed="rId3"/>
          <a:stretch>
            <a:fillRect/>
          </a:stretch>
        </p:blipFill>
        <p:spPr>
          <a:xfrm>
            <a:off x="-1" y="-1"/>
            <a:ext cx="9109533" cy="6858001"/>
          </a:xfrm>
          <a:prstGeom prst="rect">
            <a:avLst/>
          </a:prstGeom>
        </p:spPr>
      </p:pic>
    </p:spTree>
    <p:extLst>
      <p:ext uri="{BB962C8B-B14F-4D97-AF65-F5344CB8AC3E}">
        <p14:creationId xmlns:p14="http://schemas.microsoft.com/office/powerpoint/2010/main" val="18098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61EB9E-8CBA-4A2B-870C-EFC1648609A4}"/>
              </a:ext>
            </a:extLst>
          </p:cNvPr>
          <p:cNvPicPr>
            <a:picLocks noChangeAspect="1"/>
          </p:cNvPicPr>
          <p:nvPr/>
        </p:nvPicPr>
        <p:blipFill>
          <a:blip r:embed="rId3"/>
          <a:stretch>
            <a:fillRect/>
          </a:stretch>
        </p:blipFill>
        <p:spPr>
          <a:xfrm>
            <a:off x="0" y="0"/>
            <a:ext cx="9128988" cy="6804212"/>
          </a:xfrm>
          <a:prstGeom prst="rect">
            <a:avLst/>
          </a:prstGeom>
        </p:spPr>
      </p:pic>
    </p:spTree>
    <p:extLst>
      <p:ext uri="{BB962C8B-B14F-4D97-AF65-F5344CB8AC3E}">
        <p14:creationId xmlns:p14="http://schemas.microsoft.com/office/powerpoint/2010/main" val="378287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2C81CF-BD4A-49A4-8D68-C0648CA2F2BA}"/>
              </a:ext>
            </a:extLst>
          </p:cNvPr>
          <p:cNvPicPr>
            <a:picLocks noChangeAspect="1"/>
          </p:cNvPicPr>
          <p:nvPr/>
        </p:nvPicPr>
        <p:blipFill>
          <a:blip r:embed="rId3"/>
          <a:stretch>
            <a:fillRect/>
          </a:stretch>
        </p:blipFill>
        <p:spPr>
          <a:xfrm>
            <a:off x="4671788" y="871225"/>
            <a:ext cx="4309913" cy="5287528"/>
          </a:xfrm>
          <a:prstGeom prst="rect">
            <a:avLst/>
          </a:prstGeom>
        </p:spPr>
      </p:pic>
      <p:sp>
        <p:nvSpPr>
          <p:cNvPr id="2" name="Title 1">
            <a:extLst>
              <a:ext uri="{FF2B5EF4-FFF2-40B4-BE49-F238E27FC236}">
                <a16:creationId xmlns:a16="http://schemas.microsoft.com/office/drawing/2014/main" id="{4B0915D2-A454-47A2-950C-80E2710C30B3}"/>
              </a:ext>
            </a:extLst>
          </p:cNvPr>
          <p:cNvSpPr>
            <a:spLocks noGrp="1"/>
          </p:cNvSpPr>
          <p:nvPr>
            <p:ph type="title"/>
          </p:nvPr>
        </p:nvSpPr>
        <p:spPr/>
        <p:txBody>
          <a:bodyPr/>
          <a:lstStyle/>
          <a:p>
            <a:r>
              <a:rPr lang="en-US" dirty="0"/>
              <a:t>Interpretation of Results</a:t>
            </a:r>
          </a:p>
        </p:txBody>
      </p:sp>
      <p:sp>
        <p:nvSpPr>
          <p:cNvPr id="3" name="Content Placeholder 2">
            <a:extLst>
              <a:ext uri="{FF2B5EF4-FFF2-40B4-BE49-F238E27FC236}">
                <a16:creationId xmlns:a16="http://schemas.microsoft.com/office/drawing/2014/main" id="{A2E96E7B-1681-4827-A8C0-A7373AC220EB}"/>
              </a:ext>
            </a:extLst>
          </p:cNvPr>
          <p:cNvSpPr>
            <a:spLocks noGrp="1"/>
          </p:cNvSpPr>
          <p:nvPr>
            <p:ph sz="half" idx="1"/>
          </p:nvPr>
        </p:nvSpPr>
        <p:spPr/>
        <p:txBody>
          <a:bodyPr/>
          <a:lstStyle/>
          <a:p>
            <a:r>
              <a:rPr lang="en-US" sz="2200" dirty="0"/>
              <a:t>Hospitals that have low mortality rates frequently had high readmission rates, and vice versa</a:t>
            </a:r>
          </a:p>
          <a:p>
            <a:r>
              <a:rPr lang="en-US" sz="2200" dirty="0"/>
              <a:t>Hospitals clustered based on hospital-level characteristics, most notably teaching status</a:t>
            </a:r>
          </a:p>
          <a:p>
            <a:r>
              <a:rPr lang="en-US" sz="2200" dirty="0"/>
              <a:t>Surgical outcome measures were generally similar across cancer types</a:t>
            </a:r>
          </a:p>
          <a:p>
            <a:r>
              <a:rPr lang="en-US" sz="2200" dirty="0"/>
              <a:t>Need to consider missing data and generalizability</a:t>
            </a:r>
          </a:p>
        </p:txBody>
      </p:sp>
    </p:spTree>
    <p:extLst>
      <p:ext uri="{BB962C8B-B14F-4D97-AF65-F5344CB8AC3E}">
        <p14:creationId xmlns:p14="http://schemas.microsoft.com/office/powerpoint/2010/main" val="272370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5F0D-3A2E-4751-A22B-8A96AD4C898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5A33BC8-2EBE-4779-AC6C-B0923198FEC6}"/>
              </a:ext>
            </a:extLst>
          </p:cNvPr>
          <p:cNvSpPr>
            <a:spLocks noGrp="1"/>
          </p:cNvSpPr>
          <p:nvPr>
            <p:ph idx="1"/>
          </p:nvPr>
        </p:nvSpPr>
        <p:spPr/>
        <p:txBody>
          <a:bodyPr/>
          <a:lstStyle/>
          <a:p>
            <a:pPr marL="0" indent="0">
              <a:buNone/>
            </a:pPr>
            <a:r>
              <a:rPr lang="en-US" sz="1800" dirty="0"/>
              <a:t>Heatmaps are a commonly employed data visualization tool used to identify clusters in gene expression data. We present a novel application of heatmaps and cluster analyses to health outcomes research in the setting of assessing hospital performance of cancer-directed surgery. Multiple types of cancer-directed surgeries at over 3,000 hospitals over a three-year period were examined. Hospital-level outcome measures of 30-day mortality (from date of surgery) and 30-day unplanned readmissions (from date of discharge) were analyzed using random effects models and described using risk-standardized mortality rates. Traditionally, features associated with better or worse outcomes are assessed within the framework of regression and tests of association. In this application, we used heatmaps to identify clusters of high and low performing hospitals annotated along the characteristics of surgical volume, ownership (government, non-profit, private), teaching status, location (urban, rural).  This data visualization and cluster analysis offers an alternative way to explore trends in hospital profiling data.</a:t>
            </a:r>
          </a:p>
        </p:txBody>
      </p:sp>
    </p:spTree>
    <p:extLst>
      <p:ext uri="{BB962C8B-B14F-4D97-AF65-F5344CB8AC3E}">
        <p14:creationId xmlns:p14="http://schemas.microsoft.com/office/powerpoint/2010/main" val="2640328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D6E5-3D00-4A59-8315-C024CEABDFF3}"/>
              </a:ext>
            </a:extLst>
          </p:cNvPr>
          <p:cNvSpPr>
            <a:spLocks noGrp="1"/>
          </p:cNvSpPr>
          <p:nvPr>
            <p:ph type="title"/>
          </p:nvPr>
        </p:nvSpPr>
        <p:spPr/>
        <p:txBody>
          <a:bodyPr/>
          <a:lstStyle/>
          <a:p>
            <a:r>
              <a:rPr lang="en-US" dirty="0"/>
              <a:t>Missing data considerations</a:t>
            </a:r>
          </a:p>
        </p:txBody>
      </p:sp>
      <p:sp>
        <p:nvSpPr>
          <p:cNvPr id="3" name="Content Placeholder 2">
            <a:extLst>
              <a:ext uri="{FF2B5EF4-FFF2-40B4-BE49-F238E27FC236}">
                <a16:creationId xmlns:a16="http://schemas.microsoft.com/office/drawing/2014/main" id="{DBB8E54D-D72C-4CD9-B115-202073081534}"/>
              </a:ext>
            </a:extLst>
          </p:cNvPr>
          <p:cNvSpPr>
            <a:spLocks noGrp="1"/>
          </p:cNvSpPr>
          <p:nvPr>
            <p:ph idx="1"/>
          </p:nvPr>
        </p:nvSpPr>
        <p:spPr/>
        <p:txBody>
          <a:bodyPr/>
          <a:lstStyle/>
          <a:p>
            <a:r>
              <a:rPr lang="en-US" sz="2400" dirty="0"/>
              <a:t>Started with 3,540 hospitals that performed at least 1 cancer surgery among cancer sites considered</a:t>
            </a:r>
          </a:p>
          <a:p>
            <a:r>
              <a:rPr lang="en-US" sz="2400" dirty="0"/>
              <a:t>If requiring hospitals to have an outcome measure for each of the 8 cancer sites, would be left with only 365 (10%) hospitals</a:t>
            </a:r>
          </a:p>
          <a:p>
            <a:pPr marL="0" indent="0">
              <a:buNone/>
            </a:pPr>
            <a:endParaRPr lang="en-US" sz="2400" dirty="0"/>
          </a:p>
        </p:txBody>
      </p:sp>
      <p:graphicFrame>
        <p:nvGraphicFramePr>
          <p:cNvPr id="4" name="Table 3">
            <a:extLst>
              <a:ext uri="{FF2B5EF4-FFF2-40B4-BE49-F238E27FC236}">
                <a16:creationId xmlns:a16="http://schemas.microsoft.com/office/drawing/2014/main" id="{7796580E-98D8-4DA6-A725-09B20915AA19}"/>
              </a:ext>
            </a:extLst>
          </p:cNvPr>
          <p:cNvGraphicFramePr>
            <a:graphicFrameLocks noGrp="1"/>
          </p:cNvGraphicFramePr>
          <p:nvPr>
            <p:extLst>
              <p:ext uri="{D42A27DB-BD31-4B8C-83A1-F6EECF244321}">
                <p14:modId xmlns:p14="http://schemas.microsoft.com/office/powerpoint/2010/main" val="1548225743"/>
              </p:ext>
            </p:extLst>
          </p:nvPr>
        </p:nvGraphicFramePr>
        <p:xfrm>
          <a:off x="2587170" y="3281082"/>
          <a:ext cx="4572000" cy="2768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29034614"/>
                    </a:ext>
                  </a:extLst>
                </a:gridCol>
                <a:gridCol w="1524000">
                  <a:extLst>
                    <a:ext uri="{9D8B030D-6E8A-4147-A177-3AD203B41FA5}">
                      <a16:colId xmlns:a16="http://schemas.microsoft.com/office/drawing/2014/main" val="566197110"/>
                    </a:ext>
                  </a:extLst>
                </a:gridCol>
                <a:gridCol w="1524000">
                  <a:extLst>
                    <a:ext uri="{9D8B030D-6E8A-4147-A177-3AD203B41FA5}">
                      <a16:colId xmlns:a16="http://schemas.microsoft.com/office/drawing/2014/main" val="168633832"/>
                    </a:ext>
                  </a:extLst>
                </a:gridCol>
              </a:tblGrid>
              <a:tr h="370840">
                <a:tc>
                  <a:txBody>
                    <a:bodyPr/>
                    <a:lstStyle/>
                    <a:p>
                      <a:r>
                        <a:rPr lang="en-US" dirty="0"/>
                        <a:t>Number cancer sites required</a:t>
                      </a:r>
                    </a:p>
                  </a:txBody>
                  <a:tcPr/>
                </a:tc>
                <a:tc>
                  <a:txBody>
                    <a:bodyPr/>
                    <a:lstStyle/>
                    <a:p>
                      <a:r>
                        <a:rPr lang="en-US" dirty="0"/>
                        <a:t>Hospitals included</a:t>
                      </a:r>
                    </a:p>
                  </a:txBody>
                  <a:tcPr/>
                </a:tc>
                <a:tc>
                  <a:txBody>
                    <a:bodyPr/>
                    <a:lstStyle/>
                    <a:p>
                      <a:r>
                        <a:rPr lang="en-US" dirty="0"/>
                        <a:t>% of original hospitals</a:t>
                      </a:r>
                    </a:p>
                  </a:txBody>
                  <a:tcPr/>
                </a:tc>
                <a:extLst>
                  <a:ext uri="{0D108BD9-81ED-4DB2-BD59-A6C34878D82A}">
                    <a16:rowId xmlns:a16="http://schemas.microsoft.com/office/drawing/2014/main" val="212787255"/>
                  </a:ext>
                </a:extLst>
              </a:tr>
              <a:tr h="370840">
                <a:tc>
                  <a:txBody>
                    <a:bodyPr/>
                    <a:lstStyle/>
                    <a:p>
                      <a:pPr algn="ctr"/>
                      <a:r>
                        <a:rPr lang="en-US" dirty="0"/>
                        <a:t>8</a:t>
                      </a:r>
                    </a:p>
                  </a:txBody>
                  <a:tcPr/>
                </a:tc>
                <a:tc>
                  <a:txBody>
                    <a:bodyPr/>
                    <a:lstStyle/>
                    <a:p>
                      <a:pPr algn="ctr"/>
                      <a:r>
                        <a:rPr lang="en-US" dirty="0"/>
                        <a:t>365</a:t>
                      </a:r>
                    </a:p>
                  </a:txBody>
                  <a:tcPr/>
                </a:tc>
                <a:tc>
                  <a:txBody>
                    <a:bodyPr/>
                    <a:lstStyle/>
                    <a:p>
                      <a:pPr algn="ctr" fontAlgn="b"/>
                      <a:r>
                        <a:rPr lang="en-US" sz="1800" kern="1200" dirty="0">
                          <a:solidFill>
                            <a:schemeClr val="dk1"/>
                          </a:solidFill>
                          <a:latin typeface="+mn-lt"/>
                          <a:ea typeface="+mn-ea"/>
                          <a:cs typeface="+mn-cs"/>
                        </a:rPr>
                        <a:t>10%</a:t>
                      </a:r>
                    </a:p>
                  </a:txBody>
                  <a:tcPr marL="9525" marR="9525" marT="9525" marB="0" anchor="b"/>
                </a:tc>
                <a:extLst>
                  <a:ext uri="{0D108BD9-81ED-4DB2-BD59-A6C34878D82A}">
                    <a16:rowId xmlns:a16="http://schemas.microsoft.com/office/drawing/2014/main" val="2940384080"/>
                  </a:ext>
                </a:extLst>
              </a:tr>
              <a:tr h="370840">
                <a:tc>
                  <a:txBody>
                    <a:bodyPr/>
                    <a:lstStyle/>
                    <a:p>
                      <a:pPr algn="ctr"/>
                      <a:r>
                        <a:rPr lang="en-US" dirty="0"/>
                        <a:t>7</a:t>
                      </a:r>
                    </a:p>
                  </a:txBody>
                  <a:tcPr/>
                </a:tc>
                <a:tc>
                  <a:txBody>
                    <a:bodyPr/>
                    <a:lstStyle/>
                    <a:p>
                      <a:pPr algn="ctr"/>
                      <a:r>
                        <a:rPr lang="en-US" dirty="0"/>
                        <a:t>579</a:t>
                      </a:r>
                    </a:p>
                  </a:txBody>
                  <a:tcPr/>
                </a:tc>
                <a:tc>
                  <a:txBody>
                    <a:bodyPr/>
                    <a:lstStyle/>
                    <a:p>
                      <a:pPr algn="ctr" fontAlgn="b"/>
                      <a:r>
                        <a:rPr lang="en-US" sz="1800" kern="1200" dirty="0">
                          <a:solidFill>
                            <a:schemeClr val="dk1"/>
                          </a:solidFill>
                          <a:latin typeface="+mn-lt"/>
                          <a:ea typeface="+mn-ea"/>
                          <a:cs typeface="+mn-cs"/>
                        </a:rPr>
                        <a:t>16%</a:t>
                      </a:r>
                    </a:p>
                  </a:txBody>
                  <a:tcPr marL="9525" marR="9525" marT="9525" marB="0" anchor="b"/>
                </a:tc>
                <a:extLst>
                  <a:ext uri="{0D108BD9-81ED-4DB2-BD59-A6C34878D82A}">
                    <a16:rowId xmlns:a16="http://schemas.microsoft.com/office/drawing/2014/main" val="1638602468"/>
                  </a:ext>
                </a:extLst>
              </a:tr>
              <a:tr h="370840">
                <a:tc>
                  <a:txBody>
                    <a:bodyPr/>
                    <a:lstStyle/>
                    <a:p>
                      <a:pPr algn="ctr"/>
                      <a:r>
                        <a:rPr lang="en-US" dirty="0"/>
                        <a:t>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903</a:t>
                      </a:r>
                    </a:p>
                  </a:txBody>
                  <a:tcPr/>
                </a:tc>
                <a:tc>
                  <a:txBody>
                    <a:bodyPr/>
                    <a:lstStyle/>
                    <a:p>
                      <a:pPr algn="ctr" fontAlgn="b"/>
                      <a:r>
                        <a:rPr lang="en-US" sz="1800" kern="1200" dirty="0">
                          <a:solidFill>
                            <a:schemeClr val="dk1"/>
                          </a:solidFill>
                          <a:latin typeface="+mn-lt"/>
                          <a:ea typeface="+mn-ea"/>
                          <a:cs typeface="+mn-cs"/>
                        </a:rPr>
                        <a:t>26%</a:t>
                      </a:r>
                    </a:p>
                  </a:txBody>
                  <a:tcPr marL="9525" marR="9525" marT="9525" marB="0" anchor="b"/>
                </a:tc>
                <a:extLst>
                  <a:ext uri="{0D108BD9-81ED-4DB2-BD59-A6C34878D82A}">
                    <a16:rowId xmlns:a16="http://schemas.microsoft.com/office/drawing/2014/main" val="3956300643"/>
                  </a:ext>
                </a:extLst>
              </a:tr>
              <a:tr h="370840">
                <a:tc>
                  <a:txBody>
                    <a:bodyPr/>
                    <a:lstStyle/>
                    <a:p>
                      <a:pPr algn="ctr"/>
                      <a:r>
                        <a:rPr lang="en-US" dirty="0"/>
                        <a:t>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1233</a:t>
                      </a:r>
                    </a:p>
                  </a:txBody>
                  <a:tcPr/>
                </a:tc>
                <a:tc>
                  <a:txBody>
                    <a:bodyPr/>
                    <a:lstStyle/>
                    <a:p>
                      <a:pPr algn="ctr" fontAlgn="b"/>
                      <a:r>
                        <a:rPr lang="en-US" sz="1800" kern="1200" dirty="0">
                          <a:solidFill>
                            <a:schemeClr val="dk1"/>
                          </a:solidFill>
                          <a:latin typeface="+mn-lt"/>
                          <a:ea typeface="+mn-ea"/>
                          <a:cs typeface="+mn-cs"/>
                        </a:rPr>
                        <a:t>35%</a:t>
                      </a:r>
                    </a:p>
                  </a:txBody>
                  <a:tcPr marL="9525" marR="9525" marT="9525" marB="0" anchor="b"/>
                </a:tc>
                <a:extLst>
                  <a:ext uri="{0D108BD9-81ED-4DB2-BD59-A6C34878D82A}">
                    <a16:rowId xmlns:a16="http://schemas.microsoft.com/office/drawing/2014/main" val="199202495"/>
                  </a:ext>
                </a:extLst>
              </a:tr>
              <a:tr h="370840">
                <a:tc>
                  <a:txBody>
                    <a:bodyPr/>
                    <a:lstStyle/>
                    <a:p>
                      <a:pPr algn="ctr"/>
                      <a:r>
                        <a:rPr lang="en-US" dirty="0"/>
                        <a:t>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1622</a:t>
                      </a:r>
                    </a:p>
                  </a:txBody>
                  <a:tcPr/>
                </a:tc>
                <a:tc>
                  <a:txBody>
                    <a:bodyPr/>
                    <a:lstStyle/>
                    <a:p>
                      <a:pPr algn="ctr" fontAlgn="b"/>
                      <a:r>
                        <a:rPr lang="en-US" sz="1800" kern="1200" dirty="0">
                          <a:solidFill>
                            <a:schemeClr val="dk1"/>
                          </a:solidFill>
                          <a:latin typeface="+mn-lt"/>
                          <a:ea typeface="+mn-ea"/>
                          <a:cs typeface="+mn-cs"/>
                        </a:rPr>
                        <a:t>46%</a:t>
                      </a:r>
                    </a:p>
                  </a:txBody>
                  <a:tcPr marL="9525" marR="9525" marT="9525" marB="0" anchor="b"/>
                </a:tc>
                <a:extLst>
                  <a:ext uri="{0D108BD9-81ED-4DB2-BD59-A6C34878D82A}">
                    <a16:rowId xmlns:a16="http://schemas.microsoft.com/office/drawing/2014/main" val="1349097390"/>
                  </a:ext>
                </a:extLst>
              </a:tr>
            </a:tbl>
          </a:graphicData>
        </a:graphic>
      </p:graphicFrame>
    </p:spTree>
    <p:extLst>
      <p:ext uri="{BB962C8B-B14F-4D97-AF65-F5344CB8AC3E}">
        <p14:creationId xmlns:p14="http://schemas.microsoft.com/office/powerpoint/2010/main" val="46671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DD08-60EB-43CD-8B1D-7C1F7697A89B}"/>
              </a:ext>
            </a:extLst>
          </p:cNvPr>
          <p:cNvSpPr>
            <a:spLocks noGrp="1"/>
          </p:cNvSpPr>
          <p:nvPr>
            <p:ph type="title"/>
          </p:nvPr>
        </p:nvSpPr>
        <p:spPr>
          <a:xfrm>
            <a:off x="765629" y="297658"/>
            <a:ext cx="7679871" cy="905308"/>
          </a:xfrm>
        </p:spPr>
        <p:txBody>
          <a:bodyPr/>
          <a:lstStyle/>
          <a:p>
            <a:r>
              <a:rPr lang="en-US" sz="3200" dirty="0"/>
              <a:t>Applying Heatmaps to Health Outcomes Research</a:t>
            </a:r>
          </a:p>
        </p:txBody>
      </p:sp>
      <p:sp>
        <p:nvSpPr>
          <p:cNvPr id="3" name="Content Placeholder 2">
            <a:extLst>
              <a:ext uri="{FF2B5EF4-FFF2-40B4-BE49-F238E27FC236}">
                <a16:creationId xmlns:a16="http://schemas.microsoft.com/office/drawing/2014/main" id="{8EDB0C7C-D72D-4D48-95A2-0184F5B81BA9}"/>
              </a:ext>
            </a:extLst>
          </p:cNvPr>
          <p:cNvSpPr>
            <a:spLocks noGrp="1"/>
          </p:cNvSpPr>
          <p:nvPr>
            <p:ph idx="1"/>
          </p:nvPr>
        </p:nvSpPr>
        <p:spPr/>
        <p:txBody>
          <a:bodyPr/>
          <a:lstStyle/>
          <a:p>
            <a:r>
              <a:rPr lang="en-US" sz="2400" dirty="0"/>
              <a:t>Clearly visualized outcomes to hundreds of hospitals across 2 outcome measures for 8 cancer sites</a:t>
            </a:r>
          </a:p>
          <a:p>
            <a:pPr lvl="1"/>
            <a:r>
              <a:rPr lang="en-US" sz="2000" dirty="0"/>
              <a:t>Utility of data reduction and data visualization increases as more outcome measures or cancer sites are added; tables become increasingly cumbersome</a:t>
            </a:r>
          </a:p>
          <a:p>
            <a:r>
              <a:rPr lang="en-US" sz="2400" dirty="0"/>
              <a:t>Quickly identified patterns that may have otherwise gone undetected </a:t>
            </a:r>
          </a:p>
          <a:p>
            <a:r>
              <a:rPr lang="en-US" sz="2400" dirty="0">
                <a:solidFill>
                  <a:schemeClr val="accent2"/>
                </a:solidFill>
              </a:rPr>
              <a:t>Note</a:t>
            </a:r>
            <a:r>
              <a:rPr lang="en-US" sz="2400" dirty="0"/>
              <a:t>: No formal statistical testing</a:t>
            </a:r>
          </a:p>
          <a:p>
            <a:r>
              <a:rPr lang="en-US" sz="2400" dirty="0"/>
              <a:t>Easily extends to other applications: Doesn’t have to be used with an RSR, can be used with any numeric hospital quality metric</a:t>
            </a:r>
          </a:p>
        </p:txBody>
      </p:sp>
    </p:spTree>
    <p:extLst>
      <p:ext uri="{BB962C8B-B14F-4D97-AF65-F5344CB8AC3E}">
        <p14:creationId xmlns:p14="http://schemas.microsoft.com/office/powerpoint/2010/main" val="306442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65175" y="1182689"/>
            <a:ext cx="7680325" cy="28905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endParaRPr lang="en-US" sz="44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	</a:t>
            </a:r>
          </a:p>
        </p:txBody>
      </p:sp>
      <p:pic>
        <p:nvPicPr>
          <p:cNvPr id="2050" name="Picture 2"/>
          <p:cNvPicPr>
            <a:picLocks noChangeAspect="1" noChangeArrowheads="1"/>
          </p:cNvPicPr>
          <p:nvPr/>
        </p:nvPicPr>
        <p:blipFill>
          <a:blip r:embed="rId2"/>
          <a:srcRect/>
          <a:stretch>
            <a:fillRect/>
          </a:stretch>
        </p:blipFill>
        <p:spPr bwMode="auto">
          <a:xfrm>
            <a:off x="623818" y="4958039"/>
            <a:ext cx="472440" cy="365760"/>
          </a:xfrm>
          <a:prstGeom prst="rect">
            <a:avLst/>
          </a:prstGeom>
          <a:noFill/>
          <a:ln w="9525">
            <a:noFill/>
            <a:miter lim="800000"/>
            <a:headEnd/>
            <a:tailEnd/>
          </a:ln>
        </p:spPr>
      </p:pic>
      <p:sp>
        <p:nvSpPr>
          <p:cNvPr id="4" name="Rectangle 3"/>
          <p:cNvSpPr/>
          <p:nvPr/>
        </p:nvSpPr>
        <p:spPr>
          <a:xfrm>
            <a:off x="1273176" y="4940864"/>
            <a:ext cx="2137124" cy="369332"/>
          </a:xfrm>
          <a:prstGeom prst="rect">
            <a:avLst/>
          </a:prstGeom>
        </p:spPr>
        <p:txBody>
          <a:bodyPr wrap="none">
            <a:spAutoFit/>
          </a:bodyPr>
          <a:lstStyle/>
          <a:p>
            <a:r>
              <a:rPr lang="en-US"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a:solidFill>
                <a:schemeClr val="accent1"/>
              </a:solidFill>
              <a:latin typeface="Arial" panose="020B0604020202020204" pitchFamily="34" charset="0"/>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681119" cy="369332"/>
          </a:xfrm>
          <a:prstGeom prst="rect">
            <a:avLst/>
          </a:prstGeom>
        </p:spPr>
        <p:txBody>
          <a:bodyPr wrap="none" anchor="ctr">
            <a:spAutoFit/>
          </a:bodyPr>
          <a:lstStyle/>
          <a:p>
            <a:r>
              <a:rPr lang="en-US" dirty="0">
                <a:solidFill>
                  <a:schemeClr val="accent1"/>
                </a:solidFill>
                <a:latin typeface="Arial" panose="020B0604020202020204" pitchFamily="34" charset="0"/>
                <a:cs typeface="Arial" panose="020B0604020202020204" pitchFamily="34" charset="0"/>
              </a:rPr>
              <a:t>www.JessicaLavery.com</a:t>
            </a:r>
          </a:p>
        </p:txBody>
      </p:sp>
      <p:sp>
        <p:nvSpPr>
          <p:cNvPr id="2" name="TextBox 1">
            <a:extLst>
              <a:ext uri="{FF2B5EF4-FFF2-40B4-BE49-F238E27FC236}">
                <a16:creationId xmlns:a16="http://schemas.microsoft.com/office/drawing/2014/main" id="{A0861271-3254-FD49-9880-01632525ACCC}"/>
              </a:ext>
            </a:extLst>
          </p:cNvPr>
          <p:cNvSpPr txBox="1"/>
          <p:nvPr/>
        </p:nvSpPr>
        <p:spPr>
          <a:xfrm>
            <a:off x="765175" y="3656005"/>
            <a:ext cx="7586133" cy="646331"/>
          </a:xfrm>
          <a:prstGeom prst="rect">
            <a:avLst/>
          </a:prstGeom>
          <a:noFill/>
        </p:spPr>
        <p:txBody>
          <a:bodyPr wrap="square" rtlCol="0">
            <a:spAutoFit/>
          </a:bodyPr>
          <a:lstStyle/>
          <a:p>
            <a:r>
              <a:rPr lang="en-US" i="1" dirty="0"/>
              <a:t>Special thanks to Arshi Arora, Margie Hannum, Venkat Seshan and Ronglai Shen at MSK for their generosity in sharing their time and knowledge of heatmaps.</a:t>
            </a:r>
          </a:p>
        </p:txBody>
      </p:sp>
    </p:spTree>
    <p:extLst>
      <p:ext uri="{BB962C8B-B14F-4D97-AF65-F5344CB8AC3E}">
        <p14:creationId xmlns:p14="http://schemas.microsoft.com/office/powerpoint/2010/main" val="302944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4AE3-C1B1-467C-B357-0C1C63219CF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2EE2F76-257B-4A79-97AE-E2B22200A8F0}"/>
              </a:ext>
            </a:extLst>
          </p:cNvPr>
          <p:cNvSpPr>
            <a:spLocks noGrp="1"/>
          </p:cNvSpPr>
          <p:nvPr>
            <p:ph idx="1"/>
          </p:nvPr>
        </p:nvSpPr>
        <p:spPr/>
        <p:txBody>
          <a:bodyPr/>
          <a:lstStyle/>
          <a:p>
            <a:pPr marL="571500" indent="-571500">
              <a:buAutoNum type="romanUcPeriod"/>
            </a:pPr>
            <a:r>
              <a:rPr lang="en-US" dirty="0"/>
              <a:t>Motivating example</a:t>
            </a:r>
          </a:p>
          <a:p>
            <a:pPr marL="571500" indent="-571500">
              <a:buAutoNum type="romanUcPeriod"/>
            </a:pPr>
            <a:r>
              <a:rPr lang="en-US" dirty="0"/>
              <a:t>Overview of exploratory data reduction tools</a:t>
            </a:r>
          </a:p>
          <a:p>
            <a:pPr marL="571500" indent="-571500">
              <a:buAutoNum type="romanUcPeriod"/>
            </a:pPr>
            <a:r>
              <a:rPr lang="en-US" dirty="0"/>
              <a:t>Workflow &amp; tools for generating heatmaps</a:t>
            </a:r>
          </a:p>
          <a:p>
            <a:pPr marL="571500" indent="-571500">
              <a:buAutoNum type="romanUcPeriod"/>
            </a:pPr>
            <a:r>
              <a:rPr lang="en-US" dirty="0"/>
              <a:t>Interpretation and benefits of applying heatmaps in this setting</a:t>
            </a:r>
          </a:p>
        </p:txBody>
      </p:sp>
    </p:spTree>
    <p:extLst>
      <p:ext uri="{BB962C8B-B14F-4D97-AF65-F5344CB8AC3E}">
        <p14:creationId xmlns:p14="http://schemas.microsoft.com/office/powerpoint/2010/main" val="81705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E701-1F38-4EA9-A83A-91DB2E8F041D}"/>
              </a:ext>
            </a:extLst>
          </p:cNvPr>
          <p:cNvSpPr>
            <a:spLocks noGrp="1"/>
          </p:cNvSpPr>
          <p:nvPr>
            <p:ph type="title"/>
          </p:nvPr>
        </p:nvSpPr>
        <p:spPr/>
        <p:txBody>
          <a:bodyPr/>
          <a:lstStyle/>
          <a:p>
            <a:r>
              <a:rPr lang="en-US" dirty="0"/>
              <a:t>Motivating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8E428-1FF0-47B7-94C1-B64FB9F70618}"/>
                  </a:ext>
                </a:extLst>
              </p:cNvPr>
              <p:cNvSpPr>
                <a:spLocks noGrp="1"/>
              </p:cNvSpPr>
              <p:nvPr>
                <p:ph idx="1"/>
              </p:nvPr>
            </p:nvSpPr>
            <p:spPr/>
            <p:txBody>
              <a:bodyPr/>
              <a:lstStyle/>
              <a:p>
                <a:r>
                  <a:rPr lang="en-US" sz="2800" dirty="0"/>
                  <a:t>Hospital-level </a:t>
                </a:r>
                <a:r>
                  <a:rPr lang="en-US" sz="2800" b="1" dirty="0"/>
                  <a:t>provider profiles</a:t>
                </a:r>
                <a:r>
                  <a:rPr lang="en-US" sz="2800" dirty="0"/>
                  <a:t> of surgical cancer care based on Medicare fee-for-service claims by cancer site</a:t>
                </a:r>
              </a:p>
              <a:p>
                <a:pPr lvl="1"/>
                <a:r>
                  <a:rPr lang="en-US" sz="2000" dirty="0"/>
                  <a:t>Colorectal, gastroesophageal, kidney, liver, lung, ovary, other gynecologic, pancreas</a:t>
                </a:r>
              </a:p>
              <a:p>
                <a:r>
                  <a:rPr lang="en-US" sz="2800" b="1" dirty="0"/>
                  <a:t>Outcomes</a:t>
                </a:r>
              </a:p>
              <a:p>
                <a:pPr lvl="1"/>
                <a:r>
                  <a:rPr lang="en-US" sz="2000" dirty="0"/>
                  <a:t>30-day mortality </a:t>
                </a:r>
              </a:p>
              <a:p>
                <a:pPr lvl="1"/>
                <a:r>
                  <a:rPr lang="en-US" sz="2000" dirty="0"/>
                  <a:t>30-day unplanned readmissions </a:t>
                </a:r>
              </a:p>
              <a:p>
                <a:pPr lvl="1"/>
                <a:r>
                  <a:rPr lang="en-US" sz="2000" dirty="0"/>
                  <a:t>Potentially others (e.g. complications)</a:t>
                </a:r>
                <a:endParaRPr lang="en-US" sz="2000" b="1" dirty="0"/>
              </a:p>
              <a:p>
                <a:r>
                  <a:rPr lang="en-US" sz="2800" b="1" dirty="0"/>
                  <a:t>Quality metrics: </a:t>
                </a:r>
                <a:r>
                  <a:rPr lang="en-US" sz="2800" dirty="0"/>
                  <a:t>Risk-standardized rate (RSR)</a:t>
                </a:r>
                <a:br>
                  <a:rPr lang="en-US" sz="2800" dirty="0"/>
                </a:br>
                <a:r>
                  <a:rPr lang="en-US" sz="2800" dirty="0"/>
                  <a:t>						</a:t>
                </a:r>
                <a:r>
                  <a:rPr lang="en-US" sz="2800" b="1" dirty="0"/>
                  <a:t>RSR</a:t>
                </a:r>
                <a:r>
                  <a:rPr lang="en-US" sz="2800" dirty="0"/>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𝑃</m:t>
                        </m:r>
                      </m:num>
                      <m:den>
                        <m:r>
                          <a:rPr lang="en-US" sz="2800" i="1">
                            <a:latin typeface="Cambria Math" panose="02040503050406030204" pitchFamily="18" charset="0"/>
                          </a:rPr>
                          <m:t>𝐸</m:t>
                        </m:r>
                      </m:den>
                    </m:f>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 </m:t>
                    </m:r>
                  </m:oMath>
                </a14:m>
                <a:endParaRPr lang="en-US" sz="2800" dirty="0"/>
              </a:p>
            </p:txBody>
          </p:sp>
        </mc:Choice>
        <mc:Fallback xmlns="">
          <p:sp>
            <p:nvSpPr>
              <p:cNvPr id="3" name="Content Placeholder 2">
                <a:extLst>
                  <a:ext uri="{FF2B5EF4-FFF2-40B4-BE49-F238E27FC236}">
                    <a16:creationId xmlns:a16="http://schemas.microsoft.com/office/drawing/2014/main" id="{6CE8E428-1FF0-47B7-94C1-B64FB9F70618}"/>
                  </a:ext>
                </a:extLst>
              </p:cNvPr>
              <p:cNvSpPr>
                <a:spLocks noGrp="1" noRot="1" noChangeAspect="1" noMove="1" noResize="1" noEditPoints="1" noAdjustHandles="1" noChangeArrowheads="1" noChangeShapeType="1" noTextEdit="1"/>
              </p:cNvSpPr>
              <p:nvPr>
                <p:ph idx="1"/>
              </p:nvPr>
            </p:nvSpPr>
            <p:spPr>
              <a:blipFill>
                <a:blip r:embed="rId3"/>
                <a:stretch>
                  <a:fillRect l="-1488" t="-1401" b="-16246"/>
                </a:stretch>
              </a:blipFill>
            </p:spPr>
            <p:txBody>
              <a:bodyPr/>
              <a:lstStyle/>
              <a:p>
                <a:r>
                  <a:rPr lang="en-US">
                    <a:noFill/>
                  </a:rPr>
                  <a:t> </a:t>
                </a:r>
              </a:p>
            </p:txBody>
          </p:sp>
        </mc:Fallback>
      </mc:AlternateContent>
    </p:spTree>
    <p:extLst>
      <p:ext uri="{BB962C8B-B14F-4D97-AF65-F5344CB8AC3E}">
        <p14:creationId xmlns:p14="http://schemas.microsoft.com/office/powerpoint/2010/main" val="13766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57EA-E583-48A2-A753-FC0A2B147128}"/>
              </a:ext>
            </a:extLst>
          </p:cNvPr>
          <p:cNvSpPr>
            <a:spLocks noGrp="1"/>
          </p:cNvSpPr>
          <p:nvPr>
            <p:ph type="title"/>
          </p:nvPr>
        </p:nvSpPr>
        <p:spPr/>
        <p:txBody>
          <a:bodyPr/>
          <a:lstStyle/>
          <a:p>
            <a:r>
              <a:rPr lang="en-US" dirty="0"/>
              <a:t>Motivating Questions</a:t>
            </a:r>
          </a:p>
        </p:txBody>
      </p:sp>
      <p:sp>
        <p:nvSpPr>
          <p:cNvPr id="3" name="Content Placeholder 2">
            <a:extLst>
              <a:ext uri="{FF2B5EF4-FFF2-40B4-BE49-F238E27FC236}">
                <a16:creationId xmlns:a16="http://schemas.microsoft.com/office/drawing/2014/main" id="{6AC2B48D-9CDD-4939-ABE2-284F96B6783C}"/>
              </a:ext>
            </a:extLst>
          </p:cNvPr>
          <p:cNvSpPr>
            <a:spLocks noGrp="1"/>
          </p:cNvSpPr>
          <p:nvPr>
            <p:ph idx="1"/>
          </p:nvPr>
        </p:nvSpPr>
        <p:spPr/>
        <p:txBody>
          <a:bodyPr/>
          <a:lstStyle/>
          <a:p>
            <a:r>
              <a:rPr lang="en-US" sz="2800" dirty="0"/>
              <a:t>Is there consistency in performance across cancer types and outcomes?</a:t>
            </a:r>
          </a:p>
          <a:p>
            <a:pPr lvl="1"/>
            <a:r>
              <a:rPr lang="en-US" sz="2400" dirty="0"/>
              <a:t>How is hospital performance on mortality related to hospital performance on readmissions?</a:t>
            </a:r>
          </a:p>
          <a:p>
            <a:pPr lvl="1"/>
            <a:r>
              <a:rPr lang="en-US" sz="2400" dirty="0"/>
              <a:t>How is hospital performance for lung cancer related to hospital performance for liver cancer?</a:t>
            </a:r>
          </a:p>
          <a:p>
            <a:r>
              <a:rPr lang="en-US" sz="2800" dirty="0"/>
              <a:t>Which hospitals or groups of hospitals should be targeted for quality improvement initiatives? Do they share similar characteristics?</a:t>
            </a:r>
          </a:p>
        </p:txBody>
      </p:sp>
    </p:spTree>
    <p:extLst>
      <p:ext uri="{BB962C8B-B14F-4D97-AF65-F5344CB8AC3E}">
        <p14:creationId xmlns:p14="http://schemas.microsoft.com/office/powerpoint/2010/main" val="9389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09247-168F-423C-B349-BB7E438D0B94}"/>
              </a:ext>
            </a:extLst>
          </p:cNvPr>
          <p:cNvSpPr>
            <a:spLocks noGrp="1"/>
          </p:cNvSpPr>
          <p:nvPr>
            <p:ph type="title"/>
          </p:nvPr>
        </p:nvSpPr>
        <p:spPr/>
        <p:txBody>
          <a:bodyPr/>
          <a:lstStyle/>
          <a:p>
            <a:r>
              <a:rPr lang="en-US" dirty="0"/>
              <a:t>Exploratory Data Reduction Tools</a:t>
            </a:r>
          </a:p>
        </p:txBody>
      </p:sp>
      <p:graphicFrame>
        <p:nvGraphicFramePr>
          <p:cNvPr id="6" name="Content Placeholder 5">
            <a:extLst>
              <a:ext uri="{FF2B5EF4-FFF2-40B4-BE49-F238E27FC236}">
                <a16:creationId xmlns:a16="http://schemas.microsoft.com/office/drawing/2014/main" id="{AECFFB72-F7F4-4F01-84DF-2604899FBF99}"/>
              </a:ext>
            </a:extLst>
          </p:cNvPr>
          <p:cNvGraphicFramePr>
            <a:graphicFrameLocks noGrp="1"/>
          </p:cNvGraphicFramePr>
          <p:nvPr>
            <p:ph idx="1"/>
            <p:extLst>
              <p:ext uri="{D42A27DB-BD31-4B8C-83A1-F6EECF244321}">
                <p14:modId xmlns:p14="http://schemas.microsoft.com/office/powerpoint/2010/main" val="2666811272"/>
              </p:ext>
            </p:extLst>
          </p:nvPr>
        </p:nvGraphicFramePr>
        <p:xfrm>
          <a:off x="526842" y="1203325"/>
          <a:ext cx="8157444" cy="494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853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09247-168F-423C-B349-BB7E438D0B94}"/>
              </a:ext>
            </a:extLst>
          </p:cNvPr>
          <p:cNvSpPr>
            <a:spLocks noGrp="1"/>
          </p:cNvSpPr>
          <p:nvPr>
            <p:ph type="title"/>
          </p:nvPr>
        </p:nvSpPr>
        <p:spPr/>
        <p:txBody>
          <a:bodyPr/>
          <a:lstStyle/>
          <a:p>
            <a:r>
              <a:rPr lang="en-US" dirty="0"/>
              <a:t>Exploratory Data Reduction Tools</a:t>
            </a:r>
          </a:p>
        </p:txBody>
      </p:sp>
      <p:sp>
        <p:nvSpPr>
          <p:cNvPr id="4" name="Content Placeholder 3">
            <a:extLst>
              <a:ext uri="{FF2B5EF4-FFF2-40B4-BE49-F238E27FC236}">
                <a16:creationId xmlns:a16="http://schemas.microsoft.com/office/drawing/2014/main" id="{969B3AF9-CF27-4AD7-AA1F-F9CAE440B8BF}"/>
              </a:ext>
            </a:extLst>
          </p:cNvPr>
          <p:cNvSpPr>
            <a:spLocks noGrp="1"/>
          </p:cNvSpPr>
          <p:nvPr>
            <p:ph idx="1"/>
          </p:nvPr>
        </p:nvSpPr>
        <p:spPr>
          <a:xfrm>
            <a:off x="765629" y="1202966"/>
            <a:ext cx="7679871" cy="5241377"/>
          </a:xfrm>
        </p:spPr>
        <p:txBody>
          <a:bodyPr/>
          <a:lstStyle/>
          <a:p>
            <a:r>
              <a:rPr lang="en-US" sz="2800" b="1" dirty="0">
                <a:solidFill>
                  <a:schemeClr val="accent1"/>
                </a:solidFill>
              </a:rPr>
              <a:t>Cluster analysis</a:t>
            </a:r>
            <a:r>
              <a:rPr lang="en-US" sz="2800" b="1" dirty="0"/>
              <a:t>:</a:t>
            </a:r>
            <a:r>
              <a:rPr lang="en-US" sz="2800" dirty="0"/>
              <a:t> Identify homogenous groups and distinguish from other groups</a:t>
            </a:r>
          </a:p>
          <a:p>
            <a:endParaRPr lang="en-US" sz="2800" dirty="0"/>
          </a:p>
          <a:p>
            <a:pPr marL="0" indent="0">
              <a:buNone/>
            </a:pPr>
            <a:endParaRPr lang="en-US" sz="2800" dirty="0"/>
          </a:p>
        </p:txBody>
      </p:sp>
      <p:pic>
        <p:nvPicPr>
          <p:cNvPr id="1026" name="Picture 2" descr="https://p8105.com/stat_learning_files/figure-html/unnamed-chunk-8-1.png">
            <a:extLst>
              <a:ext uri="{FF2B5EF4-FFF2-40B4-BE49-F238E27FC236}">
                <a16:creationId xmlns:a16="http://schemas.microsoft.com/office/drawing/2014/main" id="{7163A8EE-3CBE-4F29-9634-33ED950DA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6" y="2759435"/>
            <a:ext cx="3773104" cy="2263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8105.com/stat_learning_files/figure-html/unnamed-chunk-11-1.png">
            <a:extLst>
              <a:ext uri="{FF2B5EF4-FFF2-40B4-BE49-F238E27FC236}">
                <a16:creationId xmlns:a16="http://schemas.microsoft.com/office/drawing/2014/main" id="{706E035B-82C4-46FA-BDA0-0E5D91845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732" y="2759435"/>
            <a:ext cx="4605267" cy="276236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2350377D-0361-4293-B556-0EEB81DF4EAA}"/>
              </a:ext>
            </a:extLst>
          </p:cNvPr>
          <p:cNvSpPr/>
          <p:nvPr/>
        </p:nvSpPr>
        <p:spPr>
          <a:xfrm>
            <a:off x="3291593" y="3477144"/>
            <a:ext cx="1097280" cy="6930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3298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miro.medium.com/max/819/1*JPQRbJDw2E1_HEvwzVTDDw.jpeg">
            <a:extLst>
              <a:ext uri="{FF2B5EF4-FFF2-40B4-BE49-F238E27FC236}">
                <a16:creationId xmlns:a16="http://schemas.microsoft.com/office/drawing/2014/main" id="{B06D0584-2F38-4E28-8A8A-316BE5C4D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29" y="3995864"/>
            <a:ext cx="5046891" cy="28346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E509247-168F-423C-B349-BB7E438D0B94}"/>
              </a:ext>
            </a:extLst>
          </p:cNvPr>
          <p:cNvSpPr>
            <a:spLocks noGrp="1"/>
          </p:cNvSpPr>
          <p:nvPr>
            <p:ph type="title"/>
          </p:nvPr>
        </p:nvSpPr>
        <p:spPr/>
        <p:txBody>
          <a:bodyPr/>
          <a:lstStyle/>
          <a:p>
            <a:r>
              <a:rPr lang="en-US" dirty="0"/>
              <a:t>Exploratory Data Reduction Tools</a:t>
            </a:r>
          </a:p>
        </p:txBody>
      </p:sp>
      <p:sp>
        <p:nvSpPr>
          <p:cNvPr id="4" name="Content Placeholder 3">
            <a:extLst>
              <a:ext uri="{FF2B5EF4-FFF2-40B4-BE49-F238E27FC236}">
                <a16:creationId xmlns:a16="http://schemas.microsoft.com/office/drawing/2014/main" id="{969B3AF9-CF27-4AD7-AA1F-F9CAE440B8BF}"/>
              </a:ext>
            </a:extLst>
          </p:cNvPr>
          <p:cNvSpPr>
            <a:spLocks noGrp="1"/>
          </p:cNvSpPr>
          <p:nvPr>
            <p:ph idx="1"/>
          </p:nvPr>
        </p:nvSpPr>
        <p:spPr>
          <a:xfrm>
            <a:off x="765629" y="1202966"/>
            <a:ext cx="7679871" cy="5241377"/>
          </a:xfrm>
        </p:spPr>
        <p:txBody>
          <a:bodyPr/>
          <a:lstStyle/>
          <a:p>
            <a:r>
              <a:rPr lang="en-US" sz="2400" b="1" dirty="0">
                <a:solidFill>
                  <a:schemeClr val="accent1"/>
                </a:solidFill>
              </a:rPr>
              <a:t>Hierarchical clustering</a:t>
            </a:r>
            <a:r>
              <a:rPr lang="en-US" sz="2400" b="1" dirty="0"/>
              <a:t>:</a:t>
            </a:r>
            <a:r>
              <a:rPr lang="en-US" sz="2400" dirty="0"/>
              <a:t> Nest clusters based on similarities/differences</a:t>
            </a:r>
          </a:p>
          <a:p>
            <a:endParaRPr lang="en-US" sz="2400" dirty="0"/>
          </a:p>
          <a:p>
            <a:endParaRPr lang="en-US" sz="2400" dirty="0"/>
          </a:p>
          <a:p>
            <a:endParaRPr lang="en-US" sz="2400" dirty="0"/>
          </a:p>
          <a:p>
            <a:endParaRPr lang="en-US" sz="2400" dirty="0"/>
          </a:p>
          <a:p>
            <a:r>
              <a:rPr lang="en-US" sz="2400" dirty="0"/>
              <a:t>Primary visualization tool is a dendrogram</a:t>
            </a:r>
          </a:p>
        </p:txBody>
      </p:sp>
      <p:pic>
        <p:nvPicPr>
          <p:cNvPr id="2050" name="Picture 2" descr="https://upload.wikimedia.org/wikipedia/commons/thumb/b/b5/Clusters.svg/250px-Clusters.svg.png">
            <a:extLst>
              <a:ext uri="{FF2B5EF4-FFF2-40B4-BE49-F238E27FC236}">
                <a16:creationId xmlns:a16="http://schemas.microsoft.com/office/drawing/2014/main" id="{53800ACC-1835-47E7-846E-DA715C3824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085" y="2110615"/>
            <a:ext cx="1585261" cy="15916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a/ad/Hierarchical_clustering_simple_diagram.svg/418px-Hierarchical_clustering_simple_diagram.svg.png">
            <a:extLst>
              <a:ext uri="{FF2B5EF4-FFF2-40B4-BE49-F238E27FC236}">
                <a16:creationId xmlns:a16="http://schemas.microsoft.com/office/drawing/2014/main" id="{3B9BFDF4-C38D-404F-85A6-73D7017E7D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272" y="2095025"/>
            <a:ext cx="1997867" cy="15916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92054FE6-BD40-4DB4-AB1A-188DE3BABFBB}"/>
              </a:ext>
            </a:extLst>
          </p:cNvPr>
          <p:cNvSpPr/>
          <p:nvPr/>
        </p:nvSpPr>
        <p:spPr>
          <a:xfrm>
            <a:off x="3699669" y="2544316"/>
            <a:ext cx="1097280" cy="6930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42532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EDF8FD-D874-4BEC-8EBC-7576A567DADD}"/>
              </a:ext>
            </a:extLst>
          </p:cNvPr>
          <p:cNvSpPr>
            <a:spLocks noGrp="1"/>
          </p:cNvSpPr>
          <p:nvPr>
            <p:ph type="title"/>
          </p:nvPr>
        </p:nvSpPr>
        <p:spPr/>
        <p:txBody>
          <a:bodyPr/>
          <a:lstStyle/>
          <a:p>
            <a:r>
              <a:rPr lang="en-US" dirty="0"/>
              <a:t>Exploratory Data Reduction Tools</a:t>
            </a:r>
          </a:p>
        </p:txBody>
      </p:sp>
      <p:sp>
        <p:nvSpPr>
          <p:cNvPr id="7" name="Content Placeholder 6">
            <a:extLst>
              <a:ext uri="{FF2B5EF4-FFF2-40B4-BE49-F238E27FC236}">
                <a16:creationId xmlns:a16="http://schemas.microsoft.com/office/drawing/2014/main" id="{FAD7A729-1E4A-4779-AC6E-1C95B0AB6E42}"/>
              </a:ext>
            </a:extLst>
          </p:cNvPr>
          <p:cNvSpPr>
            <a:spLocks noGrp="1"/>
          </p:cNvSpPr>
          <p:nvPr>
            <p:ph sz="half" idx="2"/>
          </p:nvPr>
        </p:nvSpPr>
        <p:spPr>
          <a:xfrm>
            <a:off x="539015" y="1318661"/>
            <a:ext cx="4302491" cy="4701396"/>
          </a:xfrm>
        </p:spPr>
        <p:txBody>
          <a:bodyPr/>
          <a:lstStyle/>
          <a:p>
            <a:r>
              <a:rPr lang="en-US" b="1" dirty="0">
                <a:solidFill>
                  <a:schemeClr val="accent1"/>
                </a:solidFill>
              </a:rPr>
              <a:t>Heatmaps</a:t>
            </a:r>
            <a:r>
              <a:rPr lang="en-US" dirty="0"/>
              <a:t>: Color-coded visual representation of a matrix of values </a:t>
            </a:r>
          </a:p>
          <a:p>
            <a:pPr lvl="1"/>
            <a:r>
              <a:rPr lang="en-US" dirty="0"/>
              <a:t>Annotated to visualize hierarchical clustering</a:t>
            </a:r>
          </a:p>
          <a:p>
            <a:r>
              <a:rPr lang="en-US" b="1" dirty="0">
                <a:solidFill>
                  <a:schemeClr val="accent1"/>
                </a:solidFill>
              </a:rPr>
              <a:t>Interpretation</a:t>
            </a:r>
            <a:r>
              <a:rPr lang="en-US" dirty="0"/>
              <a:t>: </a:t>
            </a:r>
          </a:p>
          <a:p>
            <a:pPr lvl="1"/>
            <a:r>
              <a:rPr lang="en-US" dirty="0"/>
              <a:t>Each column represents a patient sample</a:t>
            </a:r>
          </a:p>
          <a:p>
            <a:pPr lvl="1"/>
            <a:r>
              <a:rPr lang="en-US" dirty="0"/>
              <a:t>Each row represents a gene</a:t>
            </a:r>
          </a:p>
          <a:p>
            <a:pPr lvl="1"/>
            <a:r>
              <a:rPr lang="en-US" dirty="0"/>
              <a:t>The colors correspond to the level of gene expression</a:t>
            </a:r>
          </a:p>
          <a:p>
            <a:endParaRPr lang="en-US" sz="3200" dirty="0"/>
          </a:p>
        </p:txBody>
      </p:sp>
      <p:pic>
        <p:nvPicPr>
          <p:cNvPr id="11" name="Picture 10">
            <a:extLst>
              <a:ext uri="{FF2B5EF4-FFF2-40B4-BE49-F238E27FC236}">
                <a16:creationId xmlns:a16="http://schemas.microsoft.com/office/drawing/2014/main" id="{EB1167F7-4BF9-4BD3-B00D-E038B086FD62}"/>
              </a:ext>
            </a:extLst>
          </p:cNvPr>
          <p:cNvPicPr>
            <a:picLocks noChangeAspect="1"/>
          </p:cNvPicPr>
          <p:nvPr/>
        </p:nvPicPr>
        <p:blipFill>
          <a:blip r:embed="rId3"/>
          <a:stretch>
            <a:fillRect/>
          </a:stretch>
        </p:blipFill>
        <p:spPr>
          <a:xfrm>
            <a:off x="4964230" y="1318661"/>
            <a:ext cx="4071486" cy="4071486"/>
          </a:xfrm>
          <a:prstGeom prst="rect">
            <a:avLst/>
          </a:prstGeom>
        </p:spPr>
      </p:pic>
    </p:spTree>
    <p:extLst>
      <p:ext uri="{BB962C8B-B14F-4D97-AF65-F5344CB8AC3E}">
        <p14:creationId xmlns:p14="http://schemas.microsoft.com/office/powerpoint/2010/main" val="109616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3"/>
</p:tagLst>
</file>

<file path=ppt/tags/tag2.xml><?xml version="1.0" encoding="utf-8"?>
<p:tagLst xmlns:a="http://schemas.openxmlformats.org/drawingml/2006/main" xmlns:r="http://schemas.openxmlformats.org/officeDocument/2006/relationships" xmlns:p="http://schemas.openxmlformats.org/presentationml/2006/main">
  <p:tag name="TIMING" val="|0.7|17.5|35.7"/>
</p:tagLst>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2B30647F-A921-45DD-9E91-010F7EF4FB48}">
  <ds:schemaRef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 Slide1Template</Template>
  <TotalTime>5390</TotalTime>
  <Words>1829</Words>
  <Application>Microsoft Macintosh PowerPoint</Application>
  <PresentationFormat>On-screen Show (4:3)</PresentationFormat>
  <Paragraphs>214</Paragraphs>
  <Slides>22</Slides>
  <Notes>15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Cambria Math</vt:lpstr>
      <vt:lpstr>Georgia</vt:lpstr>
      <vt:lpstr>Slide Template 1</vt:lpstr>
      <vt:lpstr>It’s getting hot in here: A novel application of heatmaps to health outcomes research</vt:lpstr>
      <vt:lpstr>Abstract</vt:lpstr>
      <vt:lpstr>Outline</vt:lpstr>
      <vt:lpstr>Motivating Example</vt:lpstr>
      <vt:lpstr>Motivating Questions</vt:lpstr>
      <vt:lpstr>Exploratory Data Reduction Tools</vt:lpstr>
      <vt:lpstr>Exploratory Data Reduction Tools</vt:lpstr>
      <vt:lpstr>Exploratory Data Reduction Tools</vt:lpstr>
      <vt:lpstr>Exploratory Data Reduction Tools</vt:lpstr>
      <vt:lpstr>Heatmaps</vt:lpstr>
      <vt:lpstr>Workflow</vt:lpstr>
      <vt:lpstr>Preparing for cluster analyses</vt:lpstr>
      <vt:lpstr>Preparing for data visualization</vt:lpstr>
      <vt:lpstr>Generate the heatmap</vt:lpstr>
      <vt:lpstr>Clustering Algorithms</vt:lpstr>
      <vt:lpstr>Results</vt:lpstr>
      <vt:lpstr>PowerPoint Presentation</vt:lpstr>
      <vt:lpstr>PowerPoint Presentation</vt:lpstr>
      <vt:lpstr>Interpretation of Results</vt:lpstr>
      <vt:lpstr>Missing data considerations</vt:lpstr>
      <vt:lpstr>Applying Heatmaps to Health Outcomes Research</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126</cp:revision>
  <cp:lastPrinted>2019-11-11T18:04:43Z</cp:lastPrinted>
  <dcterms:created xsi:type="dcterms:W3CDTF">2019-09-19T19:17:09Z</dcterms:created>
  <dcterms:modified xsi:type="dcterms:W3CDTF">2020-01-08T15:56:28Z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