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71" r:id="rId7"/>
    <p:sldId id="270" r:id="rId8"/>
    <p:sldId id="262" r:id="rId9"/>
    <p:sldId id="263" r:id="rId10"/>
    <p:sldId id="264" r:id="rId11"/>
    <p:sldId id="266" r:id="rId12"/>
    <p:sldId id="260" r:id="rId13"/>
    <p:sldId id="258" r:id="rId14"/>
    <p:sldId id="259" r:id="rId15"/>
    <p:sldId id="267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40">
          <p15:clr>
            <a:srgbClr val="A4A3A4"/>
          </p15:clr>
        </p15:guide>
        <p15:guide id="2" pos="30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8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3861" autoAdjust="0"/>
  </p:normalViewPr>
  <p:slideViewPr>
    <p:cSldViewPr snapToGrid="0" showGuides="1">
      <p:cViewPr varScale="1">
        <p:scale>
          <a:sx n="107" d="100"/>
          <a:sy n="107" d="100"/>
        </p:scale>
        <p:origin x="966" y="78"/>
      </p:cViewPr>
      <p:guideLst>
        <p:guide orient="horz" pos="3340"/>
        <p:guide pos="30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9AA1-2E02-49F8-8B69-E8CC53DDFA5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5A34F-0155-4546-BE16-66101E50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democratic-debate-poll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tthewlunkes/a-game-of-data-visualizations-243c3d8ceb1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project.com/data-type/alluvial-diagra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https://projects.fivethirtyeight.com/democratic-debate-poll/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A34F-0155-4546-BE16-66101E50B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https://medium.com/@matthewlunkes/a-game-of-data-visualizations-243c3d8ceb1e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A34F-0155-4546-BE16-66101E50B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https://datavizproject.com/data-type/alluvial-diagram/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5A34F-0155-4546-BE16-66101E50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1690688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690688"/>
            <a:ext cx="153987" cy="180498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3495675"/>
            <a:ext cx="153987" cy="25495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0" y="2194895"/>
            <a:ext cx="6949679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420" y="4292600"/>
            <a:ext cx="6949679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391854" y="6251928"/>
            <a:ext cx="2315381" cy="6060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5" y="508289"/>
            <a:ext cx="4428683" cy="16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9" y="297658"/>
            <a:ext cx="7679871" cy="7826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8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330699"/>
            <a:ext cx="7649030" cy="751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1223450"/>
            <a:ext cx="37120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3450"/>
            <a:ext cx="37610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4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256040"/>
            <a:ext cx="7647214" cy="8112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429007"/>
            <a:ext cx="37444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2068769"/>
            <a:ext cx="37444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9007"/>
            <a:ext cx="37551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68769"/>
            <a:ext cx="37551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7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380"/>
            <a:ext cx="7647214" cy="948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73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9214"/>
            <a:ext cx="7647214" cy="1859783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8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215512"/>
            <a:ext cx="3118990" cy="7476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86" y="1215512"/>
            <a:ext cx="4245428" cy="4910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963134"/>
            <a:ext cx="3118990" cy="4163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0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6616697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968375"/>
            <a:ext cx="6616697" cy="37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661669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6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115888"/>
            <a:ext cx="7494588" cy="97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223963"/>
            <a:ext cx="7494588" cy="45259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538" y="0"/>
            <a:ext cx="153987" cy="971550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538" y="971550"/>
            <a:ext cx="153987" cy="401638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538" y="1373188"/>
            <a:ext cx="153987" cy="703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 descr="MSK_logo_simp_hor_s_pos_d1884.ai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97" y="6087548"/>
            <a:ext cx="2427642" cy="895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227013" indent="-227013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32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8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•"/>
        <a:defRPr sz="24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–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charset="0"/>
        <a:buChar char="»"/>
        <a:defRPr sz="2000" b="0" i="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rmasug.org/proceedings/2015/DV/PharmaSUG-2015-DV07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ran.r-project.org/web/packages/alluvial/vignettes/alluv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103819-319E-40D7-AFD0-4E254E4C6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Sankey Diagrams</a:t>
            </a:r>
            <a:br>
              <a:rPr lang="en-US" dirty="0"/>
            </a:b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Also known as: Sankey bar chart, alluvial diagram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A9D144-0E60-46DE-9D6A-BE435B1D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773" y="4319494"/>
            <a:ext cx="6949679" cy="1752600"/>
          </a:xfrm>
        </p:spPr>
        <p:txBody>
          <a:bodyPr anchor="b"/>
          <a:lstStyle/>
          <a:p>
            <a:r>
              <a:rPr lang="en-US" dirty="0"/>
              <a:t>Jessica Lavery</a:t>
            </a:r>
          </a:p>
          <a:p>
            <a:r>
              <a:rPr lang="en-US" dirty="0"/>
              <a:t>Open Study Group</a:t>
            </a:r>
          </a:p>
          <a:p>
            <a:r>
              <a:rPr lang="en-US" dirty="0"/>
              <a:t>December 17, 2019</a:t>
            </a:r>
          </a:p>
        </p:txBody>
      </p:sp>
    </p:spTree>
    <p:extLst>
      <p:ext uri="{BB962C8B-B14F-4D97-AF65-F5344CB8AC3E}">
        <p14:creationId xmlns:p14="http://schemas.microsoft.com/office/powerpoint/2010/main" val="13024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18A4B-CF96-443C-9514-B8270936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74" y="750221"/>
            <a:ext cx="5716451" cy="61077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95E4C5-361F-41C3-8604-32651E0D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2400" dirty="0">
                <a:solidFill>
                  <a:schemeClr val="accent2"/>
                </a:solidFill>
              </a:rPr>
              <a:t>FiveThirtyEight: Who’s changing voters’ minds?</a:t>
            </a:r>
          </a:p>
        </p:txBody>
      </p:sp>
    </p:spTree>
    <p:extLst>
      <p:ext uri="{BB962C8B-B14F-4D97-AF65-F5344CB8AC3E}">
        <p14:creationId xmlns:p14="http://schemas.microsoft.com/office/powerpoint/2010/main" val="274830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lluvial diagram">
            <a:extLst>
              <a:ext uri="{FF2B5EF4-FFF2-40B4-BE49-F238E27FC236}">
                <a16:creationId xmlns:a16="http://schemas.microsoft.com/office/drawing/2014/main" id="{2257F21C-DEF8-4A38-89B6-251389E2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5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1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lluvial diagram">
            <a:extLst>
              <a:ext uri="{FF2B5EF4-FFF2-40B4-BE49-F238E27FC236}">
                <a16:creationId xmlns:a16="http://schemas.microsoft.com/office/drawing/2014/main" id="{CA4E7AD9-1126-476E-A095-11D015A7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0"/>
            <a:ext cx="765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62A0-4B0C-4451-8911-C51F74C0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Sankey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E038-EEDA-4CEF-ACD7-BB3B3E16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930" y="1656392"/>
            <a:ext cx="3744458" cy="4363665"/>
          </a:xfrm>
        </p:spPr>
        <p:txBody>
          <a:bodyPr/>
          <a:lstStyle/>
          <a:p>
            <a:r>
              <a:rPr lang="en-US" sz="2000" b="1" dirty="0"/>
              <a:t>What is it? </a:t>
            </a:r>
            <a:r>
              <a:rPr lang="en-US" sz="2000" dirty="0"/>
              <a:t>A type of flow diagram</a:t>
            </a:r>
          </a:p>
          <a:p>
            <a:r>
              <a:rPr lang="en-US" sz="2000" b="1" dirty="0"/>
              <a:t>Background: </a:t>
            </a:r>
            <a:r>
              <a:rPr lang="en-US" sz="2000" dirty="0"/>
              <a:t>Named after the first person to publish this type of diagram to visualize energy efficiency of a steam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2044E-21B0-4896-915C-AF69E893E1E6}"/>
              </a:ext>
            </a:extLst>
          </p:cNvPr>
          <p:cNvSpPr/>
          <p:nvPr/>
        </p:nvSpPr>
        <p:spPr>
          <a:xfrm>
            <a:off x="5234457" y="1656392"/>
            <a:ext cx="235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first Sankey (1898)</a:t>
            </a:r>
            <a:endParaRPr lang="en-US" dirty="0"/>
          </a:p>
        </p:txBody>
      </p:sp>
      <p:pic>
        <p:nvPicPr>
          <p:cNvPr id="4098" name="Picture 2" descr="https://upload.wikimedia.org/wikipedia/commons/thumb/1/10/JIE_Sankey_V5_Fig1.png/800px-JIE_Sankey_V5_Fig1.png">
            <a:extLst>
              <a:ext uri="{FF2B5EF4-FFF2-40B4-BE49-F238E27FC236}">
                <a16:creationId xmlns:a16="http://schemas.microsoft.com/office/drawing/2014/main" id="{2C5C2268-C25D-44DC-A67A-A7C853EE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4" y="2025724"/>
            <a:ext cx="3636612" cy="38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1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62A0-4B0C-4451-8911-C51F74C0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E038-EEDA-4CEF-ACD7-BB3B3E16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848" y="1407458"/>
            <a:ext cx="3487270" cy="4787153"/>
          </a:xfrm>
        </p:spPr>
        <p:txBody>
          <a:bodyPr/>
          <a:lstStyle/>
          <a:p>
            <a:r>
              <a:rPr lang="en-US" sz="1800" b="1" dirty="0"/>
              <a:t>Each bar corresponds to a different time point and indicates the distribution of the number of risk factors</a:t>
            </a:r>
            <a:endParaRPr lang="en-US" sz="1800" dirty="0"/>
          </a:p>
          <a:p>
            <a:pPr lvl="1"/>
            <a:r>
              <a:rPr lang="en-US" sz="1600" dirty="0"/>
              <a:t>At baseline: 69% of patients had 0 risk factors; 26% had 1 and 5% had 2</a:t>
            </a:r>
          </a:p>
          <a:p>
            <a:r>
              <a:rPr lang="en-US" sz="2000" b="1" dirty="0"/>
              <a:t>The flow between the bars indicates the change in risk factor status over time</a:t>
            </a:r>
          </a:p>
          <a:p>
            <a:pPr lvl="1"/>
            <a:r>
              <a:rPr lang="en-US" sz="1600" dirty="0"/>
              <a:t>Of the patients with 0 risk factors at baseline, approximately half also had 0 risk factors at month 12, the remaining had 1 or more risk factors</a:t>
            </a:r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E0A731-FD74-4A8E-81F4-E2075F822E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76427" y="1980326"/>
            <a:ext cx="4967573" cy="37157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B2044E-21B0-4896-915C-AF69E893E1E6}"/>
              </a:ext>
            </a:extLst>
          </p:cNvPr>
          <p:cNvSpPr/>
          <p:nvPr/>
        </p:nvSpPr>
        <p:spPr>
          <a:xfrm>
            <a:off x="4176427" y="1656392"/>
            <a:ext cx="3176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Example: Risk factors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34FBED-88A9-4E92-95A2-1B76A138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7714"/>
            <a:ext cx="4503854" cy="300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1EE0A-29F3-4EFC-A2EA-13C9DDCD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E82F2-DFC5-47D9-A273-E08D2836D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184" y="1515035"/>
            <a:ext cx="3712030" cy="4176946"/>
          </a:xfrm>
        </p:spPr>
        <p:txBody>
          <a:bodyPr/>
          <a:lstStyle/>
          <a:p>
            <a:r>
              <a:rPr lang="en-US" sz="2000" dirty="0"/>
              <a:t>Changes over time (previous example)</a:t>
            </a:r>
          </a:p>
          <a:p>
            <a:r>
              <a:rPr lang="en-US" sz="2000" dirty="0"/>
              <a:t>Survey data (right)</a:t>
            </a:r>
          </a:p>
          <a:p>
            <a:r>
              <a:rPr lang="en-US" sz="2000" dirty="0"/>
              <a:t>In general: Generally trying to visualize two proportions (the proportion in the stacked bar and the proportion that change at the next bar) </a:t>
            </a:r>
          </a:p>
        </p:txBody>
      </p:sp>
    </p:spTree>
    <p:extLst>
      <p:ext uri="{BB962C8B-B14F-4D97-AF65-F5344CB8AC3E}">
        <p14:creationId xmlns:p14="http://schemas.microsoft.com/office/powerpoint/2010/main" val="18433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DDEF-6A1F-437E-9CC8-EEC924A2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30" y="256039"/>
            <a:ext cx="7647214" cy="954195"/>
          </a:xfrm>
        </p:spPr>
        <p:txBody>
          <a:bodyPr/>
          <a:lstStyle/>
          <a:p>
            <a:r>
              <a:rPr lang="en-US" sz="2400" dirty="0"/>
              <a:t>Examples from prior work:</a:t>
            </a:r>
            <a:br>
              <a:rPr lang="en-US" sz="2400" dirty="0"/>
            </a:br>
            <a:r>
              <a:rPr lang="en-US" sz="2400" dirty="0"/>
              <a:t>Hospital ranking of low-volume providers based on two different statistical approaches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FD9F95-FDF5-4A20-8B2A-192DB101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447419"/>
            <a:ext cx="3755118" cy="4572638"/>
          </a:xfrm>
        </p:spPr>
        <p:txBody>
          <a:bodyPr/>
          <a:lstStyle/>
          <a:p>
            <a:r>
              <a:rPr lang="en-US" sz="1800" dirty="0"/>
              <a:t>Background:</a:t>
            </a:r>
          </a:p>
          <a:p>
            <a:pPr lvl="1"/>
            <a:r>
              <a:rPr lang="en-US" sz="1400" dirty="0"/>
              <a:t>Ranked all providers into quintiles</a:t>
            </a:r>
          </a:p>
          <a:p>
            <a:pPr lvl="1"/>
            <a:r>
              <a:rPr lang="en-US" sz="1400" dirty="0"/>
              <a:t>Subset on low volume providers to assess how their ranking changed across methods</a:t>
            </a:r>
          </a:p>
          <a:p>
            <a:r>
              <a:rPr lang="en-US" sz="1800" dirty="0"/>
              <a:t>Interpretation: </a:t>
            </a:r>
          </a:p>
          <a:p>
            <a:pPr lvl="1"/>
            <a:r>
              <a:rPr lang="en-US" sz="1400" dirty="0"/>
              <a:t>26% of low volume providers were ranked in the top quintile using the fixed effects method, while only 2% of low volume providers were ranked in the top quintile using the random effects method. </a:t>
            </a:r>
          </a:p>
          <a:p>
            <a:pPr lvl="1"/>
            <a:r>
              <a:rPr lang="en-US" sz="1400" dirty="0"/>
              <a:t>Few providers moved from the middle quintiles to the extremes, though there was substantial movement from the extremes (FE) to the middle (RE).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C827E-7500-4ACB-BF70-75C1627D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71" y="1418361"/>
            <a:ext cx="3200847" cy="4572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82830-C8D5-47CA-9559-7DA6F552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56" y="5916704"/>
            <a:ext cx="2855262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F5F22-6CC3-4215-BE01-BC80D867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1091790"/>
            <a:ext cx="6912864" cy="518464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2503F6-719B-43B6-A495-706AF030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version from the same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57AF1-3E41-4B95-9273-24DFB68E7B97}"/>
              </a:ext>
            </a:extLst>
          </p:cNvPr>
          <p:cNvSpPr txBox="1"/>
          <p:nvPr/>
        </p:nvSpPr>
        <p:spPr>
          <a:xfrm>
            <a:off x="0" y="6596390"/>
            <a:ext cx="3786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Now looking at top and bottom 5%, 10% and middle quintiles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4C6FB-6436-4696-A4D6-E2FAFF9B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273" y="6287924"/>
            <a:ext cx="2855262" cy="5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1161-0DD3-4957-8562-20E32DD5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C7EE-22F3-416A-B9E8-65873409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9" y="3334871"/>
            <a:ext cx="7679871" cy="2394058"/>
          </a:xfrm>
        </p:spPr>
        <p:txBody>
          <a:bodyPr/>
          <a:lstStyle/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rawtosankey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/>
              <a:t>: to prep dataset for Sankey macro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sz="20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sankeybarchart</a:t>
            </a:r>
            <a:r>
              <a:rPr lang="en-US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/>
              <a:t>: Produces the Sankey bar chart via PROC SGPLOT</a:t>
            </a:r>
          </a:p>
          <a:p>
            <a:r>
              <a:rPr lang="en-US" sz="2000" dirty="0"/>
              <a:t>Paper includes examples using dummy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EFED9-6C5A-4B3B-ABB8-676CE1E0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5" y="1256006"/>
            <a:ext cx="6157762" cy="1595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3C603-287D-4AA2-BA98-0095B1951DA5}"/>
              </a:ext>
            </a:extLst>
          </p:cNvPr>
          <p:cNvSpPr txBox="1"/>
          <p:nvPr/>
        </p:nvSpPr>
        <p:spPr>
          <a:xfrm>
            <a:off x="0" y="6550223"/>
            <a:ext cx="621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https://www.pharmasug.org/proceedings/2015/DV/PharmaSUG-2015-DV07.pdf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7B44-12EF-43A8-95E9-708B35DD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C2E1-4CD9-4970-9628-8F34E7D6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9" y="1202966"/>
            <a:ext cx="7679871" cy="4525963"/>
          </a:xfrm>
        </p:spPr>
        <p:txBody>
          <a:bodyPr/>
          <a:lstStyle/>
          <a:p>
            <a:r>
              <a:rPr lang="en-US" sz="1800" i="1" dirty="0" err="1"/>
              <a:t>ggalluvial</a:t>
            </a:r>
            <a:r>
              <a:rPr lang="en-US" sz="1800" i="1" dirty="0"/>
              <a:t> </a:t>
            </a:r>
            <a:r>
              <a:rPr lang="en-US" sz="1800" dirty="0"/>
              <a:t>package (CRAN)</a:t>
            </a:r>
          </a:p>
          <a:p>
            <a:r>
              <a:rPr lang="en-US" sz="1800" dirty="0"/>
              <a:t>Not officially part of tidyverse but adheres to tidyverse principles</a:t>
            </a:r>
          </a:p>
          <a:p>
            <a:r>
              <a:rPr lang="en-US" sz="1800" dirty="0">
                <a:hlinkClick r:id="rId2"/>
              </a:rPr>
              <a:t>Vignette</a:t>
            </a:r>
            <a:r>
              <a:rPr lang="en-US" sz="1800" dirty="0"/>
              <a:t> available</a:t>
            </a:r>
          </a:p>
          <a:p>
            <a:r>
              <a:rPr lang="en-US" sz="1800" dirty="0"/>
              <a:t>R code provided to create same diagram as in SAS for ease of comparison (</a:t>
            </a:r>
            <a:r>
              <a:rPr lang="en-US" sz="1800" dirty="0" err="1"/>
              <a:t>RMarkdown</a:t>
            </a:r>
            <a:r>
              <a:rPr lang="en-US" sz="1800" dirty="0"/>
              <a:t> file)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5AFD7-FF1F-4461-B254-2AB59FB5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05" y="3258568"/>
            <a:ext cx="4050802" cy="279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414E2C-48E7-4069-BCAF-B506CEE36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16" y="3258568"/>
            <a:ext cx="4259043" cy="27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1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2B4-D178-4353-8D92-264B83A1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3" y="1227143"/>
            <a:ext cx="7647214" cy="1859783"/>
          </a:xfrm>
        </p:spPr>
        <p:txBody>
          <a:bodyPr/>
          <a:lstStyle/>
          <a:p>
            <a:r>
              <a:rPr lang="en-US" dirty="0"/>
              <a:t>Sankey diagrams in the wild</a:t>
            </a:r>
          </a:p>
        </p:txBody>
      </p:sp>
    </p:spTree>
    <p:extLst>
      <p:ext uri="{BB962C8B-B14F-4D97-AF65-F5344CB8AC3E}">
        <p14:creationId xmlns:p14="http://schemas.microsoft.com/office/powerpoint/2010/main" val="297713865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1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1Template" id="{03F4163E-8EE5-8E4B-B785-286A96067008}" vid="{CB926C4E-D035-DF42-AF97-2EB935907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EBD8B-EA50-4231-9F03-F9188E406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0647F-A921-45DD-9E91-010F7EF4FB4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E64CF27C-2ECC-48E8-947E-CA63274FB2E8"/>
    <ds:schemaRef ds:uri="http://schemas.microsoft.com/sharepoint/v3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1F69EB-AD96-4AD6-8A18-0C8728F5F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MSK_Slide1Template - Copy</Template>
  <TotalTime>10801</TotalTime>
  <Words>420</Words>
  <Application>Microsoft Office PowerPoint</Application>
  <PresentationFormat>On-screen Show (4:3)</PresentationFormat>
  <Paragraphs>45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Courier New</vt:lpstr>
      <vt:lpstr>Georgia</vt:lpstr>
      <vt:lpstr>Slide Template 1</vt:lpstr>
      <vt:lpstr>Sankey Diagrams Also known as: Sankey bar chart, alluvial diagram</vt:lpstr>
      <vt:lpstr>Introduction to Sankey Diagrams</vt:lpstr>
      <vt:lpstr>Example &amp; Interpretation</vt:lpstr>
      <vt:lpstr>Applications</vt:lpstr>
      <vt:lpstr>Examples from prior work: Hospital ranking of low-volume providers based on two different statistical approaches</vt:lpstr>
      <vt:lpstr>Expanded version from the same project</vt:lpstr>
      <vt:lpstr>SAS Code</vt:lpstr>
      <vt:lpstr>R Code</vt:lpstr>
      <vt:lpstr>Sankey diagrams in the wild</vt:lpstr>
      <vt:lpstr>FiveThirtyEight: Who’s changing voters’ minds?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Here (Arial Bold 30 pt)</dc:title>
  <dc:creator>Lavery, Jessica A./Epidemiology-Biostatistics</dc:creator>
  <cp:keywords/>
  <dc:description/>
  <cp:lastModifiedBy>Lavery, Jessica A./Epidemiology-Biostatistics</cp:lastModifiedBy>
  <cp:revision>30</cp:revision>
  <dcterms:created xsi:type="dcterms:W3CDTF">2019-11-22T16:19:51Z</dcterms:created>
  <dcterms:modified xsi:type="dcterms:W3CDTF">2019-12-07T18:10:26Z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