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77" r:id="rId6"/>
    <p:sldId id="265" r:id="rId7"/>
    <p:sldId id="258" r:id="rId8"/>
    <p:sldId id="260" r:id="rId9"/>
    <p:sldId id="259" r:id="rId10"/>
    <p:sldId id="276" r:id="rId11"/>
    <p:sldId id="266" r:id="rId12"/>
    <p:sldId id="274" r:id="rId13"/>
    <p:sldId id="257" r:id="rId14"/>
    <p:sldId id="275" r:id="rId15"/>
    <p:sldId id="262" r:id="rId16"/>
    <p:sldId id="264" r:id="rId17"/>
    <p:sldId id="267" r:id="rId18"/>
    <p:sldId id="263" r:id="rId19"/>
    <p:sldId id="273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40">
          <p15:clr>
            <a:srgbClr val="A4A3A4"/>
          </p15:clr>
        </p15:guide>
        <p15:guide id="2" pos="30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8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84" autoAdjust="0"/>
  </p:normalViewPr>
  <p:slideViewPr>
    <p:cSldViewPr snapToGrid="0" showGuides="1">
      <p:cViewPr varScale="1">
        <p:scale>
          <a:sx n="107" d="100"/>
          <a:sy n="107" d="100"/>
        </p:scale>
        <p:origin x="1716" y="78"/>
      </p:cViewPr>
      <p:guideLst>
        <p:guide orient="horz" pos="3340"/>
        <p:guide pos="30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DE0E8-87C7-4A14-9F3C-CD4E49706B1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C8B17-D1C9-48DD-A1B1-EDA1E362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Sometimes useful for effort certification reports if your organization requires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B17-D1C9-48DD-A1B1-EDA1E36280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1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38" y="0"/>
            <a:ext cx="153987" cy="1690688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1690688"/>
            <a:ext cx="153987" cy="1804987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38" y="3495675"/>
            <a:ext cx="153987" cy="25495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420" y="2194895"/>
            <a:ext cx="6949679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420" y="4292600"/>
            <a:ext cx="6949679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391854" y="6251928"/>
            <a:ext cx="2315381" cy="606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5" y="508289"/>
            <a:ext cx="4428683" cy="16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1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29" y="297658"/>
            <a:ext cx="7679871" cy="7826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29" y="1202966"/>
            <a:ext cx="7679871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85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84" y="330699"/>
            <a:ext cx="7649030" cy="751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184" y="1223450"/>
            <a:ext cx="37120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3450"/>
            <a:ext cx="37610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4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30" y="256040"/>
            <a:ext cx="7647214" cy="8112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930" y="1429007"/>
            <a:ext cx="374445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930" y="2068769"/>
            <a:ext cx="374445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9007"/>
            <a:ext cx="37551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68769"/>
            <a:ext cx="37551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972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3380"/>
            <a:ext cx="7647214" cy="948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073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09214"/>
            <a:ext cx="7647214" cy="1859783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8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1215512"/>
            <a:ext cx="3118990" cy="74762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786" y="1215512"/>
            <a:ext cx="4245428" cy="4910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963134"/>
            <a:ext cx="3118990" cy="4163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0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6616697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968375"/>
            <a:ext cx="6616697" cy="3759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66166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64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115888"/>
            <a:ext cx="7494588" cy="97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223963"/>
            <a:ext cx="7494588" cy="45259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 descr="MSK_logo_simp_hor_s_pos_d1884.ai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97" y="6087548"/>
            <a:ext cx="2427642" cy="8950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9pPr>
    </p:titleStyle>
    <p:bodyStyle>
      <a:lvl1pPr marL="227013" indent="-227013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32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8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24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0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»"/>
        <a:defRPr sz="20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mailto:laveryj@mskcc.org" TargetMode="External"/><Relationship Id="rId7" Type="http://schemas.openxmlformats.org/officeDocument/2006/relationships/hyperlink" Target="https://github.com/jalavery/proj_mgmn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913" y="2195513"/>
            <a:ext cx="6950075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It’s Time to Shine with the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timetrackR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App</a:t>
            </a:r>
          </a:p>
        </p:txBody>
      </p:sp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725488" y="4292600"/>
            <a:ext cx="7683500" cy="1752600"/>
          </a:xfrm>
        </p:spPr>
        <p:txBody>
          <a:bodyPr anchor="b">
            <a:normAutofit/>
          </a:bodyPr>
          <a:lstStyle/>
          <a:p>
            <a:endParaRPr lang="en-US" dirty="0"/>
          </a:p>
          <a:p>
            <a:r>
              <a:rPr lang="en-US" dirty="0"/>
              <a:t>February 26, 2020</a:t>
            </a:r>
          </a:p>
          <a:p>
            <a:r>
              <a:rPr lang="en-US" dirty="0"/>
              <a:t>Jessica Lavery</a:t>
            </a:r>
          </a:p>
          <a:p>
            <a:r>
              <a:rPr lang="en-US" dirty="0"/>
              <a:t>Biostatistician</a:t>
            </a:r>
          </a:p>
        </p:txBody>
      </p:sp>
      <p:sp>
        <p:nvSpPr>
          <p:cNvPr id="3" name="Rectangle 2"/>
          <p:cNvSpPr/>
          <p:nvPr/>
        </p:nvSpPr>
        <p:spPr>
          <a:xfrm>
            <a:off x="5894039" y="6045200"/>
            <a:ext cx="3053655" cy="741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rladies nyc logo">
            <a:extLst>
              <a:ext uri="{FF2B5EF4-FFF2-40B4-BE49-F238E27FC236}">
                <a16:creationId xmlns:a16="http://schemas.microsoft.com/office/drawing/2014/main" id="{1E5D7981-F7D3-4214-9E7F-88B679A8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173818"/>
            <a:ext cx="1719742" cy="199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91AE-52FD-4B48-884B-0D335ACD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2B4D-9B18-448E-A594-C83072C8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Doesn’t have to be down to the minute</a:t>
            </a:r>
          </a:p>
          <a:p>
            <a:pPr lvl="1"/>
            <a:r>
              <a:rPr lang="en-US" sz="2400" dirty="0"/>
              <a:t>At most granular, 15 minute increments</a:t>
            </a:r>
          </a:p>
          <a:p>
            <a:pPr lvl="1"/>
            <a:r>
              <a:rPr lang="en-US" sz="2400" dirty="0"/>
              <a:t>At least granular, entire day</a:t>
            </a:r>
          </a:p>
        </p:txBody>
      </p:sp>
    </p:spTree>
    <p:extLst>
      <p:ext uri="{BB962C8B-B14F-4D97-AF65-F5344CB8AC3E}">
        <p14:creationId xmlns:p14="http://schemas.microsoft.com/office/powerpoint/2010/main" val="259069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FB7E-AA55-4632-9059-CCAD4F92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C2CE-16FB-48DF-A561-01920B99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03C8-ABD3-4A00-AD80-087F2133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E9DF-7C0F-4369-8FD3-EEA6C90D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obvious: this is only useful if you track your time</a:t>
            </a:r>
          </a:p>
          <a:p>
            <a:r>
              <a:rPr lang="en-US" sz="2800" dirty="0"/>
              <a:t>Be careful about your denominators! This is a count of </a:t>
            </a:r>
            <a:r>
              <a:rPr lang="en-US" sz="2800" i="1" dirty="0"/>
              <a:t>what you recorded</a:t>
            </a:r>
          </a:p>
          <a:p>
            <a:r>
              <a:rPr lang="en-US" sz="2800" dirty="0"/>
              <a:t>Entirely retrospective: it’s a summary of what you’ve done, doesn’t include projected time allocations</a:t>
            </a:r>
          </a:p>
        </p:txBody>
      </p:sp>
    </p:spTree>
    <p:extLst>
      <p:ext uri="{BB962C8B-B14F-4D97-AF65-F5344CB8AC3E}">
        <p14:creationId xmlns:p14="http://schemas.microsoft.com/office/powerpoint/2010/main" val="287511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5D77-E3C4-4FBF-8330-3DEFB2FC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app for your own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C20CB-2264-42BE-90A9-6CD9BBDD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Can track whichever components of your time you’re interested in</a:t>
            </a:r>
          </a:p>
          <a:p>
            <a:r>
              <a:rPr lang="en-US" sz="2800" dirty="0"/>
              <a:t>Can be used to summarize “current” time (active projects) or view long-term project trajectories</a:t>
            </a:r>
          </a:p>
        </p:txBody>
      </p:sp>
    </p:spTree>
    <p:extLst>
      <p:ext uri="{BB962C8B-B14F-4D97-AF65-F5344CB8AC3E}">
        <p14:creationId xmlns:p14="http://schemas.microsoft.com/office/powerpoint/2010/main" val="223290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F51F-7E07-4A40-BC26-034C4B71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solutions: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3A17-1F28-419E-A2F0-EC80DFDF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Other time tracking software &amp; reporting is available:</a:t>
            </a:r>
          </a:p>
          <a:p>
            <a:pPr lvl="1"/>
            <a:r>
              <a:rPr lang="en-US" sz="2000" dirty="0"/>
              <a:t>Toggl (free and paid versions), </a:t>
            </a:r>
            <a:r>
              <a:rPr lang="en-US" sz="2000" dirty="0" err="1"/>
              <a:t>RescueTime</a:t>
            </a:r>
            <a:r>
              <a:rPr lang="en-US" sz="2000" dirty="0"/>
              <a:t>, </a:t>
            </a:r>
            <a:r>
              <a:rPr lang="en-US" sz="2000" dirty="0" err="1"/>
              <a:t>Everhour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AE897-351D-421A-A038-3AC7EECFC29A}"/>
              </a:ext>
            </a:extLst>
          </p:cNvPr>
          <p:cNvSpPr txBox="1"/>
          <p:nvPr/>
        </p:nvSpPr>
        <p:spPr>
          <a:xfrm>
            <a:off x="765629" y="2542617"/>
            <a:ext cx="2466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 to DIY Shiny App: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Entirely customizable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BEAB4-D389-49FD-8DE1-C74061A5FF75}"/>
              </a:ext>
            </a:extLst>
          </p:cNvPr>
          <p:cNvSpPr txBox="1"/>
          <p:nvPr/>
        </p:nvSpPr>
        <p:spPr>
          <a:xfrm>
            <a:off x="4455459" y="2542617"/>
            <a:ext cx="4518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 to other software/trackers: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labor intensive/maintenance not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monitor apps and URLs used and identify distracters (hello Slack!)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precise: down to the minute (if this is desired)</a:t>
            </a:r>
          </a:p>
        </p:txBody>
      </p:sp>
    </p:spTree>
    <p:extLst>
      <p:ext uri="{BB962C8B-B14F-4D97-AF65-F5344CB8AC3E}">
        <p14:creationId xmlns:p14="http://schemas.microsoft.com/office/powerpoint/2010/main" val="308330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5790-0EA7-4012-93A7-22425D41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F475-9DB2-4FC0-B370-DDE4324E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with Toggl app to automate a portion of the tracking</a:t>
            </a:r>
          </a:p>
          <a:p>
            <a:pPr lvl="1"/>
            <a:r>
              <a:rPr lang="en-US" dirty="0"/>
              <a:t>Automated time tracking + customizable reporting = best of both worlds?</a:t>
            </a:r>
          </a:p>
          <a:p>
            <a:r>
              <a:rPr lang="en-US" dirty="0"/>
              <a:t>Incorporate additional visualizations and/or summary measures</a:t>
            </a:r>
          </a:p>
          <a:p>
            <a:pPr lvl="1"/>
            <a:r>
              <a:rPr lang="en-US" dirty="0"/>
              <a:t>Suggestions?</a:t>
            </a:r>
          </a:p>
        </p:txBody>
      </p:sp>
    </p:spTree>
    <p:extLst>
      <p:ext uri="{BB962C8B-B14F-4D97-AF65-F5344CB8AC3E}">
        <p14:creationId xmlns:p14="http://schemas.microsoft.com/office/powerpoint/2010/main" val="112830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774140" y="1182689"/>
            <a:ext cx="7680325" cy="80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18" y="4645943"/>
            <a:ext cx="47244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273176" y="4645943"/>
            <a:ext cx="194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laveryj@mskcc.org</a:t>
            </a:r>
            <a:endParaRPr lang="en-US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50B19F6-5340-4F9E-B7DD-D9ACA4E3F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718" y="5781997"/>
            <a:ext cx="548640" cy="548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A04F32-BAE7-490D-A395-7C8095D36025}"/>
              </a:ext>
            </a:extLst>
          </p:cNvPr>
          <p:cNvSpPr/>
          <p:nvPr/>
        </p:nvSpPr>
        <p:spPr>
          <a:xfrm>
            <a:off x="1273176" y="5871651"/>
            <a:ext cx="2406877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www.JessicaLavery.com</a:t>
            </a:r>
          </a:p>
        </p:txBody>
      </p:sp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70A8DCF7-EE66-43A7-A1BB-508A7D8B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98" y="5109839"/>
            <a:ext cx="609880" cy="60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3CCD6D-1E40-4F0F-BE95-202FF180AB2B}"/>
              </a:ext>
            </a:extLst>
          </p:cNvPr>
          <p:cNvSpPr txBox="1"/>
          <p:nvPr/>
        </p:nvSpPr>
        <p:spPr>
          <a:xfrm>
            <a:off x="1273176" y="5250563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jessicalavs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6039F-AA6A-4F7A-9C3D-5CED5F5D9363}"/>
              </a:ext>
            </a:extLst>
          </p:cNvPr>
          <p:cNvSpPr/>
          <p:nvPr/>
        </p:nvSpPr>
        <p:spPr>
          <a:xfrm>
            <a:off x="2476614" y="2237966"/>
            <a:ext cx="4039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https://github.com/jalavery/proj_mgmnt</a:t>
            </a:r>
            <a:endParaRPr lang="en-US" dirty="0"/>
          </a:p>
        </p:txBody>
      </p:sp>
      <p:pic>
        <p:nvPicPr>
          <p:cNvPr id="7" name="Picture 4" descr="Image of github icon">
            <a:extLst>
              <a:ext uri="{FF2B5EF4-FFF2-40B4-BE49-F238E27FC236}">
                <a16:creationId xmlns:a16="http://schemas.microsoft.com/office/drawing/2014/main" id="{97B2C1DE-4C6C-4692-B572-3A795E894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51" y="2133930"/>
            <a:ext cx="577405" cy="5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4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F3AD-6BDC-4122-A2AB-FD759AD9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5107-AA68-4488-BBA1-87F5E7A6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dirty="0"/>
              <a:t>Tracking time</a:t>
            </a:r>
          </a:p>
          <a:p>
            <a:pPr marL="571500" indent="-571500">
              <a:buAutoNum type="romanUcPeriod"/>
            </a:pPr>
            <a:r>
              <a:rPr lang="en-US" dirty="0"/>
              <a:t>Time management metrics</a:t>
            </a:r>
          </a:p>
          <a:p>
            <a:pPr marL="571500" indent="-571500">
              <a:buAutoNum type="romanUcPeriod"/>
            </a:pPr>
            <a:r>
              <a:rPr lang="en-US" dirty="0" err="1"/>
              <a:t>timetrackR</a:t>
            </a:r>
            <a:endParaRPr lang="en-US" dirty="0"/>
          </a:p>
          <a:p>
            <a:pPr marL="571500" indent="-571500"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8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A4B1-CEFE-42F6-BE30-1CF39169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&amp; the busy </a:t>
            </a:r>
            <a:r>
              <a:rPr lang="en-US" dirty="0" err="1"/>
              <a:t>RLady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8C686-4E67-459C-8A8F-9A73F64F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Often feels like there aren’t enough hours in the day</a:t>
            </a:r>
          </a:p>
          <a:p>
            <a:r>
              <a:rPr lang="en-US" sz="2800" dirty="0"/>
              <a:t>Start working on one project and loose track of time</a:t>
            </a:r>
          </a:p>
          <a:p>
            <a:r>
              <a:rPr lang="en-US" sz="2800" dirty="0"/>
              <a:t>Recall is often inaccurate</a:t>
            </a:r>
          </a:p>
        </p:txBody>
      </p:sp>
      <p:pic>
        <p:nvPicPr>
          <p:cNvPr id="4" name="Picture 2" descr="Image result for alice in wonderland rabbit time">
            <a:extLst>
              <a:ext uri="{FF2B5EF4-FFF2-40B4-BE49-F238E27FC236}">
                <a16:creationId xmlns:a16="http://schemas.microsoft.com/office/drawing/2014/main" id="{6C594743-08C0-4041-A651-BC303D46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599" y="458754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6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B932-F1A0-458A-830D-3BBD6D4A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time tracker summary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F286-9FC2-4C24-9810-0AD9959C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It’s hard to manage your time if you don’t know how you’re spending your time</a:t>
            </a:r>
          </a:p>
          <a:p>
            <a:r>
              <a:rPr lang="en-US" sz="2800" dirty="0"/>
              <a:t>Tracking your time is only useful if you then go back and revisit it 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Except for the case of time tracking for billing purposes</a:t>
            </a:r>
          </a:p>
          <a:p>
            <a:r>
              <a:rPr lang="en-US" sz="2800" dirty="0"/>
              <a:t>Useful for 1:1s and project status updates</a:t>
            </a:r>
          </a:p>
          <a:p>
            <a:r>
              <a:rPr lang="en-US" sz="2800" dirty="0"/>
              <a:t>Goal-setting and evaluating</a:t>
            </a:r>
          </a:p>
          <a:p>
            <a:r>
              <a:rPr lang="en-US" sz="2800" dirty="0"/>
              <a:t>Aid in resource allocation decisions</a:t>
            </a:r>
          </a:p>
        </p:txBody>
      </p:sp>
    </p:spTree>
    <p:extLst>
      <p:ext uri="{BB962C8B-B14F-4D97-AF65-F5344CB8AC3E}">
        <p14:creationId xmlns:p14="http://schemas.microsoft.com/office/powerpoint/2010/main" val="162814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5319-249F-4F8B-AD76-A1ED4DBB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tracking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F8A0-9F57-454B-8B7D-6DA13D84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Gives a breakdown of time spent per area of project by project and investigator</a:t>
            </a:r>
          </a:p>
          <a:p>
            <a:r>
              <a:rPr lang="en-US" sz="2800" dirty="0"/>
              <a:t>If an investigator or project is taking up &gt;50% of your time, you want to know that</a:t>
            </a:r>
          </a:p>
          <a:p>
            <a:r>
              <a:rPr lang="en-US" sz="2800" dirty="0"/>
              <a:t>If an abstract took as long as a full analysis for a manuscript, you want to know that too</a:t>
            </a:r>
          </a:p>
        </p:txBody>
      </p:sp>
    </p:spTree>
    <p:extLst>
      <p:ext uri="{BB962C8B-B14F-4D97-AF65-F5344CB8AC3E}">
        <p14:creationId xmlns:p14="http://schemas.microsoft.com/office/powerpoint/2010/main" val="311088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32EB-DDF0-44B4-A87C-F05369D6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11929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E46A-DBEC-41C4-92DD-EA5D6845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421884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AF0C-A9BA-41A6-A856-1A1CB31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gleaned from </a:t>
            </a:r>
            <a:r>
              <a:rPr lang="en-US" i="1" dirty="0" err="1"/>
              <a:t>timetrackR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65FE-2769-467A-9247-2E19D7FF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9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FB7E-AA55-4632-9059-CCAD4F92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C2CE-16FB-48DF-A561-01920B99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ms excel">
            <a:extLst>
              <a:ext uri="{FF2B5EF4-FFF2-40B4-BE49-F238E27FC236}">
                <a16:creationId xmlns:a16="http://schemas.microsoft.com/office/drawing/2014/main" id="{4D13D626-68E4-45B8-9FC4-A81965D9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40" y="2345952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5F98E-6D86-4EAC-B4D4-D11E3A10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37" y="2528045"/>
            <a:ext cx="3359382" cy="11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9105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Template 1">
  <a:themeElements>
    <a:clrScheme name="MSK color palle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1Template" id="{03F4163E-8EE5-8E4B-B785-286A96067008}" vid="{CB926C4E-D035-DF42-AF97-2EB935907B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8DA1A4150FB2B848A3EB7B452BFA7AC5" ma:contentTypeVersion="1" ma:contentTypeDescription="Upload an image." ma:contentTypeScope="" ma:versionID="c5dd4a19140d82efd42bf2e2156fee3e">
  <xsd:schema xmlns:xsd="http://www.w3.org/2001/XMLSchema" xmlns:xs="http://www.w3.org/2001/XMLSchema" xmlns:p="http://schemas.microsoft.com/office/2006/metadata/properties" xmlns:ns1="http://schemas.microsoft.com/sharepoint/v3" xmlns:ns2="E64CF27C-2ECC-48E8-947E-CA63274FB2E8" xmlns:ns3="http://schemas.microsoft.com/sharepoint/v3/fields" targetNamespace="http://schemas.microsoft.com/office/2006/metadata/properties" ma:root="true" ma:fieldsID="8669bc30feb5185623fa09da941496e2" ns1:_="" ns2:_="" ns3:_="">
    <xsd:import namespace="http://schemas.microsoft.com/sharepoint/v3"/>
    <xsd:import namespace="E64CF27C-2ECC-48E8-947E-CA63274FB2E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F27C-2ECC-48E8-947E-CA63274FB2E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E64CF27C-2ECC-48E8-947E-CA63274FB2E8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7EBD8B-EA50-4231-9F03-F9188E4066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4CF27C-2ECC-48E8-947E-CA63274FB2E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30647F-A921-45DD-9E91-010F7EF4FB4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64CF27C-2ECC-48E8-947E-CA63274FB2E8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1F69EB-AD96-4AD6-8A18-0C8728F5F0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MSK_Slide1Template</Template>
  <TotalTime>199</TotalTime>
  <Words>430</Words>
  <Application>Microsoft Office PowerPoint</Application>
  <PresentationFormat>On-screen Show (4:3)</PresentationFormat>
  <Paragraphs>62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Georgia</vt:lpstr>
      <vt:lpstr>Slide Template 1</vt:lpstr>
      <vt:lpstr>It’s Time to Shine with the timetrackR App</vt:lpstr>
      <vt:lpstr>Outline</vt:lpstr>
      <vt:lpstr>Time &amp; the busy RLady</vt:lpstr>
      <vt:lpstr>Why use a time tracker summary app?</vt:lpstr>
      <vt:lpstr>Time tracking metrics</vt:lpstr>
      <vt:lpstr>The app</vt:lpstr>
      <vt:lpstr>Screenshots</vt:lpstr>
      <vt:lpstr>Information gleaned from timetrackR</vt:lpstr>
      <vt:lpstr>Behind the Scenes</vt:lpstr>
      <vt:lpstr>Tracking time</vt:lpstr>
      <vt:lpstr>CODE</vt:lpstr>
      <vt:lpstr>Caveats</vt:lpstr>
      <vt:lpstr>Adapting the app for your own use</vt:lpstr>
      <vt:lpstr>Alternative solutions: Pros &amp; cons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 Here (Arial Bold 30 pt)</dc:title>
  <dc:creator>Lavery, Jessica A./Epidemiology-Biostatistics</dc:creator>
  <cp:keywords/>
  <dc:description/>
  <cp:lastModifiedBy>Lavery, Jessica A./Epidemiology-Biostatistics</cp:lastModifiedBy>
  <cp:revision>41</cp:revision>
  <dcterms:created xsi:type="dcterms:W3CDTF">2020-01-20T18:27:30Z</dcterms:created>
  <dcterms:modified xsi:type="dcterms:W3CDTF">2020-02-09T00:52:30Z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0x0101009148F5A04DDD49CBA7127AADA5FB792B00AADE34325A8B49CDA8BB4DB53328F214008DA1A4150FB2B848A3EB7B452BFA7AC5</vt:lpwstr>
  </property>
</Properties>
</file>