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handoutMasterIdLst>
    <p:handoutMasterId r:id="rId39"/>
  </p:handoutMasterIdLst>
  <p:sldIdLst>
    <p:sldId id="256" r:id="rId5"/>
    <p:sldId id="265" r:id="rId6"/>
    <p:sldId id="304" r:id="rId7"/>
    <p:sldId id="305" r:id="rId8"/>
    <p:sldId id="290" r:id="rId9"/>
    <p:sldId id="303" r:id="rId10"/>
    <p:sldId id="267" r:id="rId11"/>
    <p:sldId id="260" r:id="rId12"/>
    <p:sldId id="287" r:id="rId13"/>
    <p:sldId id="278" r:id="rId14"/>
    <p:sldId id="279" r:id="rId15"/>
    <p:sldId id="291" r:id="rId16"/>
    <p:sldId id="259" r:id="rId17"/>
    <p:sldId id="296" r:id="rId18"/>
    <p:sldId id="299" r:id="rId19"/>
    <p:sldId id="300" r:id="rId20"/>
    <p:sldId id="266" r:id="rId21"/>
    <p:sldId id="286" r:id="rId22"/>
    <p:sldId id="274" r:id="rId23"/>
    <p:sldId id="292" r:id="rId24"/>
    <p:sldId id="293" r:id="rId25"/>
    <p:sldId id="284" r:id="rId26"/>
    <p:sldId id="285" r:id="rId27"/>
    <p:sldId id="302" r:id="rId28"/>
    <p:sldId id="289" r:id="rId29"/>
    <p:sldId id="294" r:id="rId30"/>
    <p:sldId id="288" r:id="rId31"/>
    <p:sldId id="295" r:id="rId32"/>
    <p:sldId id="301" r:id="rId33"/>
    <p:sldId id="262" r:id="rId34"/>
    <p:sldId id="280" r:id="rId35"/>
    <p:sldId id="263" r:id="rId36"/>
    <p:sldId id="273"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4" autoAdjust="0"/>
  </p:normalViewPr>
  <p:slideViewPr>
    <p:cSldViewPr snapToGrid="0" showGuides="1">
      <p:cViewPr varScale="1">
        <p:scale>
          <a:sx n="98" d="100"/>
          <a:sy n="98" d="100"/>
        </p:scale>
        <p:origin x="1956" y="72"/>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Track time</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custT="1"/>
      <dgm:spPr/>
      <dgm:t>
        <a:bodyPr/>
        <a:lstStyle/>
        <a:p>
          <a:r>
            <a:rPr lang="en-US" sz="1600" b="1" i="1" dirty="0" err="1"/>
            <a:t>timetrackR</a:t>
          </a:r>
          <a:r>
            <a:rPr lang="en-US" sz="1600" b="1" dirty="0"/>
            <a:t> </a:t>
          </a:r>
        </a:p>
        <a:p>
          <a:r>
            <a:rPr lang="en-US" sz="1600" b="1" dirty="0"/>
            <a:t>Shiny App</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34055" custScaleY="40949">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Track time</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dgm:spPr/>
      <dgm:t>
        <a:bodyPr/>
        <a:lstStyle/>
        <a:p>
          <a:r>
            <a:rPr lang="en-US" dirty="0"/>
            <a:t>Analyze time</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34055" custScaleY="40949">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543" y="304005"/>
          <a:ext cx="1485107" cy="148510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48579" y="1635545"/>
          <a:ext cx="1872556" cy="604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Track time</a:t>
          </a:r>
        </a:p>
      </dsp:txBody>
      <dsp:txXfrm>
        <a:off x="66274" y="1653240"/>
        <a:ext cx="1837166" cy="568766"/>
      </dsp:txXfrm>
    </dsp:sp>
    <dsp:sp modelId="{8B452A88-E010-416A-84E8-4A4E3AF5C12A}">
      <dsp:nvSpPr>
        <dsp:cNvPr id="0" name=""/>
        <dsp:cNvSpPr/>
      </dsp:nvSpPr>
      <dsp:spPr>
        <a:xfrm rot="21598636">
          <a:off x="1843408" y="867626"/>
          <a:ext cx="357758" cy="3568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43408" y="939017"/>
        <a:ext cx="250703" cy="214110"/>
      </dsp:txXfrm>
    </dsp:sp>
    <dsp:sp modelId="{AD577A0C-568E-4437-81C3-39C4CE978643}">
      <dsp:nvSpPr>
        <dsp:cNvPr id="0" name=""/>
        <dsp:cNvSpPr/>
      </dsp:nvSpPr>
      <dsp:spPr>
        <a:xfrm>
          <a:off x="2507817" y="303010"/>
          <a:ext cx="1485107" cy="1485107"/>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496702" y="1632560"/>
          <a:ext cx="1990860" cy="6081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timetrackR</a:t>
          </a:r>
          <a:r>
            <a:rPr lang="en-US" sz="1600" b="1" kern="1200" dirty="0"/>
            <a:t> </a:t>
          </a:r>
        </a:p>
        <a:p>
          <a:pPr marL="0" lvl="0" indent="0" algn="ctr" defTabSz="711200">
            <a:lnSpc>
              <a:spcPct val="90000"/>
            </a:lnSpc>
            <a:spcBef>
              <a:spcPct val="0"/>
            </a:spcBef>
            <a:spcAft>
              <a:spcPct val="35000"/>
            </a:spcAft>
            <a:buNone/>
          </a:pPr>
          <a:r>
            <a:rPr lang="en-US" sz="1600" b="1" kern="1200" dirty="0"/>
            <a:t>Shiny App</a:t>
          </a:r>
        </a:p>
      </dsp:txBody>
      <dsp:txXfrm>
        <a:off x="2514514" y="1650372"/>
        <a:ext cx="1955236" cy="572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543" y="304005"/>
          <a:ext cx="1485107" cy="148510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48579" y="1635545"/>
          <a:ext cx="1872556" cy="604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Track time</a:t>
          </a:r>
        </a:p>
      </dsp:txBody>
      <dsp:txXfrm>
        <a:off x="66274" y="1653240"/>
        <a:ext cx="1837166" cy="568766"/>
      </dsp:txXfrm>
    </dsp:sp>
    <dsp:sp modelId="{8B452A88-E010-416A-84E8-4A4E3AF5C12A}">
      <dsp:nvSpPr>
        <dsp:cNvPr id="0" name=""/>
        <dsp:cNvSpPr/>
      </dsp:nvSpPr>
      <dsp:spPr>
        <a:xfrm rot="21598636">
          <a:off x="1843408" y="867626"/>
          <a:ext cx="357758" cy="3568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43408" y="939017"/>
        <a:ext cx="250703" cy="214110"/>
      </dsp:txXfrm>
    </dsp:sp>
    <dsp:sp modelId="{AD577A0C-568E-4437-81C3-39C4CE978643}">
      <dsp:nvSpPr>
        <dsp:cNvPr id="0" name=""/>
        <dsp:cNvSpPr/>
      </dsp:nvSpPr>
      <dsp:spPr>
        <a:xfrm>
          <a:off x="2507817" y="303010"/>
          <a:ext cx="1485107" cy="1485107"/>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496702" y="1632560"/>
          <a:ext cx="1990860" cy="6081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Analyze time</a:t>
          </a:r>
        </a:p>
      </dsp:txBody>
      <dsp:txXfrm>
        <a:off x="2514514" y="1650372"/>
        <a:ext cx="1955236" cy="5725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2/23/2020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2/23/2020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2</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a:t>
            </a:fld>
            <a:endParaRPr lang="en-US"/>
          </a:p>
        </p:txBody>
      </p:sp>
    </p:spTree>
    <p:extLst>
      <p:ext uri="{BB962C8B-B14F-4D97-AF65-F5344CB8AC3E}">
        <p14:creationId xmlns:p14="http://schemas.microsoft.com/office/powerpoint/2010/main" val="44535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mailto:laveryj@mskcc.org" TargetMode="External"/><Relationship Id="rId7" Type="http://schemas.openxmlformats.org/officeDocument/2006/relationships/hyperlink" Target="https://github.com/jalavery/proj_mgmnt" TargetMode="Externa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juliawrobel.com/tutorials/shiny_tutorial_nba.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February 26,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039"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885"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578"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t>Useful metric for when re-analyses are requested</a:t>
            </a:r>
          </a:p>
          <a:p>
            <a:pPr lvl="1"/>
            <a:r>
              <a:rPr lang="en-US" sz="2000" dirty="0"/>
              <a:t>“We’ve spent 20 hours on the analysis, please circulate the manuscript draft before we complete additional analyses.”</a:t>
            </a:r>
          </a:p>
          <a:p>
            <a:r>
              <a:rPr lang="en-US" sz="2400" dirty="0"/>
              <a:t>Determining when to cut your losses and when to pursue a project further</a:t>
            </a:r>
          </a:p>
          <a:p>
            <a:pPr lvl="1"/>
            <a:r>
              <a:rPr lang="en-US" sz="2000" dirty="0"/>
              <a:t>“We’ve spent 200+ hours on this project and aren’t close to the deliverable. Is this even going to be feasible?”</a:t>
            </a:r>
          </a:p>
          <a:p>
            <a:pPr lvl="1"/>
            <a:r>
              <a:rPr lang="en-US" sz="2000" dirty="0"/>
              <a:t>“We’ve spent 100 hours on work for this conference presentation, should we turn it into a manuscript?”</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282981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Gantt chart</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t>Useful for a big picture overview of what projects are going on &amp; when (and for how long)</a:t>
            </a:r>
          </a:p>
          <a:p>
            <a:r>
              <a:rPr lang="en-US" sz="2000" dirty="0"/>
              <a:t>Usually used prospectively, but good for a year in review when used retrospectively</a:t>
            </a:r>
          </a:p>
          <a:p>
            <a:r>
              <a:rPr lang="en-US" sz="2000" dirty="0"/>
              <a:t>Indicates transitions between analysis and re-analysis, indicates if analyses are happening after a manuscript is drafted, etc. </a:t>
            </a:r>
          </a:p>
          <a:p>
            <a:pPr lvl="1"/>
            <a:r>
              <a:rPr lang="en-US" sz="1600" dirty="0"/>
              <a:t>Want to see: Project planning -&gt; Analysis -&gt; Manuscript -&gt; Revisions</a:t>
            </a:r>
          </a:p>
          <a:p>
            <a:pPr lvl="1"/>
            <a:r>
              <a:rPr lang="en-US" sz="1600" dirty="0"/>
              <a:t>Do not want to see: Analysis -&gt; Manuscript -&gt; Re-analysis -&gt; Project Planning -&gt; Analysis -&gt; etc. </a:t>
            </a:r>
          </a:p>
        </p:txBody>
      </p:sp>
      <p:pic>
        <p:nvPicPr>
          <p:cNvPr id="4098" name="Picture 2" descr="Image result for gantt chart">
            <a:extLst>
              <a:ext uri="{FF2B5EF4-FFF2-40B4-BE49-F238E27FC236}">
                <a16:creationId xmlns:a16="http://schemas.microsoft.com/office/drawing/2014/main" id="{1CA19CAC-6F07-4C86-BDE4-4AD48127C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024" y="4036504"/>
            <a:ext cx="4473387" cy="282149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240572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9A84-1976-4D15-BF33-588B53AB4C44}"/>
              </a:ext>
            </a:extLst>
          </p:cNvPr>
          <p:cNvSpPr>
            <a:spLocks noGrp="1"/>
          </p:cNvSpPr>
          <p:nvPr>
            <p:ph type="title"/>
          </p:nvPr>
        </p:nvSpPr>
        <p:spPr/>
        <p:txBody>
          <a:bodyPr/>
          <a:lstStyle/>
          <a:p>
            <a:r>
              <a:rPr lang="en-US" i="1" dirty="0" err="1"/>
              <a:t>timetrackR</a:t>
            </a:r>
            <a:r>
              <a:rPr lang="en-US" dirty="0"/>
              <a:t> Data</a:t>
            </a:r>
          </a:p>
        </p:txBody>
      </p:sp>
      <p:sp>
        <p:nvSpPr>
          <p:cNvPr id="3" name="Content Placeholder 2">
            <a:extLst>
              <a:ext uri="{FF2B5EF4-FFF2-40B4-BE49-F238E27FC236}">
                <a16:creationId xmlns:a16="http://schemas.microsoft.com/office/drawing/2014/main" id="{06622896-AA10-4346-B862-4B8DE17A3F74}"/>
              </a:ext>
            </a:extLst>
          </p:cNvPr>
          <p:cNvSpPr>
            <a:spLocks noGrp="1"/>
          </p:cNvSpPr>
          <p:nvPr>
            <p:ph idx="1"/>
          </p:nvPr>
        </p:nvSpPr>
        <p:spPr/>
        <p:txBody>
          <a:bodyPr/>
          <a:lstStyle/>
          <a:p>
            <a:r>
              <a:rPr lang="en-US" sz="2800" dirty="0"/>
              <a:t>Started tracking my time in 2017</a:t>
            </a:r>
          </a:p>
          <a:p>
            <a:pPr lvl="1"/>
            <a:r>
              <a:rPr lang="en-US" sz="2400" dirty="0"/>
              <a:t>Previously at a Contract Research Organization where I had to bill my hours to specific projects, so I was used to tracking my time</a:t>
            </a:r>
          </a:p>
          <a:p>
            <a:r>
              <a:rPr lang="en-US" sz="2800" dirty="0"/>
              <a:t>Reasonably consistent: track 3-5 days/week</a:t>
            </a:r>
          </a:p>
          <a:p>
            <a:r>
              <a:rPr lang="en-US" sz="2800" dirty="0"/>
              <a:t>Spend &lt;5 minutes a day tracking my time</a:t>
            </a:r>
          </a:p>
        </p:txBody>
      </p:sp>
      <p:sp>
        <p:nvSpPr>
          <p:cNvPr id="5" name="Slide Number Placeholder 4">
            <a:extLst>
              <a:ext uri="{FF2B5EF4-FFF2-40B4-BE49-F238E27FC236}">
                <a16:creationId xmlns:a16="http://schemas.microsoft.com/office/drawing/2014/main" id="{554CF3FB-D92D-49DC-884C-6433473E5FA6}"/>
              </a:ext>
            </a:extLst>
          </p:cNvPr>
          <p:cNvSpPr>
            <a:spLocks noGrp="1"/>
          </p:cNvSpPr>
          <p:nvPr>
            <p:ph type="sldNum" sz="quarter" idx="4"/>
          </p:nvPr>
        </p:nvSpPr>
        <p:spPr/>
        <p:txBody>
          <a:bodyPr/>
          <a:lstStyle/>
          <a:p>
            <a:fld id="{1C3486A8-E8FB-4965-B61C-9B9FA7DC7BEE}" type="slidenum">
              <a:rPr lang="en-US" smtClean="0"/>
              <a:pPr/>
              <a:t>12</a:t>
            </a:fld>
            <a:endParaRPr lang="en-US"/>
          </a:p>
        </p:txBody>
      </p:sp>
    </p:spTree>
    <p:extLst>
      <p:ext uri="{BB962C8B-B14F-4D97-AF65-F5344CB8AC3E}">
        <p14:creationId xmlns:p14="http://schemas.microsoft.com/office/powerpoint/2010/main" val="85691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2EB-DDF0-44B4-A87C-F05369D67F44}"/>
              </a:ext>
            </a:extLst>
          </p:cNvPr>
          <p:cNvSpPr>
            <a:spLocks noGrp="1"/>
          </p:cNvSpPr>
          <p:nvPr>
            <p:ph type="title"/>
          </p:nvPr>
        </p:nvSpPr>
        <p:spPr/>
        <p:txBody>
          <a:bodyPr/>
          <a:lstStyle/>
          <a:p>
            <a:r>
              <a:rPr lang="en-US" i="1" dirty="0" err="1">
                <a:solidFill>
                  <a:schemeClr val="accent2"/>
                </a:solidFill>
              </a:rPr>
              <a:t>timetrackR</a:t>
            </a:r>
            <a:r>
              <a:rPr lang="en-US" dirty="0">
                <a:solidFill>
                  <a:schemeClr val="accent2"/>
                </a:solidFill>
              </a:rPr>
              <a:t> Demo</a:t>
            </a:r>
          </a:p>
        </p:txBody>
      </p:sp>
      <p:sp>
        <p:nvSpPr>
          <p:cNvPr id="3" name="Slide Number Placeholder 2">
            <a:extLst>
              <a:ext uri="{FF2B5EF4-FFF2-40B4-BE49-F238E27FC236}">
                <a16:creationId xmlns:a16="http://schemas.microsoft.com/office/drawing/2014/main" id="{FD3FD054-16CF-42B6-972C-4DB4ED5A82EE}"/>
              </a:ext>
            </a:extLst>
          </p:cNvPr>
          <p:cNvSpPr>
            <a:spLocks noGrp="1"/>
          </p:cNvSpPr>
          <p:nvPr>
            <p:ph type="sldNum" sz="quarter" idx="11"/>
          </p:nvPr>
        </p:nvSpPr>
        <p:spPr/>
        <p:txBody>
          <a:bodyPr/>
          <a:lstStyle/>
          <a:p>
            <a:fld id="{1C3486A8-E8FB-4965-B61C-9B9FA7DC7BEE}" type="slidenum">
              <a:rPr lang="en-US" smtClean="0"/>
              <a:pPr/>
              <a:t>13</a:t>
            </a:fld>
            <a:endParaRPr lang="en-US"/>
          </a:p>
        </p:txBody>
      </p:sp>
    </p:spTree>
    <p:extLst>
      <p:ext uri="{BB962C8B-B14F-4D97-AF65-F5344CB8AC3E}">
        <p14:creationId xmlns:p14="http://schemas.microsoft.com/office/powerpoint/2010/main" val="119298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6AA2F-2A7B-4C81-9914-89A9677AC177}"/>
              </a:ext>
            </a:extLst>
          </p:cNvPr>
          <p:cNvPicPr>
            <a:picLocks noChangeAspect="1"/>
          </p:cNvPicPr>
          <p:nvPr/>
        </p:nvPicPr>
        <p:blipFill>
          <a:blip r:embed="rId2"/>
          <a:stretch>
            <a:fillRect/>
          </a:stretch>
        </p:blipFill>
        <p:spPr>
          <a:xfrm>
            <a:off x="0" y="1106555"/>
            <a:ext cx="9144000" cy="3622913"/>
          </a:xfrm>
          <a:prstGeom prst="rect">
            <a:avLst/>
          </a:prstGeom>
        </p:spPr>
      </p:pic>
      <p:sp>
        <p:nvSpPr>
          <p:cNvPr id="2" name="Slide Number Placeholder 1">
            <a:extLst>
              <a:ext uri="{FF2B5EF4-FFF2-40B4-BE49-F238E27FC236}">
                <a16:creationId xmlns:a16="http://schemas.microsoft.com/office/drawing/2014/main" id="{A4B2D1E0-A74B-4416-8982-FD7E07D26594}"/>
              </a:ext>
            </a:extLst>
          </p:cNvPr>
          <p:cNvSpPr>
            <a:spLocks noGrp="1"/>
          </p:cNvSpPr>
          <p:nvPr>
            <p:ph type="sldNum" sz="quarter" idx="11"/>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241632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1B5BD-4AEB-4C6B-A79A-B5CD822F1EDB}"/>
              </a:ext>
            </a:extLst>
          </p:cNvPr>
          <p:cNvPicPr>
            <a:picLocks noChangeAspect="1"/>
          </p:cNvPicPr>
          <p:nvPr/>
        </p:nvPicPr>
        <p:blipFill>
          <a:blip r:embed="rId2"/>
          <a:stretch>
            <a:fillRect/>
          </a:stretch>
        </p:blipFill>
        <p:spPr>
          <a:xfrm>
            <a:off x="0" y="588007"/>
            <a:ext cx="9144000" cy="5681986"/>
          </a:xfrm>
          <a:prstGeom prst="rect">
            <a:avLst/>
          </a:prstGeom>
        </p:spPr>
      </p:pic>
    </p:spTree>
    <p:extLst>
      <p:ext uri="{BB962C8B-B14F-4D97-AF65-F5344CB8AC3E}">
        <p14:creationId xmlns:p14="http://schemas.microsoft.com/office/powerpoint/2010/main" val="291177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0F0A23-0CB8-4B21-9D19-9226E06BF6D5}"/>
              </a:ext>
            </a:extLst>
          </p:cNvPr>
          <p:cNvPicPr>
            <a:picLocks noChangeAspect="1"/>
          </p:cNvPicPr>
          <p:nvPr/>
        </p:nvPicPr>
        <p:blipFill>
          <a:blip r:embed="rId2"/>
          <a:stretch>
            <a:fillRect/>
          </a:stretch>
        </p:blipFill>
        <p:spPr>
          <a:xfrm>
            <a:off x="0" y="893421"/>
            <a:ext cx="9144000" cy="5071158"/>
          </a:xfrm>
          <a:prstGeom prst="rect">
            <a:avLst/>
          </a:prstGeom>
        </p:spPr>
      </p:pic>
    </p:spTree>
    <p:extLst>
      <p:ext uri="{BB962C8B-B14F-4D97-AF65-F5344CB8AC3E}">
        <p14:creationId xmlns:p14="http://schemas.microsoft.com/office/powerpoint/2010/main" val="27915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JSM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(Gantt chart)</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17</a:t>
            </a:fld>
            <a:endParaRPr lang="en-US"/>
          </a:p>
        </p:txBody>
      </p:sp>
    </p:spTree>
    <p:extLst>
      <p:ext uri="{BB962C8B-B14F-4D97-AF65-F5344CB8AC3E}">
        <p14:creationId xmlns:p14="http://schemas.microsoft.com/office/powerpoint/2010/main" val="202279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i="1" dirty="0" err="1"/>
              <a:t>timetrackR</a:t>
            </a:r>
            <a:r>
              <a:rPr lang="en-US" dirty="0"/>
              <a:t> in practice</a:t>
            </a:r>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967" y="3906756"/>
            <a:ext cx="2874459" cy="20155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543864653"/>
              </p:ext>
            </p:extLst>
          </p:nvPr>
        </p:nvGraphicFramePr>
        <p:xfrm>
          <a:off x="2495400" y="1363049"/>
          <a:ext cx="4488106"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3D601F98-1030-476C-B171-57413AC06845}"/>
              </a:ext>
            </a:extLst>
          </p:cNvPr>
          <p:cNvSpPr>
            <a:spLocks noGrp="1"/>
          </p:cNvSpPr>
          <p:nvPr>
            <p:ph type="sldNum" sz="quarter" idx="11"/>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134533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FB7E-AA55-4632-9059-CCAD4F92CBDB}"/>
              </a:ext>
            </a:extLst>
          </p:cNvPr>
          <p:cNvSpPr>
            <a:spLocks noGrp="1"/>
          </p:cNvSpPr>
          <p:nvPr>
            <p:ph type="title"/>
          </p:nvPr>
        </p:nvSpPr>
        <p:spPr/>
        <p:txBody>
          <a:bodyPr/>
          <a:lstStyle/>
          <a:p>
            <a:r>
              <a:rPr lang="en-US" dirty="0"/>
              <a:t>Workflow: Initial Setup</a:t>
            </a:r>
          </a:p>
        </p:txBody>
      </p:sp>
      <p:sp>
        <p:nvSpPr>
          <p:cNvPr id="3" name="Content Placeholder 2">
            <a:extLst>
              <a:ext uri="{FF2B5EF4-FFF2-40B4-BE49-F238E27FC236}">
                <a16:creationId xmlns:a16="http://schemas.microsoft.com/office/drawing/2014/main" id="{4BB3C2CE-16FB-48DF-A561-01920B9984E5}"/>
              </a:ext>
            </a:extLst>
          </p:cNvPr>
          <p:cNvSpPr>
            <a:spLocks noGrp="1"/>
          </p:cNvSpPr>
          <p:nvPr>
            <p:ph idx="1"/>
          </p:nvPr>
        </p:nvSpPr>
        <p:spPr/>
        <p:txBody>
          <a:bodyPr/>
          <a:lstStyle/>
          <a:p>
            <a:r>
              <a:rPr lang="en-US" sz="2800" dirty="0"/>
              <a:t>Fork the GitHub repo</a:t>
            </a:r>
          </a:p>
          <a:p>
            <a:pPr lvl="1"/>
            <a:r>
              <a:rPr lang="en-US" sz="2400" dirty="0"/>
              <a:t>Includes a template time tracker and template project tracker tab</a:t>
            </a:r>
          </a:p>
          <a:p>
            <a:pPr lvl="1"/>
            <a:r>
              <a:rPr lang="en-US" sz="2400" dirty="0"/>
              <a:t>Time tracker is where you log your hours</a:t>
            </a:r>
          </a:p>
          <a:p>
            <a:pPr lvl="1"/>
            <a:r>
              <a:rPr lang="en-US" sz="2400" dirty="0"/>
              <a:t>Project tracker summarizes information like principal investigator (PI), deliverable, status, etc. </a:t>
            </a:r>
          </a:p>
        </p:txBody>
      </p:sp>
      <p:sp>
        <p:nvSpPr>
          <p:cNvPr id="5" name="Slide Number Placeholder 4">
            <a:extLst>
              <a:ext uri="{FF2B5EF4-FFF2-40B4-BE49-F238E27FC236}">
                <a16:creationId xmlns:a16="http://schemas.microsoft.com/office/drawing/2014/main" id="{B9CDBA7F-368A-422F-9298-95BFF8C25998}"/>
              </a:ext>
            </a:extLst>
          </p:cNvPr>
          <p:cNvSpPr>
            <a:spLocks noGrp="1"/>
          </p:cNvSpPr>
          <p:nvPr>
            <p:ph type="sldNum" sz="quarter" idx="4"/>
          </p:nvPr>
        </p:nvSpPr>
        <p:spPr/>
        <p:txBody>
          <a:bodyPr/>
          <a:lstStyle/>
          <a:p>
            <a:fld id="{1C3486A8-E8FB-4965-B61C-9B9FA7DC7BEE}" type="slidenum">
              <a:rPr lang="en-US" smtClean="0"/>
              <a:pPr/>
              <a:t>19</a:t>
            </a:fld>
            <a:endParaRPr lang="en-US"/>
          </a:p>
        </p:txBody>
      </p:sp>
    </p:spTree>
    <p:extLst>
      <p:ext uri="{BB962C8B-B14F-4D97-AF65-F5344CB8AC3E}">
        <p14:creationId xmlns:p14="http://schemas.microsoft.com/office/powerpoint/2010/main" val="250489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a:t>
            </a:r>
            <a:r>
              <a:rPr lang="en-US" dirty="0" err="1">
                <a:solidFill>
                  <a:srgbClr val="7030A0"/>
                </a:solidFill>
              </a:rPr>
              <a:t>RLady</a:t>
            </a:r>
            <a:endParaRPr lang="en-US" dirty="0">
              <a:solidFill>
                <a:srgbClr val="7030A0"/>
              </a:solidFill>
            </a:endParaRP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2</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A5F-8D8E-4082-8CDD-30506B88D6AB}"/>
              </a:ext>
            </a:extLst>
          </p:cNvPr>
          <p:cNvSpPr>
            <a:spLocks noGrp="1"/>
          </p:cNvSpPr>
          <p:nvPr>
            <p:ph type="title"/>
          </p:nvPr>
        </p:nvSpPr>
        <p:spPr/>
        <p:txBody>
          <a:bodyPr/>
          <a:lstStyle/>
          <a:p>
            <a:r>
              <a:rPr lang="en-US" dirty="0"/>
              <a:t>Template Time Tracker</a:t>
            </a:r>
          </a:p>
        </p:txBody>
      </p:sp>
      <p:pic>
        <p:nvPicPr>
          <p:cNvPr id="4" name="Picture 3">
            <a:extLst>
              <a:ext uri="{FF2B5EF4-FFF2-40B4-BE49-F238E27FC236}">
                <a16:creationId xmlns:a16="http://schemas.microsoft.com/office/drawing/2014/main" id="{19CD77F5-4A08-49FC-AF8E-7585B0C8DCA2}"/>
              </a:ext>
            </a:extLst>
          </p:cNvPr>
          <p:cNvPicPr>
            <a:picLocks noChangeAspect="1"/>
          </p:cNvPicPr>
          <p:nvPr/>
        </p:nvPicPr>
        <p:blipFill>
          <a:blip r:embed="rId2"/>
          <a:stretch>
            <a:fillRect/>
          </a:stretch>
        </p:blipFill>
        <p:spPr>
          <a:xfrm>
            <a:off x="0" y="2002569"/>
            <a:ext cx="9144000" cy="2852862"/>
          </a:xfrm>
          <a:prstGeom prst="rect">
            <a:avLst/>
          </a:prstGeom>
        </p:spPr>
      </p:pic>
      <p:pic>
        <p:nvPicPr>
          <p:cNvPr id="5" name="Picture 4">
            <a:extLst>
              <a:ext uri="{FF2B5EF4-FFF2-40B4-BE49-F238E27FC236}">
                <a16:creationId xmlns:a16="http://schemas.microsoft.com/office/drawing/2014/main" id="{6AD48D87-5B39-40A9-A69D-72AF1A7F90C2}"/>
              </a:ext>
            </a:extLst>
          </p:cNvPr>
          <p:cNvPicPr>
            <a:picLocks noChangeAspect="1"/>
          </p:cNvPicPr>
          <p:nvPr/>
        </p:nvPicPr>
        <p:blipFill>
          <a:blip r:embed="rId3"/>
          <a:stretch>
            <a:fillRect/>
          </a:stretch>
        </p:blipFill>
        <p:spPr>
          <a:xfrm>
            <a:off x="0" y="4855431"/>
            <a:ext cx="1047896" cy="304843"/>
          </a:xfrm>
          <a:prstGeom prst="rect">
            <a:avLst/>
          </a:prstGeom>
        </p:spPr>
      </p:pic>
      <p:sp>
        <p:nvSpPr>
          <p:cNvPr id="6" name="Slide Number Placeholder 5">
            <a:extLst>
              <a:ext uri="{FF2B5EF4-FFF2-40B4-BE49-F238E27FC236}">
                <a16:creationId xmlns:a16="http://schemas.microsoft.com/office/drawing/2014/main" id="{07FEBB25-3478-4271-89F8-90E9FDAB3907}"/>
              </a:ext>
            </a:extLst>
          </p:cNvPr>
          <p:cNvSpPr>
            <a:spLocks noGrp="1"/>
          </p:cNvSpPr>
          <p:nvPr>
            <p:ph type="sldNum" sz="quarter" idx="4"/>
          </p:nvPr>
        </p:nvSpPr>
        <p:spPr/>
        <p:txBody>
          <a:bodyPr/>
          <a:lstStyle/>
          <a:p>
            <a:fld id="{1C3486A8-E8FB-4965-B61C-9B9FA7DC7BEE}" type="slidenum">
              <a:rPr lang="en-US" smtClean="0"/>
              <a:pPr/>
              <a:t>20</a:t>
            </a:fld>
            <a:endParaRPr lang="en-US"/>
          </a:p>
        </p:txBody>
      </p:sp>
    </p:spTree>
    <p:extLst>
      <p:ext uri="{BB962C8B-B14F-4D97-AF65-F5344CB8AC3E}">
        <p14:creationId xmlns:p14="http://schemas.microsoft.com/office/powerpoint/2010/main" val="3318071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86B-B155-4533-9D2E-C4BE2318D929}"/>
              </a:ext>
            </a:extLst>
          </p:cNvPr>
          <p:cNvSpPr>
            <a:spLocks noGrp="1"/>
          </p:cNvSpPr>
          <p:nvPr>
            <p:ph type="title"/>
          </p:nvPr>
        </p:nvSpPr>
        <p:spPr/>
        <p:txBody>
          <a:bodyPr/>
          <a:lstStyle/>
          <a:p>
            <a:r>
              <a:rPr lang="en-US" dirty="0"/>
              <a:t>Template Project Tracker</a:t>
            </a:r>
          </a:p>
        </p:txBody>
      </p:sp>
      <p:pic>
        <p:nvPicPr>
          <p:cNvPr id="4" name="Picture 3">
            <a:extLst>
              <a:ext uri="{FF2B5EF4-FFF2-40B4-BE49-F238E27FC236}">
                <a16:creationId xmlns:a16="http://schemas.microsoft.com/office/drawing/2014/main" id="{C19AA4CB-DD53-438A-8FF2-9896495D3394}"/>
              </a:ext>
            </a:extLst>
          </p:cNvPr>
          <p:cNvPicPr>
            <a:picLocks noChangeAspect="1"/>
          </p:cNvPicPr>
          <p:nvPr/>
        </p:nvPicPr>
        <p:blipFill>
          <a:blip r:embed="rId2"/>
          <a:stretch>
            <a:fillRect/>
          </a:stretch>
        </p:blipFill>
        <p:spPr>
          <a:xfrm>
            <a:off x="0" y="2238930"/>
            <a:ext cx="9144000" cy="2380140"/>
          </a:xfrm>
          <a:prstGeom prst="rect">
            <a:avLst/>
          </a:prstGeom>
        </p:spPr>
      </p:pic>
      <p:pic>
        <p:nvPicPr>
          <p:cNvPr id="6" name="Picture 5">
            <a:extLst>
              <a:ext uri="{FF2B5EF4-FFF2-40B4-BE49-F238E27FC236}">
                <a16:creationId xmlns:a16="http://schemas.microsoft.com/office/drawing/2014/main" id="{6F4080D7-AE87-49D4-94FD-0C218CA4DE7E}"/>
              </a:ext>
            </a:extLst>
          </p:cNvPr>
          <p:cNvPicPr>
            <a:picLocks noChangeAspect="1"/>
          </p:cNvPicPr>
          <p:nvPr/>
        </p:nvPicPr>
        <p:blipFill>
          <a:blip r:embed="rId3"/>
          <a:stretch>
            <a:fillRect/>
          </a:stretch>
        </p:blipFill>
        <p:spPr>
          <a:xfrm>
            <a:off x="0" y="4619070"/>
            <a:ext cx="1124107" cy="333422"/>
          </a:xfrm>
          <a:prstGeom prst="rect">
            <a:avLst/>
          </a:prstGeom>
        </p:spPr>
      </p:pic>
      <p:sp>
        <p:nvSpPr>
          <p:cNvPr id="5" name="Slide Number Placeholder 4">
            <a:extLst>
              <a:ext uri="{FF2B5EF4-FFF2-40B4-BE49-F238E27FC236}">
                <a16:creationId xmlns:a16="http://schemas.microsoft.com/office/drawing/2014/main" id="{D5EF2DB7-ADB2-4223-8C84-C0D1C11B401A}"/>
              </a:ext>
            </a:extLst>
          </p:cNvPr>
          <p:cNvSpPr>
            <a:spLocks noGrp="1"/>
          </p:cNvSpPr>
          <p:nvPr>
            <p:ph type="sldNum" sz="quarter" idx="4"/>
          </p:nvPr>
        </p:nvSpPr>
        <p:spPr/>
        <p:txBody>
          <a:bodyPr/>
          <a:lstStyle/>
          <a:p>
            <a:fld id="{1C3486A8-E8FB-4965-B61C-9B9FA7DC7BEE}" type="slidenum">
              <a:rPr lang="en-US" smtClean="0"/>
              <a:pPr/>
              <a:t>21</a:t>
            </a:fld>
            <a:endParaRPr lang="en-US"/>
          </a:p>
        </p:txBody>
      </p:sp>
    </p:spTree>
    <p:extLst>
      <p:ext uri="{BB962C8B-B14F-4D97-AF65-F5344CB8AC3E}">
        <p14:creationId xmlns:p14="http://schemas.microsoft.com/office/powerpoint/2010/main" val="362529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FB7E-AA55-4632-9059-CCAD4F92CBDB}"/>
              </a:ext>
            </a:extLst>
          </p:cNvPr>
          <p:cNvSpPr>
            <a:spLocks noGrp="1"/>
          </p:cNvSpPr>
          <p:nvPr>
            <p:ph type="title"/>
          </p:nvPr>
        </p:nvSpPr>
        <p:spPr/>
        <p:txBody>
          <a:bodyPr/>
          <a:lstStyle/>
          <a:p>
            <a:r>
              <a:rPr lang="en-US" dirty="0"/>
              <a:t>Workflow: Daily</a:t>
            </a:r>
          </a:p>
        </p:txBody>
      </p:sp>
      <p:sp>
        <p:nvSpPr>
          <p:cNvPr id="3" name="Content Placeholder 2">
            <a:extLst>
              <a:ext uri="{FF2B5EF4-FFF2-40B4-BE49-F238E27FC236}">
                <a16:creationId xmlns:a16="http://schemas.microsoft.com/office/drawing/2014/main" id="{4BB3C2CE-16FB-48DF-A561-01920B9984E5}"/>
              </a:ext>
            </a:extLst>
          </p:cNvPr>
          <p:cNvSpPr>
            <a:spLocks noGrp="1"/>
          </p:cNvSpPr>
          <p:nvPr>
            <p:ph idx="1"/>
          </p:nvPr>
        </p:nvSpPr>
        <p:spPr/>
        <p:txBody>
          <a:bodyPr/>
          <a:lstStyle/>
          <a:p>
            <a:r>
              <a:rPr lang="en-US" sz="2800" dirty="0"/>
              <a:t>Midday and/or end of day: Log your hours</a:t>
            </a:r>
          </a:p>
          <a:p>
            <a:pPr lvl="1"/>
            <a:r>
              <a:rPr lang="en-US" sz="2400" dirty="0"/>
              <a:t>Consistency is key so that projects are grouped appropriately</a:t>
            </a:r>
          </a:p>
        </p:txBody>
      </p:sp>
      <p:pic>
        <p:nvPicPr>
          <p:cNvPr id="6" name="Picture 5">
            <a:extLst>
              <a:ext uri="{FF2B5EF4-FFF2-40B4-BE49-F238E27FC236}">
                <a16:creationId xmlns:a16="http://schemas.microsoft.com/office/drawing/2014/main" id="{FE113301-361D-4FB5-92AD-B053A38201D5}"/>
              </a:ext>
            </a:extLst>
          </p:cNvPr>
          <p:cNvPicPr>
            <a:picLocks noChangeAspect="1"/>
          </p:cNvPicPr>
          <p:nvPr/>
        </p:nvPicPr>
        <p:blipFill>
          <a:blip r:embed="rId2"/>
          <a:stretch>
            <a:fillRect/>
          </a:stretch>
        </p:blipFill>
        <p:spPr>
          <a:xfrm>
            <a:off x="0" y="2916755"/>
            <a:ext cx="9144000" cy="3941245"/>
          </a:xfrm>
          <a:prstGeom prst="rect">
            <a:avLst/>
          </a:prstGeom>
        </p:spPr>
      </p:pic>
      <p:sp>
        <p:nvSpPr>
          <p:cNvPr id="5" name="Slide Number Placeholder 4">
            <a:extLst>
              <a:ext uri="{FF2B5EF4-FFF2-40B4-BE49-F238E27FC236}">
                <a16:creationId xmlns:a16="http://schemas.microsoft.com/office/drawing/2014/main" id="{B9F49D70-B804-4772-9577-BB17F2694D55}"/>
              </a:ext>
            </a:extLst>
          </p:cNvPr>
          <p:cNvSpPr>
            <a:spLocks noGrp="1"/>
          </p:cNvSpPr>
          <p:nvPr>
            <p:ph type="sldNum" sz="quarter" idx="4"/>
          </p:nvPr>
        </p:nvSpPr>
        <p:spPr/>
        <p:txBody>
          <a:bodyPr/>
          <a:lstStyle/>
          <a:p>
            <a:fld id="{1C3486A8-E8FB-4965-B61C-9B9FA7DC7BEE}" type="slidenum">
              <a:rPr lang="en-US" smtClean="0"/>
              <a:pPr/>
              <a:t>22</a:t>
            </a:fld>
            <a:endParaRPr lang="en-US"/>
          </a:p>
        </p:txBody>
      </p:sp>
    </p:spTree>
    <p:extLst>
      <p:ext uri="{BB962C8B-B14F-4D97-AF65-F5344CB8AC3E}">
        <p14:creationId xmlns:p14="http://schemas.microsoft.com/office/powerpoint/2010/main" val="258840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05E8-8228-428F-B5E9-1A606DD375A3}"/>
              </a:ext>
            </a:extLst>
          </p:cNvPr>
          <p:cNvSpPr>
            <a:spLocks noGrp="1"/>
          </p:cNvSpPr>
          <p:nvPr>
            <p:ph type="title"/>
          </p:nvPr>
        </p:nvSpPr>
        <p:spPr/>
        <p:txBody>
          <a:bodyPr/>
          <a:lstStyle/>
          <a:p>
            <a:r>
              <a:rPr lang="en-US" dirty="0"/>
              <a:t>Workflow: Monthly? Quarterly? </a:t>
            </a:r>
          </a:p>
        </p:txBody>
      </p:sp>
      <p:sp>
        <p:nvSpPr>
          <p:cNvPr id="3" name="Content Placeholder 2">
            <a:extLst>
              <a:ext uri="{FF2B5EF4-FFF2-40B4-BE49-F238E27FC236}">
                <a16:creationId xmlns:a16="http://schemas.microsoft.com/office/drawing/2014/main" id="{166DED83-73DF-4C84-B1BA-7A0EF1F1CBA9}"/>
              </a:ext>
            </a:extLst>
          </p:cNvPr>
          <p:cNvSpPr>
            <a:spLocks noGrp="1"/>
          </p:cNvSpPr>
          <p:nvPr>
            <p:ph idx="1"/>
          </p:nvPr>
        </p:nvSpPr>
        <p:spPr/>
        <p:txBody>
          <a:bodyPr/>
          <a:lstStyle/>
          <a:p>
            <a:r>
              <a:rPr lang="en-US" sz="2800" dirty="0"/>
              <a:t>Run the </a:t>
            </a:r>
            <a:r>
              <a:rPr lang="en-US" sz="2800" i="1" dirty="0" err="1"/>
              <a:t>timetrackR</a:t>
            </a:r>
            <a:r>
              <a:rPr lang="en-US" sz="2800" dirty="0"/>
              <a:t> app to summarize how you’ve been spending your time</a:t>
            </a:r>
          </a:p>
          <a:p>
            <a:pPr marL="514350" indent="-514350">
              <a:buFont typeface="+mj-lt"/>
              <a:buAutoNum type="arabicPeriod"/>
            </a:pPr>
            <a:r>
              <a:rPr lang="en-US" sz="2400" dirty="0"/>
              <a:t>Create data frames for shiny app</a:t>
            </a:r>
          </a:p>
          <a:p>
            <a:pPr lvl="1"/>
            <a:r>
              <a:rPr lang="en-US" sz="1800" dirty="0"/>
              <a:t>Summarize number of hours across projects</a:t>
            </a:r>
          </a:p>
          <a:p>
            <a:pPr lvl="1"/>
            <a:r>
              <a:rPr lang="en-US" sz="1800" dirty="0"/>
              <a:t>Concatenate data from multiple statisticians</a:t>
            </a:r>
          </a:p>
          <a:p>
            <a:pPr lvl="1"/>
            <a:r>
              <a:rPr lang="en-US" sz="1800" dirty="0"/>
              <a:t>Identify active vs inactive projects</a:t>
            </a:r>
          </a:p>
          <a:p>
            <a:pPr lvl="1"/>
            <a:r>
              <a:rPr lang="en-US" sz="1800" dirty="0"/>
              <a:t>Will need to edit this program the first time running the app</a:t>
            </a:r>
          </a:p>
          <a:p>
            <a:pPr marL="514350" indent="-514350">
              <a:buFont typeface="+mj-lt"/>
              <a:buAutoNum type="arabicPeriod"/>
            </a:pPr>
            <a:r>
              <a:rPr lang="en-US" sz="2400" dirty="0"/>
              <a:t>server: set of instructions to build the app</a:t>
            </a:r>
          </a:p>
          <a:p>
            <a:pPr marL="514350" indent="-514350">
              <a:buFont typeface="+mj-lt"/>
              <a:buAutoNum type="arabicPeriod"/>
            </a:pPr>
            <a:r>
              <a:rPr lang="en-US" sz="2400" dirty="0" err="1"/>
              <a:t>ui</a:t>
            </a:r>
            <a:r>
              <a:rPr lang="en-US" sz="2400" dirty="0"/>
              <a:t>: defines a webpage that the user interacts with, it controls layout and appearance</a:t>
            </a:r>
          </a:p>
          <a:p>
            <a:endParaRPr lang="en-US" sz="2800" dirty="0"/>
          </a:p>
        </p:txBody>
      </p:sp>
      <p:sp>
        <p:nvSpPr>
          <p:cNvPr id="5" name="Slide Number Placeholder 4">
            <a:extLst>
              <a:ext uri="{FF2B5EF4-FFF2-40B4-BE49-F238E27FC236}">
                <a16:creationId xmlns:a16="http://schemas.microsoft.com/office/drawing/2014/main" id="{331B5C13-9DEA-4655-ACC8-9ABFDF5FE719}"/>
              </a:ext>
            </a:extLst>
          </p:cNvPr>
          <p:cNvSpPr>
            <a:spLocks noGrp="1"/>
          </p:cNvSpPr>
          <p:nvPr>
            <p:ph type="sldNum" sz="quarter" idx="4"/>
          </p:nvPr>
        </p:nvSpPr>
        <p:spPr/>
        <p:txBody>
          <a:bodyPr/>
          <a:lstStyle/>
          <a:p>
            <a:fld id="{1C3486A8-E8FB-4965-B61C-9B9FA7DC7BEE}" type="slidenum">
              <a:rPr lang="en-US" smtClean="0"/>
              <a:pPr/>
              <a:t>23</a:t>
            </a:fld>
            <a:endParaRPr lang="en-US"/>
          </a:p>
        </p:txBody>
      </p:sp>
    </p:spTree>
    <p:extLst>
      <p:ext uri="{BB962C8B-B14F-4D97-AF65-F5344CB8AC3E}">
        <p14:creationId xmlns:p14="http://schemas.microsoft.com/office/powerpoint/2010/main" val="2224857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p:txBody>
          <a:bodyPr/>
          <a:lstStyle/>
          <a:p>
            <a:r>
              <a:rPr lang="en-US" dirty="0">
                <a:solidFill>
                  <a:schemeClr val="accent2"/>
                </a:solidFill>
              </a:rPr>
              <a:t>R Code Highlights:</a:t>
            </a:r>
            <a:br>
              <a:rPr lang="en-US" dirty="0"/>
            </a:br>
            <a:r>
              <a:rPr lang="en-US" dirty="0"/>
              <a:t>	</a:t>
            </a:r>
            <a:r>
              <a:rPr lang="en-US" dirty="0">
                <a:solidFill>
                  <a:schemeClr val="accent1"/>
                </a:solidFill>
              </a:rPr>
              <a:t>The switch function and </a:t>
            </a:r>
            <a:r>
              <a:rPr lang="en-US" dirty="0" err="1">
                <a:solidFill>
                  <a:schemeClr val="accent1"/>
                </a:solidFill>
              </a:rPr>
              <a:t>geom_segment</a:t>
            </a:r>
            <a:r>
              <a:rPr lang="en-US" dirty="0">
                <a:solidFill>
                  <a:schemeClr val="accent1"/>
                </a:solidFill>
              </a:rPr>
              <a:t>()</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310452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Code tidbits:</a:t>
            </a:r>
            <a:r>
              <a:rPr lang="en-US" dirty="0">
                <a:solidFill>
                  <a:schemeClr val="accent2"/>
                </a:solidFill>
              </a:rPr>
              <a:t> switch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385828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194761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Code tidbits: </a:t>
            </a:r>
            <a:r>
              <a:rPr lang="en-US" dirty="0">
                <a:solidFill>
                  <a:schemeClr val="accent2"/>
                </a:solidFill>
              </a:rPr>
              <a:t>Gantt Chart</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pic>
        <p:nvPicPr>
          <p:cNvPr id="6" name="Picture 5">
            <a:extLst>
              <a:ext uri="{FF2B5EF4-FFF2-40B4-BE49-F238E27FC236}">
                <a16:creationId xmlns:a16="http://schemas.microsoft.com/office/drawing/2014/main" id="{09E5C800-8678-416A-984C-240EF950D5E6}"/>
              </a:ext>
            </a:extLst>
          </p:cNvPr>
          <p:cNvPicPr>
            <a:picLocks noChangeAspect="1"/>
          </p:cNvPicPr>
          <p:nvPr/>
        </p:nvPicPr>
        <p:blipFill>
          <a:blip r:embed="rId2"/>
          <a:stretch>
            <a:fillRect/>
          </a:stretch>
        </p:blipFill>
        <p:spPr>
          <a:xfrm>
            <a:off x="0" y="2217451"/>
            <a:ext cx="9144000" cy="3821592"/>
          </a:xfrm>
          <a:prstGeom prst="rect">
            <a:avLst/>
          </a:prstGeom>
        </p:spPr>
      </p:pic>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27</a:t>
            </a:fld>
            <a:endParaRPr lang="en-US"/>
          </a:p>
        </p:txBody>
      </p:sp>
    </p:spTree>
    <p:extLst>
      <p:ext uri="{BB962C8B-B14F-4D97-AF65-F5344CB8AC3E}">
        <p14:creationId xmlns:p14="http://schemas.microsoft.com/office/powerpoint/2010/main" val="74774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Gantt chart</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b="1" dirty="0"/>
              <a:t>Data wrangling:</a:t>
            </a:r>
            <a:r>
              <a:rPr lang="en-US" sz="2400" dirty="0"/>
              <a:t> 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28</a:t>
            </a:fld>
            <a:endParaRPr lang="en-US"/>
          </a:p>
        </p:txBody>
      </p:sp>
    </p:spTree>
    <p:extLst>
      <p:ext uri="{BB962C8B-B14F-4D97-AF65-F5344CB8AC3E}">
        <p14:creationId xmlns:p14="http://schemas.microsoft.com/office/powerpoint/2010/main" val="184995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Gantt chart</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831544"/>
          </a:xfrm>
          <a:prstGeom prst="rect">
            <a:avLst/>
          </a:prstGeom>
        </p:spPr>
        <p:txBody>
          <a:bodyPr wrap="square">
            <a:spAutoFit/>
          </a:bodyPr>
          <a:lstStyle/>
          <a:p>
            <a:r>
              <a:rPr lang="en-US" sz="2000" b="1" dirty="0">
                <a:latin typeface="Arial"/>
                <a:cs typeface="Arial"/>
              </a:rPr>
              <a:t>Data viz:</a:t>
            </a:r>
            <a:br>
              <a:rPr lang="en-US" sz="1400" dirty="0"/>
            </a:br>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scale_color_manual</a:t>
            </a:r>
            <a:r>
              <a:rPr lang="en-US" sz="1400" dirty="0">
                <a:latin typeface="Courier"/>
              </a:rPr>
              <a:t>(</a:t>
            </a:r>
            <a:r>
              <a:rPr lang="en-US" sz="1400" dirty="0">
                <a:solidFill>
                  <a:srgbClr val="902000"/>
                </a:solidFill>
                <a:latin typeface="Courier"/>
              </a:rPr>
              <a:t>values =</a:t>
            </a:r>
            <a:r>
              <a:rPr lang="en-US" sz="1400" dirty="0">
                <a:latin typeface="Courier"/>
              </a:rPr>
              <a:t> </a:t>
            </a:r>
            <a:r>
              <a:rPr lang="en-US" sz="1400" dirty="0" err="1">
                <a:latin typeface="Courier"/>
              </a:rPr>
              <a:t>mskRvis</a:t>
            </a:r>
            <a:r>
              <a:rPr lang="en-US" sz="1400" dirty="0">
                <a:solidFill>
                  <a:srgbClr val="666666"/>
                </a:solidFill>
                <a:latin typeface="Courier"/>
              </a:rPr>
              <a:t>::</a:t>
            </a:r>
            <a:r>
              <a:rPr lang="en-US" sz="1400" b="1" dirty="0" err="1">
                <a:solidFill>
                  <a:srgbClr val="007020"/>
                </a:solidFill>
                <a:latin typeface="Courier"/>
              </a:rPr>
              <a:t>msk_palette</a:t>
            </a:r>
            <a:r>
              <a:rPr lang="en-US" sz="1400" dirty="0">
                <a:latin typeface="Courier"/>
              </a:rPr>
              <a:t>(</a:t>
            </a:r>
            <a:r>
              <a:rPr lang="en-US" sz="1400" dirty="0">
                <a:solidFill>
                  <a:srgbClr val="4070A0"/>
                </a:solidFill>
                <a:latin typeface="Courier"/>
              </a:rPr>
              <a:t>"contrast"</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pic>
        <p:nvPicPr>
          <p:cNvPr id="5" name="Picture 4">
            <a:extLst>
              <a:ext uri="{FF2B5EF4-FFF2-40B4-BE49-F238E27FC236}">
                <a16:creationId xmlns:a16="http://schemas.microsoft.com/office/drawing/2014/main" id="{36F56087-CEFB-4826-AFA8-77D4A910A7C9}"/>
              </a:ext>
            </a:extLst>
          </p:cNvPr>
          <p:cNvPicPr>
            <a:picLocks noChangeAspect="1"/>
          </p:cNvPicPr>
          <p:nvPr/>
        </p:nvPicPr>
        <p:blipFill>
          <a:blip r:embed="rId2"/>
          <a:stretch>
            <a:fillRect/>
          </a:stretch>
        </p:blipFill>
        <p:spPr>
          <a:xfrm>
            <a:off x="1253511" y="3771438"/>
            <a:ext cx="7191989" cy="3005779"/>
          </a:xfrm>
          <a:prstGeom prst="rect">
            <a:avLst/>
          </a:prstGeom>
        </p:spPr>
      </p:pic>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29</a:t>
            </a:fld>
            <a:endParaRPr lang="en-US"/>
          </a:p>
        </p:txBody>
      </p:sp>
    </p:spTree>
    <p:extLst>
      <p:ext uri="{BB962C8B-B14F-4D97-AF65-F5344CB8AC3E}">
        <p14:creationId xmlns:p14="http://schemas.microsoft.com/office/powerpoint/2010/main" val="26326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1569660"/>
          </a:xfrm>
          <a:prstGeom prst="rect">
            <a:avLst/>
          </a:prstGeom>
        </p:spPr>
        <p:txBody>
          <a:bodyPr wrap="square">
            <a:spAutoFit/>
          </a:bodyPr>
          <a:lstStyle/>
          <a:p>
            <a:r>
              <a:rPr lang="en-US" sz="3200" i="1" dirty="0">
                <a:solidFill>
                  <a:schemeClr val="accent1"/>
                </a:solidFill>
              </a:rPr>
              <a:t>It’s hard to manage your time if you don’t know how you’re spending your time</a:t>
            </a: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3569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400" dirty="0"/>
              <a:t>Be careful about your denominators! This is a count of </a:t>
            </a:r>
            <a:r>
              <a:rPr lang="en-US" sz="2400" i="1" dirty="0"/>
              <a:t>what you recorded</a:t>
            </a:r>
          </a:p>
          <a:p>
            <a:pPr lvl="1"/>
            <a:r>
              <a:rPr lang="en-US" sz="2000" dirty="0"/>
              <a:t>Won’t tell you if you spent 2 hours on Twitter or 45 minutes replying to an email (unless you write that down yourself!)</a:t>
            </a:r>
            <a:endParaRPr lang="en-US" sz="2000" i="1" dirty="0"/>
          </a:p>
          <a:p>
            <a:r>
              <a:rPr lang="en-US" sz="2400" dirty="0"/>
              <a:t>Corollary: this is only useful if you track your time relatively accurately</a:t>
            </a:r>
          </a:p>
          <a:p>
            <a:pPr lvl="1"/>
            <a:r>
              <a:rPr lang="en-US" sz="2000" dirty="0"/>
              <a:t>15 minute increments at a minimum, sometimes record a single project or activity for an entire day</a:t>
            </a:r>
          </a:p>
          <a:p>
            <a:pPr lvl="1"/>
            <a:r>
              <a:rPr lang="en-US" sz="2000" dirty="0"/>
              <a:t>Do what works best for you</a:t>
            </a:r>
          </a:p>
          <a:p>
            <a:r>
              <a:rPr lang="en-US" sz="24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30</a:t>
            </a:fld>
            <a:endParaRPr lang="en-US"/>
          </a:p>
        </p:txBody>
      </p:sp>
    </p:spTree>
    <p:extLst>
      <p:ext uri="{BB962C8B-B14F-4D97-AF65-F5344CB8AC3E}">
        <p14:creationId xmlns:p14="http://schemas.microsoft.com/office/powerpoint/2010/main" val="2875116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with Toggl app (or other) to automate a portion of the tracking</a:t>
            </a:r>
          </a:p>
          <a:p>
            <a:pPr lvl="1"/>
            <a:r>
              <a:rPr lang="en-US" sz="2400" dirty="0"/>
              <a:t>Automated time tracking + customizable reporting = best of both worlds?</a:t>
            </a:r>
          </a:p>
          <a:p>
            <a:r>
              <a:rPr lang="en-US" sz="2800" dirty="0"/>
              <a:t>Incorporate additional visualizations and/or summary measures</a:t>
            </a:r>
          </a:p>
          <a:p>
            <a:pPr lvl="1"/>
            <a:r>
              <a:rPr lang="en-US" sz="2400" dirty="0"/>
              <a:t>Changes over time?</a:t>
            </a:r>
          </a:p>
          <a:p>
            <a:pPr lvl="1"/>
            <a:r>
              <a:rPr lang="en-US" sz="2400" dirty="0"/>
              <a:t>Suggestions?</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1472678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dirty="0"/>
              <a:t>Can be used to track time across a team or to look at your own time</a:t>
            </a:r>
          </a:p>
          <a:p>
            <a:r>
              <a:rPr lang="en-US" sz="2400" dirty="0"/>
              <a:t>Can be used to align (or re-align) your workflow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577" y="387525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1128304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pic>
        <p:nvPicPr>
          <p:cNvPr id="2050" name="Picture 2"/>
          <p:cNvPicPr>
            <a:picLocks noChangeAspect="1" noChangeArrowheads="1"/>
          </p:cNvPicPr>
          <p:nvPr/>
        </p:nvPicPr>
        <p:blipFill>
          <a:blip r:embed="rId2"/>
          <a:srcRect/>
          <a:stretch>
            <a:fillRect/>
          </a:stretch>
        </p:blipFill>
        <p:spPr bwMode="auto">
          <a:xfrm>
            <a:off x="623818" y="4645943"/>
            <a:ext cx="472440" cy="365760"/>
          </a:xfrm>
          <a:prstGeom prst="rect">
            <a:avLst/>
          </a:prstGeom>
          <a:noFill/>
          <a:ln w="9525">
            <a:noFill/>
            <a:miter lim="800000"/>
            <a:headEnd/>
            <a:tailEnd/>
          </a:ln>
        </p:spPr>
      </p:pic>
      <p:sp>
        <p:nvSpPr>
          <p:cNvPr id="4" name="Rectangle 3"/>
          <p:cNvSpPr/>
          <p:nvPr/>
        </p:nvSpPr>
        <p:spPr>
          <a:xfrm>
            <a:off x="1273176" y="4645943"/>
            <a:ext cx="1942519" cy="369332"/>
          </a:xfrm>
          <a:prstGeom prst="rect">
            <a:avLst/>
          </a:prstGeom>
        </p:spPr>
        <p:txBody>
          <a:bodyPr wrap="none">
            <a:spAutoFit/>
          </a:bodyPr>
          <a:lstStyle/>
          <a:p>
            <a:r>
              <a:rPr lang="en-US" dirty="0">
                <a:solidFill>
                  <a:schemeClr val="accent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mj-lt"/>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406877" cy="369332"/>
          </a:xfrm>
          <a:prstGeom prst="rect">
            <a:avLst/>
          </a:prstGeom>
        </p:spPr>
        <p:txBody>
          <a:bodyPr wrap="none" anchor="ctr">
            <a:spAutoFit/>
          </a:bodyPr>
          <a:lstStyle/>
          <a:p>
            <a:r>
              <a:rPr lang="en-US" dirty="0">
                <a:solidFill>
                  <a:schemeClr val="accent1"/>
                </a:solidFill>
                <a:latin typeface="+mj-lt"/>
                <a:cs typeface="Arial" panose="020B0604020202020204" pitchFamily="34" charset="0"/>
              </a:rPr>
              <a:t>www.JessicaLavery.com</a:t>
            </a:r>
          </a:p>
        </p:txBody>
      </p:sp>
      <p:pic>
        <p:nvPicPr>
          <p:cNvPr id="1028" name="Picture 4" descr="Image result for twitter logo">
            <a:extLst>
              <a:ext uri="{FF2B5EF4-FFF2-40B4-BE49-F238E27FC236}">
                <a16:creationId xmlns:a16="http://schemas.microsoft.com/office/drawing/2014/main" id="{70A8DCF7-EE66-43A7-A1BB-508A7D8B4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98" y="5109839"/>
            <a:ext cx="609880" cy="609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3CCD6D-1E40-4F0F-BE95-202FF180AB2B}"/>
              </a:ext>
            </a:extLst>
          </p:cNvPr>
          <p:cNvSpPr txBox="1"/>
          <p:nvPr/>
        </p:nvSpPr>
        <p:spPr>
          <a:xfrm>
            <a:off x="1273176" y="5250563"/>
            <a:ext cx="1352871" cy="369332"/>
          </a:xfrm>
          <a:prstGeom prst="rect">
            <a:avLst/>
          </a:prstGeom>
          <a:noFill/>
        </p:spPr>
        <p:txBody>
          <a:bodyPr wrap="none" rtlCol="0">
            <a:spAutoFit/>
          </a:bodyPr>
          <a:lstStyle/>
          <a:p>
            <a:r>
              <a:rPr lang="en-US" dirty="0">
                <a:solidFill>
                  <a:schemeClr val="accent1"/>
                </a:solidFill>
              </a:rPr>
              <a:t>@</a:t>
            </a:r>
            <a:r>
              <a:rPr lang="en-US" dirty="0" err="1">
                <a:solidFill>
                  <a:schemeClr val="accent1"/>
                </a:solidFill>
              </a:rPr>
              <a:t>jessicalavs</a:t>
            </a:r>
            <a:endParaRPr lang="en-US" dirty="0">
              <a:solidFill>
                <a:schemeClr val="accent1"/>
              </a:solidFill>
            </a:endParaRPr>
          </a:p>
        </p:txBody>
      </p:sp>
      <p:sp>
        <p:nvSpPr>
          <p:cNvPr id="2" name="Rectangle 1">
            <a:extLst>
              <a:ext uri="{FF2B5EF4-FFF2-40B4-BE49-F238E27FC236}">
                <a16:creationId xmlns:a16="http://schemas.microsoft.com/office/drawing/2014/main" id="{D546039F-AA6A-4F7A-9C3D-5CED5F5D9363}"/>
              </a:ext>
            </a:extLst>
          </p:cNvPr>
          <p:cNvSpPr/>
          <p:nvPr/>
        </p:nvSpPr>
        <p:spPr>
          <a:xfrm>
            <a:off x="2476614" y="2237966"/>
            <a:ext cx="4039119" cy="369332"/>
          </a:xfrm>
          <a:prstGeom prst="rect">
            <a:avLst/>
          </a:prstGeom>
        </p:spPr>
        <p:txBody>
          <a:bodyPr wrap="none">
            <a:spAutoFit/>
          </a:bodyPr>
          <a:lstStyle/>
          <a:p>
            <a:r>
              <a:rPr lang="en-US" dirty="0">
                <a:hlinkClick r:id="rId7"/>
              </a:rPr>
              <a:t>https://github.com/jalavery/proj_mgmnt</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051" y="2133930"/>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share his time tracking data and his patience in answering my many R questions. </a:t>
            </a:r>
          </a:p>
        </p:txBody>
      </p:sp>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88349-776A-4077-9F4D-FC87772D4A8A}"/>
              </a:ext>
            </a:extLst>
          </p:cNvPr>
          <p:cNvSpPr>
            <a:spLocks noGrp="1"/>
          </p:cNvSpPr>
          <p:nvPr>
            <p:ph type="title"/>
          </p:nvPr>
        </p:nvSpPr>
        <p:spPr/>
        <p:txBody>
          <a:bodyPr/>
          <a:lstStyle/>
          <a:p>
            <a:r>
              <a:rPr lang="en-US" dirty="0">
                <a:solidFill>
                  <a:schemeClr val="accent2"/>
                </a:solidFill>
              </a:rPr>
              <a:t>Potential solution: </a:t>
            </a:r>
            <a:br>
              <a:rPr lang="en-US" dirty="0">
                <a:solidFill>
                  <a:schemeClr val="accent2"/>
                </a:solidFill>
              </a:rPr>
            </a:br>
            <a:r>
              <a:rPr lang="en-US" dirty="0">
                <a:solidFill>
                  <a:schemeClr val="accent2"/>
                </a:solidFill>
              </a:rPr>
              <a:t>	</a:t>
            </a:r>
            <a:r>
              <a:rPr lang="en-US" b="0" i="1" dirty="0">
                <a:solidFill>
                  <a:schemeClr val="accent1"/>
                </a:solidFill>
              </a:rPr>
              <a:t>time tracking app?</a:t>
            </a:r>
          </a:p>
        </p:txBody>
      </p:sp>
      <p:sp>
        <p:nvSpPr>
          <p:cNvPr id="5" name="Slide Number Placeholder 4">
            <a:extLst>
              <a:ext uri="{FF2B5EF4-FFF2-40B4-BE49-F238E27FC236}">
                <a16:creationId xmlns:a16="http://schemas.microsoft.com/office/drawing/2014/main" id="{D6E745D3-169D-44DB-8357-88502E3007A2}"/>
              </a:ext>
            </a:extLst>
          </p:cNvPr>
          <p:cNvSpPr>
            <a:spLocks noGrp="1"/>
          </p:cNvSpPr>
          <p:nvPr>
            <p:ph type="sldNum" sz="quarter" idx="11"/>
          </p:nvPr>
        </p:nvSpPr>
        <p:spPr/>
        <p:txBody>
          <a:bodyPr/>
          <a:lstStyle/>
          <a:p>
            <a:fld id="{1C3486A8-E8FB-4965-B61C-9B9FA7DC7BEE}" type="slidenum">
              <a:rPr lang="en-US" smtClean="0"/>
              <a:pPr/>
              <a:t>4</a:t>
            </a:fld>
            <a:endParaRPr lang="en-US"/>
          </a:p>
        </p:txBody>
      </p:sp>
      <p:pic>
        <p:nvPicPr>
          <p:cNvPr id="1026" name="Picture 2" descr="Image result for time app">
            <a:extLst>
              <a:ext uri="{FF2B5EF4-FFF2-40B4-BE49-F238E27FC236}">
                <a16:creationId xmlns:a16="http://schemas.microsoft.com/office/drawing/2014/main" id="{B47F96C9-B122-429E-B252-7FFB16ED5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078" y="3068997"/>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hiny hex sticker">
            <a:extLst>
              <a:ext uri="{FF2B5EF4-FFF2-40B4-BE49-F238E27FC236}">
                <a16:creationId xmlns:a16="http://schemas.microsoft.com/office/drawing/2014/main" id="{9721F992-6E51-4BDF-A26A-B55804943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418" y="3928655"/>
            <a:ext cx="172402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9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Setting</a:t>
            </a:r>
            <a:r>
              <a:rPr lang="en-US" sz="2400" dirty="0"/>
              <a:t>: On a team of 3 statisticians at the time</a:t>
            </a:r>
          </a:p>
          <a:p>
            <a:pPr lvl="1"/>
            <a:r>
              <a:rPr lang="en-US" sz="2000" dirty="0"/>
              <a:t>Project-based work with overlap in projects and investigators</a:t>
            </a:r>
          </a:p>
          <a:p>
            <a:pPr lvl="1"/>
            <a:r>
              <a:rPr lang="en-US" sz="2000" dirty="0"/>
              <a:t>Track individually or in aggregate</a:t>
            </a:r>
          </a:p>
          <a:p>
            <a:r>
              <a:rPr lang="en-US" sz="2400" dirty="0">
                <a:solidFill>
                  <a:schemeClr val="accent1"/>
                </a:solidFill>
              </a:rPr>
              <a:t>Professional development</a:t>
            </a:r>
            <a:r>
              <a:rPr lang="en-US" sz="2400" dirty="0"/>
              <a:t>: Wanted experience with R &amp; Shiny</a:t>
            </a:r>
          </a:p>
          <a:p>
            <a:pPr lvl="1"/>
            <a:r>
              <a:rPr lang="en-US" sz="2000" dirty="0"/>
              <a:t>Used previous </a:t>
            </a:r>
            <a:r>
              <a:rPr lang="en-US" sz="2000" dirty="0" err="1"/>
              <a:t>RLadies</a:t>
            </a:r>
            <a:r>
              <a:rPr lang="en-US" sz="2000" dirty="0"/>
              <a:t> presentation to get started: </a:t>
            </a:r>
            <a:r>
              <a:rPr lang="en-US" sz="2000" i="1" dirty="0">
                <a:hlinkClick r:id="rId2"/>
              </a:rPr>
              <a:t>Learning Shiny with NBA data</a:t>
            </a:r>
            <a:endParaRPr lang="en-US" sz="2000" i="1" dirty="0"/>
          </a:p>
          <a:p>
            <a:r>
              <a:rPr lang="en-US" sz="2400" dirty="0">
                <a:solidFill>
                  <a:schemeClr val="accent1"/>
                </a:solidFill>
              </a:rPr>
              <a:t>Usability</a:t>
            </a:r>
            <a:r>
              <a:rPr lang="en-US" sz="2400" dirty="0"/>
              <a:t>: Wanted simple, easily interpretable metrics/visualization – didn’t want to spend all of my time analyzing my time</a:t>
            </a:r>
          </a:p>
          <a:p>
            <a:pPr lvl="1"/>
            <a:r>
              <a:rPr lang="en-US" sz="2000" dirty="0"/>
              <a:t>Use for goal-setting and evaluating</a:t>
            </a:r>
          </a:p>
          <a:p>
            <a:pPr lvl="1"/>
            <a:r>
              <a:rPr lang="en-US" sz="2000" dirty="0"/>
              <a:t>Aid in forecasting/resource allocation decisions</a:t>
            </a:r>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5</a:t>
            </a:fld>
            <a:endParaRPr lang="en-US"/>
          </a:p>
        </p:txBody>
      </p:sp>
    </p:spTree>
    <p:extLst>
      <p:ext uri="{BB962C8B-B14F-4D97-AF65-F5344CB8AC3E}">
        <p14:creationId xmlns:p14="http://schemas.microsoft.com/office/powerpoint/2010/main" val="17344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i="1" dirty="0" err="1"/>
              <a:t>timetrackR</a:t>
            </a:r>
            <a:endParaRPr lang="en-US" dirty="0"/>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967" y="3906756"/>
            <a:ext cx="2874459" cy="20155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1832971652"/>
              </p:ext>
            </p:extLst>
          </p:nvPr>
        </p:nvGraphicFramePr>
        <p:xfrm>
          <a:off x="2495400" y="1363049"/>
          <a:ext cx="4488106"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40109E0A-B15A-4E73-B2B7-B8C67B86234B}"/>
              </a:ext>
            </a:extLst>
          </p:cNvPr>
          <p:cNvSpPr>
            <a:spLocks noGrp="1"/>
          </p:cNvSpPr>
          <p:nvPr>
            <p:ph type="sldNum" sz="quarter" idx="11"/>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388904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1F-7E07-4A40-BC26-034C4B71F632}"/>
              </a:ext>
            </a:extLst>
          </p:cNvPr>
          <p:cNvSpPr>
            <a:spLocks noGrp="1"/>
          </p:cNvSpPr>
          <p:nvPr>
            <p:ph type="title"/>
          </p:nvPr>
        </p:nvSpPr>
        <p:spPr/>
        <p:txBody>
          <a:bodyPr/>
          <a:lstStyle/>
          <a:p>
            <a:r>
              <a:rPr lang="en-US" dirty="0"/>
              <a:t>Potential tools for tracking &amp; analyzing your time</a:t>
            </a:r>
          </a:p>
        </p:txBody>
      </p:sp>
      <p:sp>
        <p:nvSpPr>
          <p:cNvPr id="6" name="Text Placeholder 5">
            <a:extLst>
              <a:ext uri="{FF2B5EF4-FFF2-40B4-BE49-F238E27FC236}">
                <a16:creationId xmlns:a16="http://schemas.microsoft.com/office/drawing/2014/main" id="{3C5232E8-4DBD-43A7-BA1B-D7609F06C93B}"/>
              </a:ext>
            </a:extLst>
          </p:cNvPr>
          <p:cNvSpPr>
            <a:spLocks noGrp="1"/>
          </p:cNvSpPr>
          <p:nvPr>
            <p:ph type="body" idx="1"/>
          </p:nvPr>
        </p:nvSpPr>
        <p:spPr/>
        <p:txBody>
          <a:bodyPr/>
          <a:lstStyle/>
          <a:p>
            <a:r>
              <a:rPr lang="en-US" i="1" dirty="0" err="1"/>
              <a:t>timetrackR</a:t>
            </a:r>
            <a:endParaRPr lang="en-US" i="1" dirty="0"/>
          </a:p>
        </p:txBody>
      </p:sp>
      <p:sp>
        <p:nvSpPr>
          <p:cNvPr id="3" name="Content Placeholder 2">
            <a:extLst>
              <a:ext uri="{FF2B5EF4-FFF2-40B4-BE49-F238E27FC236}">
                <a16:creationId xmlns:a16="http://schemas.microsoft.com/office/drawing/2014/main" id="{0FA13A17-1F28-419E-A2F0-EC80DFDFACF0}"/>
              </a:ext>
            </a:extLst>
          </p:cNvPr>
          <p:cNvSpPr>
            <a:spLocks noGrp="1"/>
          </p:cNvSpPr>
          <p:nvPr>
            <p:ph sz="half" idx="2"/>
          </p:nvPr>
        </p:nvSpPr>
        <p:spPr/>
        <p:txBody>
          <a:bodyPr/>
          <a:lstStyle/>
          <a:p>
            <a:pPr marL="285750" indent="-285750">
              <a:buFont typeface="Arial" panose="020B0604020202020204" pitchFamily="34" charset="0"/>
              <a:buChar char="•"/>
            </a:pPr>
            <a:r>
              <a:rPr lang="en-US" sz="2000" u="sng" dirty="0"/>
              <a:t>Entirely customizable</a:t>
            </a:r>
          </a:p>
          <a:p>
            <a:pPr marL="285750" indent="-285750">
              <a:buFont typeface="Arial" panose="020B0604020202020204" pitchFamily="34" charset="0"/>
              <a:buChar char="•"/>
            </a:pPr>
            <a:r>
              <a:rPr lang="en-US" sz="2000" dirty="0"/>
              <a:t>Free! </a:t>
            </a:r>
          </a:p>
          <a:p>
            <a:pPr marL="285750" indent="-285750">
              <a:buFont typeface="Arial" panose="020B0604020202020204" pitchFamily="34" charset="0"/>
              <a:buChar char="•"/>
            </a:pPr>
            <a:r>
              <a:rPr lang="en-US" sz="2000" dirty="0"/>
              <a:t>Full ownership of your recorded data, can set up and analyze in a way that best suits your needs</a:t>
            </a:r>
          </a:p>
        </p:txBody>
      </p:sp>
      <p:sp>
        <p:nvSpPr>
          <p:cNvPr id="7" name="Text Placeholder 6">
            <a:extLst>
              <a:ext uri="{FF2B5EF4-FFF2-40B4-BE49-F238E27FC236}">
                <a16:creationId xmlns:a16="http://schemas.microsoft.com/office/drawing/2014/main" id="{94333515-95EC-4BCE-9DF2-27C43B38E3BE}"/>
              </a:ext>
            </a:extLst>
          </p:cNvPr>
          <p:cNvSpPr>
            <a:spLocks noGrp="1"/>
          </p:cNvSpPr>
          <p:nvPr>
            <p:ph type="body" sz="quarter" idx="3"/>
          </p:nvPr>
        </p:nvSpPr>
        <p:spPr/>
        <p:txBody>
          <a:bodyPr/>
          <a:lstStyle/>
          <a:p>
            <a:r>
              <a:rPr lang="en-US" dirty="0"/>
              <a:t>Other software</a:t>
            </a:r>
          </a:p>
        </p:txBody>
      </p:sp>
      <p:sp>
        <p:nvSpPr>
          <p:cNvPr id="8" name="Content Placeholder 7">
            <a:extLst>
              <a:ext uri="{FF2B5EF4-FFF2-40B4-BE49-F238E27FC236}">
                <a16:creationId xmlns:a16="http://schemas.microsoft.com/office/drawing/2014/main" id="{5E9E9E31-246C-465D-AF21-867A6F403C71}"/>
              </a:ext>
            </a:extLst>
          </p:cNvPr>
          <p:cNvSpPr>
            <a:spLocks noGrp="1"/>
          </p:cNvSpPr>
          <p:nvPr>
            <p:ph sz="quarter" idx="4"/>
          </p:nvPr>
        </p:nvSpPr>
        <p:spPr/>
        <p:txBody>
          <a:bodyPr/>
          <a:lstStyle/>
          <a:p>
            <a:r>
              <a:rPr lang="en-US" sz="2000" dirty="0"/>
              <a:t>e.g. Toggl (free and paid versions), </a:t>
            </a:r>
            <a:r>
              <a:rPr lang="en-US" sz="2000" dirty="0" err="1"/>
              <a:t>RescueTime</a:t>
            </a:r>
            <a:r>
              <a:rPr lang="en-US" sz="2000" dirty="0"/>
              <a:t>, </a:t>
            </a:r>
            <a:r>
              <a:rPr lang="en-US" sz="2000" dirty="0" err="1"/>
              <a:t>Everhour</a:t>
            </a:r>
            <a:endParaRPr lang="en-US" sz="2000" dirty="0"/>
          </a:p>
          <a:p>
            <a:pPr marL="285750" indent="-285750">
              <a:buFont typeface="Arial" panose="020B0604020202020204" pitchFamily="34" charset="0"/>
              <a:buChar char="•"/>
            </a:pPr>
            <a:r>
              <a:rPr lang="en-US" sz="2000" dirty="0"/>
              <a:t>Less labor intensive/maintenance not required</a:t>
            </a:r>
          </a:p>
          <a:p>
            <a:pPr marL="285750" indent="-285750">
              <a:buFont typeface="Arial" panose="020B0604020202020204" pitchFamily="34" charset="0"/>
              <a:buChar char="•"/>
            </a:pPr>
            <a:r>
              <a:rPr lang="en-US" sz="2000" dirty="0"/>
              <a:t>Can monitor apps and URLs used and identify distracters (hello Slack!)</a:t>
            </a:r>
          </a:p>
          <a:p>
            <a:pPr marL="285750" indent="-285750">
              <a:buFont typeface="Arial" panose="020B0604020202020204" pitchFamily="34" charset="0"/>
              <a:buChar char="•"/>
            </a:pPr>
            <a:r>
              <a:rPr lang="en-US" sz="2000" dirty="0"/>
              <a:t>More precise: down to the minute (if this is desired)</a:t>
            </a:r>
          </a:p>
          <a:p>
            <a:endParaRPr lang="en-US" sz="2000" dirty="0"/>
          </a:p>
          <a:p>
            <a:endParaRPr lang="en-US" sz="2000" dirty="0"/>
          </a:p>
        </p:txBody>
      </p:sp>
      <p:sp>
        <p:nvSpPr>
          <p:cNvPr id="4" name="Slide Number Placeholder 3">
            <a:extLst>
              <a:ext uri="{FF2B5EF4-FFF2-40B4-BE49-F238E27FC236}">
                <a16:creationId xmlns:a16="http://schemas.microsoft.com/office/drawing/2014/main" id="{6C867645-EF69-43F0-BD42-9E23B31FE145}"/>
              </a:ext>
            </a:extLst>
          </p:cNvPr>
          <p:cNvSpPr>
            <a:spLocks noGrp="1"/>
          </p:cNvSpPr>
          <p:nvPr>
            <p:ph type="sldNum" sz="quarter" idx="10"/>
          </p:nvPr>
        </p:nvSpPr>
        <p:spPr/>
        <p:txBody>
          <a:bodyPr/>
          <a:lstStyle/>
          <a:p>
            <a:fld id="{1C3486A8-E8FB-4965-B61C-9B9FA7DC7BEE}" type="slidenum">
              <a:rPr lang="en-US" smtClean="0"/>
              <a:pPr/>
              <a:t>7</a:t>
            </a:fld>
            <a:endParaRPr lang="en-US"/>
          </a:p>
        </p:txBody>
      </p:sp>
    </p:spTree>
    <p:extLst>
      <p:ext uri="{BB962C8B-B14F-4D97-AF65-F5344CB8AC3E}">
        <p14:creationId xmlns:p14="http://schemas.microsoft.com/office/powerpoint/2010/main" val="308330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0" indent="0">
              <a:buNone/>
            </a:pPr>
            <a:r>
              <a:rPr lang="en-US" sz="2800" b="1" dirty="0">
                <a:solidFill>
                  <a:schemeClr val="accent2"/>
                </a:solidFill>
              </a:rPr>
              <a:t>Percent effort</a:t>
            </a:r>
            <a:r>
              <a:rPr lang="en-US" sz="2800" dirty="0"/>
              <a:t>: Time spent per project/investigator/task</a:t>
            </a:r>
          </a:p>
          <a:p>
            <a:pPr marL="0" indent="0">
              <a:buNone/>
            </a:pPr>
            <a:endParaRPr lang="en-US" sz="2800" dirty="0"/>
          </a:p>
          <a:p>
            <a:pPr marL="0" indent="0">
              <a:buNone/>
            </a:pPr>
            <a:r>
              <a:rPr lang="en-US" sz="2800" b="1" dirty="0">
                <a:solidFill>
                  <a:schemeClr val="accent2"/>
                </a:solidFill>
              </a:rPr>
              <a:t>Total hours</a:t>
            </a:r>
            <a:r>
              <a:rPr lang="en-US" sz="2800" dirty="0"/>
              <a:t>: Cumulative total number of hours spent on a project</a:t>
            </a:r>
          </a:p>
          <a:p>
            <a:pPr marL="0" indent="0">
              <a:buNone/>
            </a:pPr>
            <a:endParaRPr lang="en-US" sz="2800" dirty="0"/>
          </a:p>
          <a:p>
            <a:pPr marL="0" indent="0">
              <a:buNone/>
            </a:pPr>
            <a:r>
              <a:rPr lang="en-US" sz="2800" b="1" dirty="0">
                <a:solidFill>
                  <a:schemeClr val="accent2"/>
                </a:solidFill>
              </a:rPr>
              <a:t>Gantt Chart</a:t>
            </a:r>
            <a:r>
              <a:rPr lang="en-US" sz="2800" dirty="0"/>
              <a:t>: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8</a:t>
            </a:fld>
            <a:endParaRPr lang="en-US"/>
          </a:p>
        </p:txBody>
      </p:sp>
    </p:spTree>
    <p:extLst>
      <p:ext uri="{BB962C8B-B14F-4D97-AF65-F5344CB8AC3E}">
        <p14:creationId xmlns:p14="http://schemas.microsoft.com/office/powerpoint/2010/main" val="311088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Comparing time invested to products generated</a:t>
            </a:r>
          </a:p>
          <a:p>
            <a:pPr lvl="1"/>
            <a:r>
              <a:rPr lang="en-US" sz="1600" dirty="0"/>
              <a:t>Did an abstract take as long as a full analysis for a manuscript?</a:t>
            </a:r>
          </a:p>
          <a:p>
            <a:pPr lvl="1"/>
            <a:r>
              <a:rPr lang="en-US" sz="1600" dirty="0"/>
              <a:t>For a time-intensive project, was the result multiple manuscripts? </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9</a:t>
            </a:fld>
            <a:endParaRPr lang="en-US"/>
          </a:p>
        </p:txBody>
      </p:sp>
    </p:spTree>
    <p:extLst>
      <p:ext uri="{BB962C8B-B14F-4D97-AF65-F5344CB8AC3E}">
        <p14:creationId xmlns:p14="http://schemas.microsoft.com/office/powerpoint/2010/main" val="1977642660"/>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2.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MSK_Slide1Template</Template>
  <TotalTime>13105</TotalTime>
  <Words>1488</Words>
  <Application>Microsoft Office PowerPoint</Application>
  <PresentationFormat>On-screen Show (4:3)</PresentationFormat>
  <Paragraphs>180</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ＭＳ Ｐゴシック</vt:lpstr>
      <vt:lpstr>Arial</vt:lpstr>
      <vt:lpstr>Calibri</vt:lpstr>
      <vt:lpstr>Courier</vt:lpstr>
      <vt:lpstr>Georgia</vt:lpstr>
      <vt:lpstr>Slide Template 1</vt:lpstr>
      <vt:lpstr>It’s Time to Shine with the timetrackR App</vt:lpstr>
      <vt:lpstr>Time &amp; the busy RLady</vt:lpstr>
      <vt:lpstr>So what’s the problem?</vt:lpstr>
      <vt:lpstr>Potential solution:   time tracking app?</vt:lpstr>
      <vt:lpstr>Motivation</vt:lpstr>
      <vt:lpstr>timetrackR</vt:lpstr>
      <vt:lpstr>Potential tools for tracking &amp; analyzing your time</vt:lpstr>
      <vt:lpstr>Time tracking metrics &amp; visualizations</vt:lpstr>
      <vt:lpstr>Time tracking metrics: Percent effort</vt:lpstr>
      <vt:lpstr>Time tracking metrics: Total hours</vt:lpstr>
      <vt:lpstr>Time tracking viz: Gantt chart</vt:lpstr>
      <vt:lpstr>timetrackR Data</vt:lpstr>
      <vt:lpstr>timetrackR Demo</vt:lpstr>
      <vt:lpstr>PowerPoint Presentation</vt:lpstr>
      <vt:lpstr>PowerPoint Presentation</vt:lpstr>
      <vt:lpstr>PowerPoint Presentation</vt:lpstr>
      <vt:lpstr>Information learned from timetrackR</vt:lpstr>
      <vt:lpstr>timetrackR in practice</vt:lpstr>
      <vt:lpstr>Workflow: Initial Setup</vt:lpstr>
      <vt:lpstr>Template Time Tracker</vt:lpstr>
      <vt:lpstr>Template Project Tracker</vt:lpstr>
      <vt:lpstr>Workflow: Daily</vt:lpstr>
      <vt:lpstr>Workflow: Monthly? Quarterly? </vt:lpstr>
      <vt:lpstr>R Code Highlights:  The switch function and geom_segment()</vt:lpstr>
      <vt:lpstr>Code tidbits: switch function</vt:lpstr>
      <vt:lpstr>switch function: Bar chart application</vt:lpstr>
      <vt:lpstr>Code tidbits: Gantt Chart</vt:lpstr>
      <vt:lpstr>Gantt chart</vt:lpstr>
      <vt:lpstr>Gantt chart</vt:lpstr>
      <vt:lpstr>Caveats</vt:lpstr>
      <vt:lpstr>Future Plans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Lavery, Jessica A./Epidemiology-Biostatistics</cp:lastModifiedBy>
  <cp:revision>114</cp:revision>
  <dcterms:created xsi:type="dcterms:W3CDTF">2020-01-20T18:27:30Z</dcterms:created>
  <dcterms:modified xsi:type="dcterms:W3CDTF">2020-02-23T18:18:38Z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