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5" r:id="rId6"/>
    <p:sldId id="258" r:id="rId7"/>
    <p:sldId id="257" r:id="rId8"/>
    <p:sldId id="259" r:id="rId9"/>
    <p:sldId id="260" r:id="rId10"/>
    <p:sldId id="266" r:id="rId11"/>
    <p:sldId id="262" r:id="rId12"/>
    <p:sldId id="264" r:id="rId13"/>
    <p:sldId id="274" r:id="rId14"/>
    <p:sldId id="275" r:id="rId15"/>
    <p:sldId id="267" r:id="rId16"/>
    <p:sldId id="263" r:id="rId17"/>
    <p:sldId id="261" r:id="rId18"/>
    <p:sldId id="273" r:id="rId1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340">
          <p15:clr>
            <a:srgbClr val="A4A3A4"/>
          </p15:clr>
        </p15:guide>
        <p15:guide id="2" pos="30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98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684" autoAdjust="0"/>
  </p:normalViewPr>
  <p:slideViewPr>
    <p:cSldViewPr snapToGrid="0" showGuides="1">
      <p:cViewPr varScale="1">
        <p:scale>
          <a:sx n="107" d="100"/>
          <a:sy n="107" d="100"/>
        </p:scale>
        <p:origin x="1716" y="54"/>
      </p:cViewPr>
      <p:guideLst>
        <p:guide orient="horz" pos="3340"/>
        <p:guide pos="30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3538" y="0"/>
            <a:ext cx="153987" cy="1690688"/>
          </a:xfrm>
          <a:prstGeom prst="rect">
            <a:avLst/>
          </a:prstGeom>
          <a:solidFill>
            <a:srgbClr val="2986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3538" y="1690688"/>
            <a:ext cx="153987" cy="1804987"/>
          </a:xfrm>
          <a:prstGeom prst="rect">
            <a:avLst/>
          </a:prstGeom>
          <a:solidFill>
            <a:srgbClr val="F265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538" y="3495675"/>
            <a:ext cx="153987" cy="254952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9420" y="2194895"/>
            <a:ext cx="6949679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9420" y="4292600"/>
            <a:ext cx="6949679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391854" y="6251928"/>
            <a:ext cx="2315381" cy="606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75" y="508289"/>
            <a:ext cx="4428683" cy="162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1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538" y="0"/>
            <a:ext cx="153987" cy="971550"/>
          </a:xfrm>
          <a:prstGeom prst="rect">
            <a:avLst/>
          </a:prstGeom>
          <a:solidFill>
            <a:srgbClr val="2986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3538" y="971550"/>
            <a:ext cx="153987" cy="401638"/>
          </a:xfrm>
          <a:prstGeom prst="rect">
            <a:avLst/>
          </a:prstGeom>
          <a:solidFill>
            <a:srgbClr val="F265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3538" y="1373188"/>
            <a:ext cx="153987" cy="70326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629" y="297658"/>
            <a:ext cx="7679871" cy="7826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629" y="1202966"/>
            <a:ext cx="7679871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385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3538" y="0"/>
            <a:ext cx="153987" cy="971550"/>
          </a:xfrm>
          <a:prstGeom prst="rect">
            <a:avLst/>
          </a:prstGeom>
          <a:solidFill>
            <a:srgbClr val="2986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3538" y="971550"/>
            <a:ext cx="153987" cy="401638"/>
          </a:xfrm>
          <a:prstGeom prst="rect">
            <a:avLst/>
          </a:prstGeom>
          <a:solidFill>
            <a:srgbClr val="F265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538" y="1373188"/>
            <a:ext cx="153987" cy="70326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184" y="330699"/>
            <a:ext cx="7649030" cy="751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0184" y="1223450"/>
            <a:ext cx="371203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23450"/>
            <a:ext cx="37610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4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930" y="256040"/>
            <a:ext cx="7647214" cy="8112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930" y="1429007"/>
            <a:ext cx="374445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930" y="2068769"/>
            <a:ext cx="374445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29007"/>
            <a:ext cx="37551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68769"/>
            <a:ext cx="37551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972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3380"/>
            <a:ext cx="7647214" cy="9484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073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09214"/>
            <a:ext cx="7647214" cy="1859783"/>
          </a:xfrm>
        </p:spPr>
        <p:txBody>
          <a:bodyPr anchor="t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1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88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1215512"/>
            <a:ext cx="3118990" cy="74762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3786" y="1215512"/>
            <a:ext cx="4245428" cy="49106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1963134"/>
            <a:ext cx="3118990" cy="41630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90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0"/>
            <a:ext cx="6616697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968375"/>
            <a:ext cx="6616697" cy="3759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8"/>
            <a:ext cx="661669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564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14400" y="115888"/>
            <a:ext cx="7494588" cy="974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223963"/>
            <a:ext cx="7494588" cy="45259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538" y="0"/>
            <a:ext cx="153987" cy="971550"/>
          </a:xfrm>
          <a:prstGeom prst="rect">
            <a:avLst/>
          </a:prstGeom>
          <a:solidFill>
            <a:srgbClr val="2986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3538" y="971550"/>
            <a:ext cx="153987" cy="401638"/>
          </a:xfrm>
          <a:prstGeom prst="rect">
            <a:avLst/>
          </a:prstGeom>
          <a:solidFill>
            <a:srgbClr val="F265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3538" y="1373188"/>
            <a:ext cx="153987" cy="70326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11" descr="MSK_logo_simp_hor_s_pos_d1884.ai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497" y="6087548"/>
            <a:ext cx="2427642" cy="8950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9pPr>
    </p:titleStyle>
    <p:bodyStyle>
      <a:lvl1pPr marL="227013" indent="-227013" algn="l" defTabSz="457200" rtl="0" eaLnBrk="1" fontAlgn="base" hangingPunct="1">
        <a:spcBef>
          <a:spcPct val="20000"/>
        </a:spcBef>
        <a:spcAft>
          <a:spcPct val="0"/>
        </a:spcAft>
        <a:buClr>
          <a:srgbClr val="2986E2"/>
        </a:buClr>
        <a:buFont typeface="Arial" charset="0"/>
        <a:buChar char="•"/>
        <a:defRPr sz="3200" b="0" i="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2986E2"/>
        </a:buClr>
        <a:buFont typeface="Arial" charset="0"/>
        <a:buChar char="–"/>
        <a:defRPr sz="2800" b="0" i="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986E2"/>
        </a:buClr>
        <a:buFont typeface="Arial" charset="0"/>
        <a:buChar char="•"/>
        <a:defRPr sz="2400" b="0" i="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986E2"/>
        </a:buClr>
        <a:buFont typeface="Arial" charset="0"/>
        <a:buChar char="–"/>
        <a:defRPr sz="2000" b="0" i="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986E2"/>
        </a:buClr>
        <a:buFont typeface="Arial" charset="0"/>
        <a:buChar char="»"/>
        <a:defRPr sz="2000" b="0" i="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lavery/proj_mgmn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laveryj@mskcc.or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8913" y="2195513"/>
            <a:ext cx="6950075" cy="14700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It’s Time to Shine with the </a:t>
            </a:r>
            <a:r>
              <a:rPr lang="en-US" i="1" dirty="0" err="1">
                <a:latin typeface="Arial" charset="0"/>
                <a:ea typeface="Arial" charset="0"/>
                <a:cs typeface="Arial" charset="0"/>
              </a:rPr>
              <a:t>timetrackR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App</a:t>
            </a:r>
          </a:p>
        </p:txBody>
      </p:sp>
      <p:sp>
        <p:nvSpPr>
          <p:cNvPr id="11266" name="Subtitle 2"/>
          <p:cNvSpPr>
            <a:spLocks noGrp="1"/>
          </p:cNvSpPr>
          <p:nvPr>
            <p:ph type="subTitle" idx="1"/>
          </p:nvPr>
        </p:nvSpPr>
        <p:spPr>
          <a:xfrm>
            <a:off x="725488" y="4292600"/>
            <a:ext cx="7683500" cy="1752600"/>
          </a:xfrm>
        </p:spPr>
        <p:txBody>
          <a:bodyPr anchor="b">
            <a:normAutofit/>
          </a:bodyPr>
          <a:lstStyle/>
          <a:p>
            <a:endParaRPr lang="en-US" dirty="0"/>
          </a:p>
          <a:p>
            <a:r>
              <a:rPr lang="en-US" dirty="0"/>
              <a:t>February 26, 2020</a:t>
            </a:r>
          </a:p>
          <a:p>
            <a:r>
              <a:rPr lang="en-US" dirty="0"/>
              <a:t>Jessica Lavery</a:t>
            </a:r>
          </a:p>
          <a:p>
            <a:r>
              <a:rPr lang="en-US" dirty="0"/>
              <a:t>Biostatistician</a:t>
            </a:r>
          </a:p>
        </p:txBody>
      </p:sp>
      <p:sp>
        <p:nvSpPr>
          <p:cNvPr id="3" name="Rectangle 2"/>
          <p:cNvSpPr/>
          <p:nvPr/>
        </p:nvSpPr>
        <p:spPr>
          <a:xfrm>
            <a:off x="5894039" y="6045200"/>
            <a:ext cx="3053655" cy="7412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rladies nyc logo">
            <a:extLst>
              <a:ext uri="{FF2B5EF4-FFF2-40B4-BE49-F238E27FC236}">
                <a16:creationId xmlns:a16="http://schemas.microsoft.com/office/drawing/2014/main" id="{1E5D7981-F7D3-4214-9E7F-88B679A8F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938" y="4173818"/>
            <a:ext cx="1719742" cy="199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5FB7E-AA55-4632-9059-CCAD4F92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3C2CE-16FB-48DF-A561-01920B998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 spreadsheet setup</a:t>
            </a:r>
          </a:p>
        </p:txBody>
      </p:sp>
      <p:pic>
        <p:nvPicPr>
          <p:cNvPr id="3074" name="Picture 2" descr="Image result for ms excel">
            <a:extLst>
              <a:ext uri="{FF2B5EF4-FFF2-40B4-BE49-F238E27FC236}">
                <a16:creationId xmlns:a16="http://schemas.microsoft.com/office/drawing/2014/main" id="{4D13D626-68E4-45B8-9FC4-A81965D93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40" y="2345952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85F98E-6D86-4EAC-B4D4-D11E3A109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137" y="2528045"/>
            <a:ext cx="3359382" cy="117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9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5FB7E-AA55-4632-9059-CCAD4F92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3C2CE-16FB-48DF-A561-01920B998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39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5F51F-7E07-4A40-BC26-034C4B71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solutions: Pros &amp;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13A17-1F28-419E-A2F0-EC80DFDF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Other time tracking software &amp; reporting is available:</a:t>
            </a:r>
          </a:p>
          <a:p>
            <a:pPr lvl="1"/>
            <a:r>
              <a:rPr lang="en-US" sz="2000" dirty="0"/>
              <a:t>Toggl (free and paid versions), </a:t>
            </a:r>
            <a:r>
              <a:rPr lang="en-US" sz="2000" dirty="0" err="1"/>
              <a:t>RescueTime</a:t>
            </a:r>
            <a:r>
              <a:rPr lang="en-US" sz="2000" dirty="0"/>
              <a:t>, </a:t>
            </a:r>
            <a:r>
              <a:rPr lang="en-US" sz="2000" dirty="0" err="1"/>
              <a:t>Everhour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AE897-351D-421A-A038-3AC7EECFC29A}"/>
              </a:ext>
            </a:extLst>
          </p:cNvPr>
          <p:cNvSpPr txBox="1"/>
          <p:nvPr/>
        </p:nvSpPr>
        <p:spPr>
          <a:xfrm>
            <a:off x="765629" y="2542617"/>
            <a:ext cx="2466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Pros to DIY Shiny App: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Entirely customizable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ABEAB4-D389-49FD-8DE1-C74061A5FF75}"/>
              </a:ext>
            </a:extLst>
          </p:cNvPr>
          <p:cNvSpPr txBox="1"/>
          <p:nvPr/>
        </p:nvSpPr>
        <p:spPr>
          <a:xfrm>
            <a:off x="4455459" y="2542617"/>
            <a:ext cx="4518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 to other software/trackers: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labor intensive/maintenance not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monitor apps and URLs used and identify distracters (hello Slack!)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precise: down to the minute (if this is desired)</a:t>
            </a:r>
          </a:p>
        </p:txBody>
      </p:sp>
    </p:spTree>
    <p:extLst>
      <p:ext uri="{BB962C8B-B14F-4D97-AF65-F5344CB8AC3E}">
        <p14:creationId xmlns:p14="http://schemas.microsoft.com/office/powerpoint/2010/main" val="3083300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5790-0EA7-4012-93A7-22425D41E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F475-9DB2-4FC0-B370-DDE4324E1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Incorporate with Toggl app to automate a portion of the tracking</a:t>
            </a:r>
          </a:p>
          <a:p>
            <a:pPr lvl="1"/>
            <a:r>
              <a:rPr lang="en-US" dirty="0"/>
              <a:t>Automated + customizable: best of both worlds?</a:t>
            </a:r>
          </a:p>
          <a:p>
            <a:r>
              <a:rPr lang="en-US" dirty="0"/>
              <a:t>Incorporate additional visualizations and/or summary measures</a:t>
            </a:r>
          </a:p>
          <a:p>
            <a:pPr lvl="1"/>
            <a:r>
              <a:rPr lang="en-US" dirty="0"/>
              <a:t>Suggestions?</a:t>
            </a:r>
          </a:p>
        </p:txBody>
      </p:sp>
    </p:spTree>
    <p:extLst>
      <p:ext uri="{BB962C8B-B14F-4D97-AF65-F5344CB8AC3E}">
        <p14:creationId xmlns:p14="http://schemas.microsoft.com/office/powerpoint/2010/main" val="1128304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A390-01F3-41EC-A21A-C0F8AE22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BAE00-D3F8-479E-BD2A-2045BF753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GitHub Repo: </a:t>
            </a:r>
            <a:r>
              <a:rPr lang="en-US" sz="2800" dirty="0">
                <a:hlinkClick r:id="rId2"/>
              </a:rPr>
              <a:t>https://github.com/jalavery/proj_mgmnt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5239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 txBox="1">
            <a:spLocks/>
          </p:cNvSpPr>
          <p:nvPr/>
        </p:nvSpPr>
        <p:spPr bwMode="auto">
          <a:xfrm>
            <a:off x="765175" y="1182689"/>
            <a:ext cx="7680325" cy="289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4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818" y="4197708"/>
            <a:ext cx="47244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273176" y="4197708"/>
            <a:ext cx="1942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laveryj@mskcc.org</a:t>
            </a:r>
            <a:endParaRPr lang="en-US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50B19F6-5340-4F9E-B7DD-D9ACA4E3F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718" y="5781997"/>
            <a:ext cx="548640" cy="5486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A04F32-BAE7-490D-A395-7C8095D36025}"/>
              </a:ext>
            </a:extLst>
          </p:cNvPr>
          <p:cNvSpPr/>
          <p:nvPr/>
        </p:nvSpPr>
        <p:spPr>
          <a:xfrm>
            <a:off x="1273176" y="5871651"/>
            <a:ext cx="2406877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www.JessicaLavery.com</a:t>
            </a:r>
          </a:p>
        </p:txBody>
      </p:sp>
      <p:pic>
        <p:nvPicPr>
          <p:cNvPr id="1028" name="Picture 4" descr="Image result for twitter logo">
            <a:extLst>
              <a:ext uri="{FF2B5EF4-FFF2-40B4-BE49-F238E27FC236}">
                <a16:creationId xmlns:a16="http://schemas.microsoft.com/office/drawing/2014/main" id="{70A8DCF7-EE66-43A7-A1BB-508A7D8B4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98" y="4867792"/>
            <a:ext cx="609880" cy="60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3CCD6D-1E40-4F0F-BE95-202FF180AB2B}"/>
              </a:ext>
            </a:extLst>
          </p:cNvPr>
          <p:cNvSpPr txBox="1"/>
          <p:nvPr/>
        </p:nvSpPr>
        <p:spPr>
          <a:xfrm>
            <a:off x="1273176" y="5008516"/>
            <a:ext cx="135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jessicalavs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4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A4B1-CEFE-42F6-BE30-1CF39169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&amp; the busy </a:t>
            </a:r>
            <a:r>
              <a:rPr lang="en-US" dirty="0" err="1"/>
              <a:t>RLady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48C686-4E67-459C-8A8F-9A73F64F4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Often feels like there aren’t enough hours in the day</a:t>
            </a:r>
          </a:p>
          <a:p>
            <a:r>
              <a:rPr lang="en-US" sz="2800" dirty="0"/>
              <a:t>Start working on one project and loose track of time</a:t>
            </a:r>
          </a:p>
          <a:p>
            <a:r>
              <a:rPr lang="en-US" sz="2800" dirty="0"/>
              <a:t>Re-analyses take up time! There is no such thing as a “quick re-analysis”!</a:t>
            </a:r>
          </a:p>
        </p:txBody>
      </p:sp>
      <p:pic>
        <p:nvPicPr>
          <p:cNvPr id="4" name="Picture 2" descr="Image result for alice in wonderland rabbit time">
            <a:extLst>
              <a:ext uri="{FF2B5EF4-FFF2-40B4-BE49-F238E27FC236}">
                <a16:creationId xmlns:a16="http://schemas.microsoft.com/office/drawing/2014/main" id="{6C594743-08C0-4041-A651-BC303D465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599" y="4587545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46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B932-F1A0-458A-830D-3BBD6D4A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time tracker summary/project management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0F286-9FC2-4C24-9810-0AD9959C4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Tracking your time is only useful if you then go back and revisit it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(except for the case of time tracking for billing purposes)</a:t>
            </a:r>
          </a:p>
          <a:p>
            <a:r>
              <a:rPr lang="en-US" sz="2800" dirty="0"/>
              <a:t>Useful for one on ones and project status updates</a:t>
            </a:r>
          </a:p>
          <a:p>
            <a:r>
              <a:rPr lang="en-US" sz="2800" dirty="0"/>
              <a:t>Sometimes useful for effort certification reports if your organization requires them</a:t>
            </a:r>
          </a:p>
        </p:txBody>
      </p:sp>
    </p:spTree>
    <p:extLst>
      <p:ext uri="{BB962C8B-B14F-4D97-AF65-F5344CB8AC3E}">
        <p14:creationId xmlns:p14="http://schemas.microsoft.com/office/powerpoint/2010/main" val="162814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91AE-52FD-4B48-884B-0D335ACDE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82B4D-9B18-448E-A594-C83072C8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Doesn’t have to be down to the minute</a:t>
            </a:r>
          </a:p>
          <a:p>
            <a:pPr lvl="1"/>
            <a:r>
              <a:rPr lang="en-US" sz="2400" dirty="0"/>
              <a:t>At most granular, 15 minute increments</a:t>
            </a:r>
          </a:p>
          <a:p>
            <a:pPr lvl="1"/>
            <a:r>
              <a:rPr lang="en-US" sz="2400" dirty="0"/>
              <a:t>At least granular, entire day</a:t>
            </a:r>
          </a:p>
        </p:txBody>
      </p:sp>
    </p:spTree>
    <p:extLst>
      <p:ext uri="{BB962C8B-B14F-4D97-AF65-F5344CB8AC3E}">
        <p14:creationId xmlns:p14="http://schemas.microsoft.com/office/powerpoint/2010/main" val="259069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32EB-DDF0-44B4-A87C-F05369D6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119298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5319-249F-4F8B-AD76-A1ED4DBBA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management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2F8A0-9F57-454B-8B7D-6DA13D846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a breakdown of time spent per area of project by project and investigator</a:t>
            </a:r>
          </a:p>
          <a:p>
            <a:r>
              <a:rPr lang="en-US" dirty="0"/>
              <a:t>If an investigator or project is taking up &gt;50% of your time, you want to know that</a:t>
            </a:r>
          </a:p>
          <a:p>
            <a:r>
              <a:rPr lang="en-US" dirty="0"/>
              <a:t>If an abstract took as long as a full analysis for a manuscript, you want to know that too</a:t>
            </a:r>
          </a:p>
        </p:txBody>
      </p:sp>
    </p:spTree>
    <p:extLst>
      <p:ext uri="{BB962C8B-B14F-4D97-AF65-F5344CB8AC3E}">
        <p14:creationId xmlns:p14="http://schemas.microsoft.com/office/powerpoint/2010/main" val="3110883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AF0C-A9BA-41A6-A856-1A1CB311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gleaned from </a:t>
            </a:r>
            <a:r>
              <a:rPr lang="en-US" i="1" dirty="0" err="1"/>
              <a:t>timetrackR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865FE-2769-467A-9247-2E19D7FFD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9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03C8-ABD3-4A00-AD80-087F2133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3E9DF-7C0F-4369-8FD3-EEA6C90D6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obvious: this is only useful if you track your time</a:t>
            </a:r>
          </a:p>
          <a:p>
            <a:r>
              <a:rPr lang="en-US" dirty="0"/>
              <a:t>Entirely retrospective, it’s a summary of what you’ve done, doesn’t include projected time allocations</a:t>
            </a:r>
          </a:p>
          <a:p>
            <a:r>
              <a:rPr lang="en-US" dirty="0"/>
              <a:t>Most useful for projects with a start and end, but can be useful for ongoing work as well</a:t>
            </a:r>
          </a:p>
        </p:txBody>
      </p:sp>
    </p:spTree>
    <p:extLst>
      <p:ext uri="{BB962C8B-B14F-4D97-AF65-F5344CB8AC3E}">
        <p14:creationId xmlns:p14="http://schemas.microsoft.com/office/powerpoint/2010/main" val="287511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5D77-E3C4-4FBF-8330-3DEFB2FC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the app for your own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C20CB-2264-42BE-90A9-6CD9BBDD3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Can track whichever components of your time you’re interested in</a:t>
            </a:r>
          </a:p>
          <a:p>
            <a:r>
              <a:rPr lang="en-US" sz="2800" dirty="0"/>
              <a:t>Can be used to summarize “current” time (active projects) or view long-term project trajectories</a:t>
            </a:r>
          </a:p>
        </p:txBody>
      </p:sp>
    </p:spTree>
    <p:extLst>
      <p:ext uri="{BB962C8B-B14F-4D97-AF65-F5344CB8AC3E}">
        <p14:creationId xmlns:p14="http://schemas.microsoft.com/office/powerpoint/2010/main" val="2232906021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Template 1">
  <a:themeElements>
    <a:clrScheme name="MSK color pallete">
      <a:dk1>
        <a:sysClr val="windowText" lastClr="000000"/>
      </a:dk1>
      <a:lt1>
        <a:sysClr val="window" lastClr="FFFFFF"/>
      </a:lt1>
      <a:dk2>
        <a:srgbClr val="737373"/>
      </a:dk2>
      <a:lt2>
        <a:srgbClr val="B3B3A6"/>
      </a:lt2>
      <a:accent1>
        <a:srgbClr val="2986E2"/>
      </a:accent1>
      <a:accent2>
        <a:srgbClr val="F26529"/>
      </a:accent2>
      <a:accent3>
        <a:srgbClr val="FFF5BC"/>
      </a:accent3>
      <a:accent4>
        <a:srgbClr val="737373"/>
      </a:accent4>
      <a:accent5>
        <a:srgbClr val="B3B3A6"/>
      </a:accent5>
      <a:accent6>
        <a:srgbClr val="2875B4"/>
      </a:accent6>
      <a:hlink>
        <a:srgbClr val="00BDF2"/>
      </a:hlink>
      <a:folHlink>
        <a:srgbClr val="9BD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lide1Template" id="{03F4163E-8EE5-8E4B-B785-286A96067008}" vid="{CB926C4E-D035-DF42-AF97-2EB935907B2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Image" ma:contentTypeID="0x0101009148F5A04DDD49CBA7127AADA5FB792B00AADE34325A8B49CDA8BB4DB53328F214008DA1A4150FB2B848A3EB7B452BFA7AC5" ma:contentTypeVersion="1" ma:contentTypeDescription="Upload an image." ma:contentTypeScope="" ma:versionID="c5dd4a19140d82efd42bf2e2156fee3e">
  <xsd:schema xmlns:xsd="http://www.w3.org/2001/XMLSchema" xmlns:xs="http://www.w3.org/2001/XMLSchema" xmlns:p="http://schemas.microsoft.com/office/2006/metadata/properties" xmlns:ns1="http://schemas.microsoft.com/sharepoint/v3" xmlns:ns2="E64CF27C-2ECC-48E8-947E-CA63274FB2E8" xmlns:ns3="http://schemas.microsoft.com/sharepoint/v3/fields" targetNamespace="http://schemas.microsoft.com/office/2006/metadata/properties" ma:root="true" ma:fieldsID="8669bc30feb5185623fa09da941496e2" ns1:_="" ns2:_="" ns3:_="">
    <xsd:import namespace="http://schemas.microsoft.com/sharepoint/v3"/>
    <xsd:import namespace="E64CF27C-2ECC-48E8-947E-CA63274FB2E8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FileRef" minOccurs="0"/>
                <xsd:element ref="ns1:File_x0020_Type" minOccurs="0"/>
                <xsd:element ref="ns1:HTML_x0020_File_x0020_Type" minOccurs="0"/>
                <xsd:element ref="ns1:FSObjType" minOccurs="0"/>
                <xsd:element ref="ns2:ThumbnailExists" minOccurs="0"/>
                <xsd:element ref="ns2:PreviewExists" minOccurs="0"/>
                <xsd:element ref="ns2:ImageWidth" minOccurs="0"/>
                <xsd:element ref="ns2:ImageHeight" minOccurs="0"/>
                <xsd:element ref="ns2:ImageCreateDate" minOccurs="0"/>
                <xsd:element ref="ns3:wic_System_Copyright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FileRef" ma:index="8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_x0020_Type" ma:index="9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10" nillable="true" ma:displayName="HTML File Type" ma:hidden="true" ma:internalName="HTML_x0020_File_x0020_Type" ma:readOnly="true">
      <xsd:simpleType>
        <xsd:restriction base="dms:Text"/>
      </xsd:simpleType>
    </xsd:element>
    <xsd:element name="FSObjType" ma:index="11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PublishingStartDate" ma:index="27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28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4CF27C-2ECC-48E8-947E-CA63274FB2E8" elementFormDefault="qualified">
    <xsd:import namespace="http://schemas.microsoft.com/office/2006/documentManagement/types"/>
    <xsd:import namespace="http://schemas.microsoft.com/office/infopath/2007/PartnerControls"/>
    <xsd:element name="ThumbnailExists" ma:index="18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19" nillable="true" ma:displayName="Preview Exists" ma:default="FALSE" ma:hidden="true" ma:internalName="PreviewExists" ma:readOnly="true">
      <xsd:simpleType>
        <xsd:restriction base="dms:Boolean"/>
      </xsd:simpleType>
    </xsd:element>
    <xsd:element name="ImageWidth" ma:index="20" nillable="true" ma:displayName="Width" ma:internalName="ImageWidth" ma:readOnly="true">
      <xsd:simpleType>
        <xsd:restriction base="dms:Unknown"/>
      </xsd:simpleType>
    </xsd:element>
    <xsd:element name="ImageHeight" ma:index="22" nillable="true" ma:displayName="Height" ma:internalName="ImageHeight" ma:readOnly="true">
      <xsd:simpleType>
        <xsd:restriction base="dms:Unknown"/>
      </xsd:simpleType>
    </xsd:element>
    <xsd:element name="ImageCreateDate" ma:index="25" nillable="true" ma:displayName="Date Picture Taken" ma:format="DateTime" ma:hidden="true" ma:internalName="ImageCreat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wic_System_Copyright" ma:index="26" nillable="true" ma:displayName="Copyright" ma:internalName="wic_System_Copyrigh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4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23" ma:displayName="Comments"/>
        <xsd:element name="keywords" minOccurs="0" maxOccurs="1" type="xsd:string" ma:index="1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CreateDate xmlns="E64CF27C-2ECC-48E8-947E-CA63274FB2E8" xsi:nil="true"/>
    <PublishingExpirationDate xmlns="http://schemas.microsoft.com/sharepoint/v3" xsi:nil="true"/>
    <PublishingStartDate xmlns="http://schemas.microsoft.com/sharepoint/v3" xsi:nil="true"/>
    <wic_System_Copyright xmlns="http://schemas.microsoft.com/sharepoint/v3/fields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7EBD8B-EA50-4231-9F03-F9188E4066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64CF27C-2ECC-48E8-947E-CA63274FB2E8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30647F-A921-45DD-9E91-010F7EF4FB4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64CF27C-2ECC-48E8-947E-CA63274FB2E8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01F69EB-AD96-4AD6-8A18-0C8728F5F0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MSK_Slide1Template</Template>
  <TotalTime>74</TotalTime>
  <Words>424</Words>
  <Application>Microsoft Office PowerPoint</Application>
  <PresentationFormat>On-screen Show (4:3)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ＭＳ Ｐゴシック</vt:lpstr>
      <vt:lpstr>Arial</vt:lpstr>
      <vt:lpstr>Calibri</vt:lpstr>
      <vt:lpstr>Georgia</vt:lpstr>
      <vt:lpstr>Slide Template 1</vt:lpstr>
      <vt:lpstr>It’s Time to Shine with the timetrackR App</vt:lpstr>
      <vt:lpstr>Time &amp; the busy RLady</vt:lpstr>
      <vt:lpstr>Why use a time tracker summary/project management app?</vt:lpstr>
      <vt:lpstr>Tracking time</vt:lpstr>
      <vt:lpstr>The app</vt:lpstr>
      <vt:lpstr>Time management metrics</vt:lpstr>
      <vt:lpstr>Information gleaned from timetrackR</vt:lpstr>
      <vt:lpstr>Caveats</vt:lpstr>
      <vt:lpstr>Adapting the app for your own use</vt:lpstr>
      <vt:lpstr>CODE</vt:lpstr>
      <vt:lpstr>CODE</vt:lpstr>
      <vt:lpstr>Alternative solutions: Pros &amp; cons</vt:lpstr>
      <vt:lpstr>Future plans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Presentation Here (Arial Bold 30 pt)</dc:title>
  <dc:creator>Lavery, Jessica A./Epidemiology-Biostatistics</dc:creator>
  <cp:keywords/>
  <dc:description/>
  <cp:lastModifiedBy>Lavery, Jessica A./Epidemiology-Biostatistics</cp:lastModifiedBy>
  <cp:revision>34</cp:revision>
  <dcterms:created xsi:type="dcterms:W3CDTF">2020-01-20T18:27:30Z</dcterms:created>
  <dcterms:modified xsi:type="dcterms:W3CDTF">2020-01-26T16:28:22Z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0x0101009148F5A04DDD49CBA7127AADA5FB792B00AADE34325A8B49CDA8BB4DB53328F214008DA1A4150FB2B848A3EB7B452BFA7AC5</vt:lpwstr>
  </property>
</Properties>
</file>