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256" r:id="rId5"/>
    <p:sldId id="265" r:id="rId6"/>
    <p:sldId id="304" r:id="rId7"/>
    <p:sldId id="305" r:id="rId8"/>
    <p:sldId id="290" r:id="rId9"/>
    <p:sldId id="303" r:id="rId10"/>
    <p:sldId id="267" r:id="rId11"/>
    <p:sldId id="306" r:id="rId12"/>
    <p:sldId id="260" r:id="rId13"/>
    <p:sldId id="287" r:id="rId14"/>
    <p:sldId id="278" r:id="rId15"/>
    <p:sldId id="279" r:id="rId16"/>
    <p:sldId id="291" r:id="rId17"/>
    <p:sldId id="259" r:id="rId18"/>
    <p:sldId id="296" r:id="rId19"/>
    <p:sldId id="299" r:id="rId20"/>
    <p:sldId id="300" r:id="rId21"/>
    <p:sldId id="266" r:id="rId22"/>
    <p:sldId id="286" r:id="rId23"/>
    <p:sldId id="274" r:id="rId24"/>
    <p:sldId id="292" r:id="rId25"/>
    <p:sldId id="293" r:id="rId26"/>
    <p:sldId id="284" r:id="rId27"/>
    <p:sldId id="285" r:id="rId28"/>
    <p:sldId id="302" r:id="rId29"/>
    <p:sldId id="289" r:id="rId30"/>
    <p:sldId id="294" r:id="rId31"/>
    <p:sldId id="288" r:id="rId32"/>
    <p:sldId id="295" r:id="rId33"/>
    <p:sldId id="301" r:id="rId34"/>
    <p:sldId id="262" r:id="rId35"/>
    <p:sldId id="280" r:id="rId36"/>
    <p:sldId id="263" r:id="rId37"/>
    <p:sldId id="273"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2884"/>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14" autoAdjust="0"/>
  </p:normalViewPr>
  <p:slideViewPr>
    <p:cSldViewPr snapToGrid="0" showGuides="1">
      <p:cViewPr varScale="1">
        <p:scale>
          <a:sx n="98" d="100"/>
          <a:sy n="98" d="100"/>
        </p:scale>
        <p:origin x="1956" y="72"/>
      </p:cViewPr>
      <p:guideLst>
        <p:guide orient="horz" pos="3340"/>
        <p:guide pos="30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ata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19F97-CEE1-48F6-AFC2-6EC07868E487}"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330547AB-C826-464A-9B6A-3D940AED8D45}">
      <dgm:prSet phldrT="[Text]"/>
      <dgm:spPr/>
      <dgm:t>
        <a:bodyPr/>
        <a:lstStyle/>
        <a:p>
          <a:r>
            <a:rPr lang="en-US" dirty="0"/>
            <a:t>Track time</a:t>
          </a:r>
        </a:p>
      </dgm:t>
    </dgm:pt>
    <dgm:pt modelId="{5A9539B1-309A-4434-A7EA-3808B49531E0}" type="parTrans" cxnId="{C57EEB29-E025-43DC-832E-B4E470308851}">
      <dgm:prSet/>
      <dgm:spPr/>
      <dgm:t>
        <a:bodyPr/>
        <a:lstStyle/>
        <a:p>
          <a:endParaRPr lang="en-US"/>
        </a:p>
      </dgm:t>
    </dgm:pt>
    <dgm:pt modelId="{1B13F12A-5D83-45BB-B612-83EB6EA7E26F}" type="sibTrans" cxnId="{C57EEB29-E025-43DC-832E-B4E470308851}">
      <dgm:prSet/>
      <dgm:spPr/>
      <dgm:t>
        <a:bodyPr/>
        <a:lstStyle/>
        <a:p>
          <a:endParaRPr lang="en-US"/>
        </a:p>
      </dgm:t>
    </dgm:pt>
    <dgm:pt modelId="{38A11957-9C52-4E33-B323-F86FDE0EC384}">
      <dgm:prSet phldrT="[Text]" custT="1"/>
      <dgm:spPr/>
      <dgm:t>
        <a:bodyPr/>
        <a:lstStyle/>
        <a:p>
          <a:r>
            <a:rPr lang="en-US" sz="1600" b="1" i="1" dirty="0" err="1"/>
            <a:t>timetrackR</a:t>
          </a:r>
          <a:r>
            <a:rPr lang="en-US" sz="1600" b="1" dirty="0"/>
            <a:t> </a:t>
          </a:r>
        </a:p>
        <a:p>
          <a:r>
            <a:rPr lang="en-US" sz="1600" b="1" dirty="0"/>
            <a:t>Shiny App</a:t>
          </a:r>
        </a:p>
      </dgm:t>
    </dgm:pt>
    <dgm:pt modelId="{896C4AE3-94E7-47C7-A67D-09C34041E776}" type="parTrans" cxnId="{DC7F1AE1-5B21-468B-A8AF-961B9BDE8D9D}">
      <dgm:prSet/>
      <dgm:spPr/>
      <dgm:t>
        <a:bodyPr/>
        <a:lstStyle/>
        <a:p>
          <a:endParaRPr lang="en-US"/>
        </a:p>
      </dgm:t>
    </dgm:pt>
    <dgm:pt modelId="{8C3E8B58-0AA8-47BD-96BF-7F61A75AB825}" type="sibTrans" cxnId="{DC7F1AE1-5B21-468B-A8AF-961B9BDE8D9D}">
      <dgm:prSet/>
      <dgm:spPr/>
      <dgm:t>
        <a:bodyPr/>
        <a:lstStyle/>
        <a:p>
          <a:endParaRPr lang="en-US"/>
        </a:p>
      </dgm:t>
    </dgm:pt>
    <dgm:pt modelId="{FE7EBBC7-2581-4247-BA0A-4A6467EC6F7D}" type="pres">
      <dgm:prSet presAssocID="{70F19F97-CEE1-48F6-AFC2-6EC07868E487}" presName="Name0" presStyleCnt="0">
        <dgm:presLayoutVars>
          <dgm:dir/>
          <dgm:resizeHandles val="exact"/>
        </dgm:presLayoutVars>
      </dgm:prSet>
      <dgm:spPr/>
    </dgm:pt>
    <dgm:pt modelId="{1D56B951-DA08-40C2-A045-8EB437E29E63}" type="pres">
      <dgm:prSet presAssocID="{330547AB-C826-464A-9B6A-3D940AED8D45}" presName="composite" presStyleCnt="0"/>
      <dgm:spPr/>
    </dgm:pt>
    <dgm:pt modelId="{C815F5C1-9F59-4015-ACE4-0F94EEE244B4}" type="pres">
      <dgm:prSet presAssocID="{330547AB-C826-464A-9B6A-3D940AED8D45}" presName="imagSh" presStyleLbl="b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dgm:spPr>
    </dgm:pt>
    <dgm:pt modelId="{2D142E79-2AB3-4115-B931-46F051392392}" type="pres">
      <dgm:prSet presAssocID="{330547AB-C826-464A-9B6A-3D940AED8D45}" presName="txNode" presStyleLbl="node1" presStyleIdx="0" presStyleCnt="2" custScaleX="126089" custScaleY="40681">
        <dgm:presLayoutVars>
          <dgm:bulletEnabled val="1"/>
        </dgm:presLayoutVars>
      </dgm:prSet>
      <dgm:spPr/>
    </dgm:pt>
    <dgm:pt modelId="{8B452A88-E010-416A-84E8-4A4E3AF5C12A}" type="pres">
      <dgm:prSet presAssocID="{1B13F12A-5D83-45BB-B612-83EB6EA7E26F}" presName="sibTrans" presStyleLbl="sibTrans2D1" presStyleIdx="0" presStyleCnt="1"/>
      <dgm:spPr/>
    </dgm:pt>
    <dgm:pt modelId="{247239D2-AA90-4CB8-AD0F-9DB10668F25C}" type="pres">
      <dgm:prSet presAssocID="{1B13F12A-5D83-45BB-B612-83EB6EA7E26F}" presName="connTx" presStyleLbl="sibTrans2D1" presStyleIdx="0" presStyleCnt="1"/>
      <dgm:spPr/>
    </dgm:pt>
    <dgm:pt modelId="{68902965-FEED-4B37-96D0-FE86B317EA0F}" type="pres">
      <dgm:prSet presAssocID="{38A11957-9C52-4E33-B323-F86FDE0EC384}" presName="composite" presStyleCnt="0"/>
      <dgm:spPr/>
    </dgm:pt>
    <dgm:pt modelId="{AD577A0C-568E-4437-81C3-39C4CE978643}" type="pres">
      <dgm:prSet presAssocID="{38A11957-9C52-4E33-B323-F86FDE0EC384}" presName="imagSh" presStyleLbl="bgImgPlace1" presStyleIdx="1" presStyleCnt="2"/>
      <dgm:spPr>
        <a:blipFill dpi="0" rotWithShape="1">
          <a:blip xmlns:r="http://schemas.openxmlformats.org/officeDocument/2006/relationships" r:embed="rId2"/>
          <a:srcRect/>
          <a:stretch>
            <a:fillRect l="3159" t="1123" r="-171983" b="1123"/>
          </a:stretch>
        </a:blipFill>
      </dgm:spPr>
    </dgm:pt>
    <dgm:pt modelId="{D6ED1FD7-15DE-4E96-90DD-02106AEFD3B0}" type="pres">
      <dgm:prSet presAssocID="{38A11957-9C52-4E33-B323-F86FDE0EC384}" presName="txNode" presStyleLbl="node1" presStyleIdx="1" presStyleCnt="2" custScaleX="134055" custScaleY="40949">
        <dgm:presLayoutVars>
          <dgm:bulletEnabled val="1"/>
        </dgm:presLayoutVars>
      </dgm:prSet>
      <dgm:spPr/>
    </dgm:pt>
  </dgm:ptLst>
  <dgm:cxnLst>
    <dgm:cxn modelId="{57921E1E-FB4E-4891-8B27-992183A98C56}" type="presOf" srcId="{1B13F12A-5D83-45BB-B612-83EB6EA7E26F}" destId="{247239D2-AA90-4CB8-AD0F-9DB10668F25C}" srcOrd="1" destOrd="0" presId="urn:microsoft.com/office/officeart/2005/8/layout/hProcess10"/>
    <dgm:cxn modelId="{C57EEB29-E025-43DC-832E-B4E470308851}" srcId="{70F19F97-CEE1-48F6-AFC2-6EC07868E487}" destId="{330547AB-C826-464A-9B6A-3D940AED8D45}" srcOrd="0" destOrd="0" parTransId="{5A9539B1-309A-4434-A7EA-3808B49531E0}" sibTransId="{1B13F12A-5D83-45BB-B612-83EB6EA7E26F}"/>
    <dgm:cxn modelId="{685A0189-14AB-4E3A-944F-CC41D3CA8801}" type="presOf" srcId="{330547AB-C826-464A-9B6A-3D940AED8D45}" destId="{2D142E79-2AB3-4115-B931-46F051392392}" srcOrd="0" destOrd="0" presId="urn:microsoft.com/office/officeart/2005/8/layout/hProcess10"/>
    <dgm:cxn modelId="{6A85C4D1-E96F-41C6-9ACB-22D3A707D99E}" type="presOf" srcId="{70F19F97-CEE1-48F6-AFC2-6EC07868E487}" destId="{FE7EBBC7-2581-4247-BA0A-4A6467EC6F7D}" srcOrd="0" destOrd="0" presId="urn:microsoft.com/office/officeart/2005/8/layout/hProcess10"/>
    <dgm:cxn modelId="{DC7F1AE1-5B21-468B-A8AF-961B9BDE8D9D}" srcId="{70F19F97-CEE1-48F6-AFC2-6EC07868E487}" destId="{38A11957-9C52-4E33-B323-F86FDE0EC384}" srcOrd="1" destOrd="0" parTransId="{896C4AE3-94E7-47C7-A67D-09C34041E776}" sibTransId="{8C3E8B58-0AA8-47BD-96BF-7F61A75AB825}"/>
    <dgm:cxn modelId="{75AE2EFC-175A-44E9-A473-540F7645ECC9}" type="presOf" srcId="{38A11957-9C52-4E33-B323-F86FDE0EC384}" destId="{D6ED1FD7-15DE-4E96-90DD-02106AEFD3B0}" srcOrd="0" destOrd="0" presId="urn:microsoft.com/office/officeart/2005/8/layout/hProcess10"/>
    <dgm:cxn modelId="{ABE820FF-2F22-4D44-9CF9-D32F49368B35}" type="presOf" srcId="{1B13F12A-5D83-45BB-B612-83EB6EA7E26F}" destId="{8B452A88-E010-416A-84E8-4A4E3AF5C12A}" srcOrd="0" destOrd="0" presId="urn:microsoft.com/office/officeart/2005/8/layout/hProcess10"/>
    <dgm:cxn modelId="{753661FB-53E3-4489-B1A1-B6DAB482B4EE}" type="presParOf" srcId="{FE7EBBC7-2581-4247-BA0A-4A6467EC6F7D}" destId="{1D56B951-DA08-40C2-A045-8EB437E29E63}" srcOrd="0" destOrd="0" presId="urn:microsoft.com/office/officeart/2005/8/layout/hProcess10"/>
    <dgm:cxn modelId="{8D8CF19F-1612-4A8C-A7DB-C37A9DDE3046}" type="presParOf" srcId="{1D56B951-DA08-40C2-A045-8EB437E29E63}" destId="{C815F5C1-9F59-4015-ACE4-0F94EEE244B4}" srcOrd="0" destOrd="0" presId="urn:microsoft.com/office/officeart/2005/8/layout/hProcess10"/>
    <dgm:cxn modelId="{AB4CAF68-CAFF-43F1-9C26-8448D063E8E7}" type="presParOf" srcId="{1D56B951-DA08-40C2-A045-8EB437E29E63}" destId="{2D142E79-2AB3-4115-B931-46F051392392}" srcOrd="1" destOrd="0" presId="urn:microsoft.com/office/officeart/2005/8/layout/hProcess10"/>
    <dgm:cxn modelId="{667DAD1F-CB0B-4F66-A0E8-D00082CA426E}" type="presParOf" srcId="{FE7EBBC7-2581-4247-BA0A-4A6467EC6F7D}" destId="{8B452A88-E010-416A-84E8-4A4E3AF5C12A}" srcOrd="1" destOrd="0" presId="urn:microsoft.com/office/officeart/2005/8/layout/hProcess10"/>
    <dgm:cxn modelId="{1357C5D6-E76F-41C4-B270-1597588E8B86}" type="presParOf" srcId="{8B452A88-E010-416A-84E8-4A4E3AF5C12A}" destId="{247239D2-AA90-4CB8-AD0F-9DB10668F25C}" srcOrd="0" destOrd="0" presId="urn:microsoft.com/office/officeart/2005/8/layout/hProcess10"/>
    <dgm:cxn modelId="{DBE63B4F-040B-4FE3-B6F9-209BFA616440}" type="presParOf" srcId="{FE7EBBC7-2581-4247-BA0A-4A6467EC6F7D}" destId="{68902965-FEED-4B37-96D0-FE86B317EA0F}" srcOrd="2" destOrd="0" presId="urn:microsoft.com/office/officeart/2005/8/layout/hProcess10"/>
    <dgm:cxn modelId="{16F002F8-0D42-4EDA-A85A-B84F8CEFD224}" type="presParOf" srcId="{68902965-FEED-4B37-96D0-FE86B317EA0F}" destId="{AD577A0C-568E-4437-81C3-39C4CE978643}" srcOrd="0" destOrd="0" presId="urn:microsoft.com/office/officeart/2005/8/layout/hProcess10"/>
    <dgm:cxn modelId="{7AFFA6C9-A373-4FAC-96AA-884041CE4453}" type="presParOf" srcId="{68902965-FEED-4B37-96D0-FE86B317EA0F}" destId="{D6ED1FD7-15DE-4E96-90DD-02106AEFD3B0}"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F19F97-CEE1-48F6-AFC2-6EC07868E487}"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330547AB-C826-464A-9B6A-3D940AED8D45}">
      <dgm:prSet phldrT="[Text]"/>
      <dgm:spPr/>
      <dgm:t>
        <a:bodyPr/>
        <a:lstStyle/>
        <a:p>
          <a:r>
            <a:rPr lang="en-US" dirty="0"/>
            <a:t>Track time</a:t>
          </a:r>
        </a:p>
      </dgm:t>
    </dgm:pt>
    <dgm:pt modelId="{5A9539B1-309A-4434-A7EA-3808B49531E0}" type="parTrans" cxnId="{C57EEB29-E025-43DC-832E-B4E470308851}">
      <dgm:prSet/>
      <dgm:spPr/>
      <dgm:t>
        <a:bodyPr/>
        <a:lstStyle/>
        <a:p>
          <a:endParaRPr lang="en-US"/>
        </a:p>
      </dgm:t>
    </dgm:pt>
    <dgm:pt modelId="{1B13F12A-5D83-45BB-B612-83EB6EA7E26F}" type="sibTrans" cxnId="{C57EEB29-E025-43DC-832E-B4E470308851}">
      <dgm:prSet/>
      <dgm:spPr/>
      <dgm:t>
        <a:bodyPr/>
        <a:lstStyle/>
        <a:p>
          <a:endParaRPr lang="en-US"/>
        </a:p>
      </dgm:t>
    </dgm:pt>
    <dgm:pt modelId="{38A11957-9C52-4E33-B323-F86FDE0EC384}">
      <dgm:prSet phldrT="[Text]"/>
      <dgm:spPr/>
      <dgm:t>
        <a:bodyPr/>
        <a:lstStyle/>
        <a:p>
          <a:r>
            <a:rPr lang="en-US" dirty="0"/>
            <a:t>Analyze time</a:t>
          </a:r>
        </a:p>
      </dgm:t>
    </dgm:pt>
    <dgm:pt modelId="{896C4AE3-94E7-47C7-A67D-09C34041E776}" type="parTrans" cxnId="{DC7F1AE1-5B21-468B-A8AF-961B9BDE8D9D}">
      <dgm:prSet/>
      <dgm:spPr/>
      <dgm:t>
        <a:bodyPr/>
        <a:lstStyle/>
        <a:p>
          <a:endParaRPr lang="en-US"/>
        </a:p>
      </dgm:t>
    </dgm:pt>
    <dgm:pt modelId="{8C3E8B58-0AA8-47BD-96BF-7F61A75AB825}" type="sibTrans" cxnId="{DC7F1AE1-5B21-468B-A8AF-961B9BDE8D9D}">
      <dgm:prSet/>
      <dgm:spPr/>
      <dgm:t>
        <a:bodyPr/>
        <a:lstStyle/>
        <a:p>
          <a:endParaRPr lang="en-US"/>
        </a:p>
      </dgm:t>
    </dgm:pt>
    <dgm:pt modelId="{FE7EBBC7-2581-4247-BA0A-4A6467EC6F7D}" type="pres">
      <dgm:prSet presAssocID="{70F19F97-CEE1-48F6-AFC2-6EC07868E487}" presName="Name0" presStyleCnt="0">
        <dgm:presLayoutVars>
          <dgm:dir/>
          <dgm:resizeHandles val="exact"/>
        </dgm:presLayoutVars>
      </dgm:prSet>
      <dgm:spPr/>
    </dgm:pt>
    <dgm:pt modelId="{1D56B951-DA08-40C2-A045-8EB437E29E63}" type="pres">
      <dgm:prSet presAssocID="{330547AB-C826-464A-9B6A-3D940AED8D45}" presName="composite" presStyleCnt="0"/>
      <dgm:spPr/>
    </dgm:pt>
    <dgm:pt modelId="{C815F5C1-9F59-4015-ACE4-0F94EEE244B4}" type="pres">
      <dgm:prSet presAssocID="{330547AB-C826-464A-9B6A-3D940AED8D45}" presName="imagSh" presStyleLbl="b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dgm:spPr>
    </dgm:pt>
    <dgm:pt modelId="{2D142E79-2AB3-4115-B931-46F051392392}" type="pres">
      <dgm:prSet presAssocID="{330547AB-C826-464A-9B6A-3D940AED8D45}" presName="txNode" presStyleLbl="node1" presStyleIdx="0" presStyleCnt="2" custScaleX="126089" custScaleY="40681">
        <dgm:presLayoutVars>
          <dgm:bulletEnabled val="1"/>
        </dgm:presLayoutVars>
      </dgm:prSet>
      <dgm:spPr/>
    </dgm:pt>
    <dgm:pt modelId="{8B452A88-E010-416A-84E8-4A4E3AF5C12A}" type="pres">
      <dgm:prSet presAssocID="{1B13F12A-5D83-45BB-B612-83EB6EA7E26F}" presName="sibTrans" presStyleLbl="sibTrans2D1" presStyleIdx="0" presStyleCnt="1"/>
      <dgm:spPr/>
    </dgm:pt>
    <dgm:pt modelId="{247239D2-AA90-4CB8-AD0F-9DB10668F25C}" type="pres">
      <dgm:prSet presAssocID="{1B13F12A-5D83-45BB-B612-83EB6EA7E26F}" presName="connTx" presStyleLbl="sibTrans2D1" presStyleIdx="0" presStyleCnt="1"/>
      <dgm:spPr/>
    </dgm:pt>
    <dgm:pt modelId="{68902965-FEED-4B37-96D0-FE86B317EA0F}" type="pres">
      <dgm:prSet presAssocID="{38A11957-9C52-4E33-B323-F86FDE0EC384}" presName="composite" presStyleCnt="0"/>
      <dgm:spPr/>
    </dgm:pt>
    <dgm:pt modelId="{AD577A0C-568E-4437-81C3-39C4CE978643}" type="pres">
      <dgm:prSet presAssocID="{38A11957-9C52-4E33-B323-F86FDE0EC384}" presName="imagSh" presStyleLbl="bgImgPlace1" presStyleIdx="1" presStyleCnt="2"/>
      <dgm:spPr>
        <a:blipFill dpi="0" rotWithShape="1">
          <a:blip xmlns:r="http://schemas.openxmlformats.org/officeDocument/2006/relationships" r:embed="rId2"/>
          <a:srcRect/>
          <a:stretch>
            <a:fillRect l="3159" t="1123" r="-171983" b="1123"/>
          </a:stretch>
        </a:blipFill>
      </dgm:spPr>
    </dgm:pt>
    <dgm:pt modelId="{D6ED1FD7-15DE-4E96-90DD-02106AEFD3B0}" type="pres">
      <dgm:prSet presAssocID="{38A11957-9C52-4E33-B323-F86FDE0EC384}" presName="txNode" presStyleLbl="node1" presStyleIdx="1" presStyleCnt="2" custScaleX="134055" custScaleY="40949">
        <dgm:presLayoutVars>
          <dgm:bulletEnabled val="1"/>
        </dgm:presLayoutVars>
      </dgm:prSet>
      <dgm:spPr/>
    </dgm:pt>
  </dgm:ptLst>
  <dgm:cxnLst>
    <dgm:cxn modelId="{57921E1E-FB4E-4891-8B27-992183A98C56}" type="presOf" srcId="{1B13F12A-5D83-45BB-B612-83EB6EA7E26F}" destId="{247239D2-AA90-4CB8-AD0F-9DB10668F25C}" srcOrd="1" destOrd="0" presId="urn:microsoft.com/office/officeart/2005/8/layout/hProcess10"/>
    <dgm:cxn modelId="{C57EEB29-E025-43DC-832E-B4E470308851}" srcId="{70F19F97-CEE1-48F6-AFC2-6EC07868E487}" destId="{330547AB-C826-464A-9B6A-3D940AED8D45}" srcOrd="0" destOrd="0" parTransId="{5A9539B1-309A-4434-A7EA-3808B49531E0}" sibTransId="{1B13F12A-5D83-45BB-B612-83EB6EA7E26F}"/>
    <dgm:cxn modelId="{685A0189-14AB-4E3A-944F-CC41D3CA8801}" type="presOf" srcId="{330547AB-C826-464A-9B6A-3D940AED8D45}" destId="{2D142E79-2AB3-4115-B931-46F051392392}" srcOrd="0" destOrd="0" presId="urn:microsoft.com/office/officeart/2005/8/layout/hProcess10"/>
    <dgm:cxn modelId="{6A85C4D1-E96F-41C6-9ACB-22D3A707D99E}" type="presOf" srcId="{70F19F97-CEE1-48F6-AFC2-6EC07868E487}" destId="{FE7EBBC7-2581-4247-BA0A-4A6467EC6F7D}" srcOrd="0" destOrd="0" presId="urn:microsoft.com/office/officeart/2005/8/layout/hProcess10"/>
    <dgm:cxn modelId="{DC7F1AE1-5B21-468B-A8AF-961B9BDE8D9D}" srcId="{70F19F97-CEE1-48F6-AFC2-6EC07868E487}" destId="{38A11957-9C52-4E33-B323-F86FDE0EC384}" srcOrd="1" destOrd="0" parTransId="{896C4AE3-94E7-47C7-A67D-09C34041E776}" sibTransId="{8C3E8B58-0AA8-47BD-96BF-7F61A75AB825}"/>
    <dgm:cxn modelId="{75AE2EFC-175A-44E9-A473-540F7645ECC9}" type="presOf" srcId="{38A11957-9C52-4E33-B323-F86FDE0EC384}" destId="{D6ED1FD7-15DE-4E96-90DD-02106AEFD3B0}" srcOrd="0" destOrd="0" presId="urn:microsoft.com/office/officeart/2005/8/layout/hProcess10"/>
    <dgm:cxn modelId="{ABE820FF-2F22-4D44-9CF9-D32F49368B35}" type="presOf" srcId="{1B13F12A-5D83-45BB-B612-83EB6EA7E26F}" destId="{8B452A88-E010-416A-84E8-4A4E3AF5C12A}" srcOrd="0" destOrd="0" presId="urn:microsoft.com/office/officeart/2005/8/layout/hProcess10"/>
    <dgm:cxn modelId="{753661FB-53E3-4489-B1A1-B6DAB482B4EE}" type="presParOf" srcId="{FE7EBBC7-2581-4247-BA0A-4A6467EC6F7D}" destId="{1D56B951-DA08-40C2-A045-8EB437E29E63}" srcOrd="0" destOrd="0" presId="urn:microsoft.com/office/officeart/2005/8/layout/hProcess10"/>
    <dgm:cxn modelId="{8D8CF19F-1612-4A8C-A7DB-C37A9DDE3046}" type="presParOf" srcId="{1D56B951-DA08-40C2-A045-8EB437E29E63}" destId="{C815F5C1-9F59-4015-ACE4-0F94EEE244B4}" srcOrd="0" destOrd="0" presId="urn:microsoft.com/office/officeart/2005/8/layout/hProcess10"/>
    <dgm:cxn modelId="{AB4CAF68-CAFF-43F1-9C26-8448D063E8E7}" type="presParOf" srcId="{1D56B951-DA08-40C2-A045-8EB437E29E63}" destId="{2D142E79-2AB3-4115-B931-46F051392392}" srcOrd="1" destOrd="0" presId="urn:microsoft.com/office/officeart/2005/8/layout/hProcess10"/>
    <dgm:cxn modelId="{667DAD1F-CB0B-4F66-A0E8-D00082CA426E}" type="presParOf" srcId="{FE7EBBC7-2581-4247-BA0A-4A6467EC6F7D}" destId="{8B452A88-E010-416A-84E8-4A4E3AF5C12A}" srcOrd="1" destOrd="0" presId="urn:microsoft.com/office/officeart/2005/8/layout/hProcess10"/>
    <dgm:cxn modelId="{1357C5D6-E76F-41C4-B270-1597588E8B86}" type="presParOf" srcId="{8B452A88-E010-416A-84E8-4A4E3AF5C12A}" destId="{247239D2-AA90-4CB8-AD0F-9DB10668F25C}" srcOrd="0" destOrd="0" presId="urn:microsoft.com/office/officeart/2005/8/layout/hProcess10"/>
    <dgm:cxn modelId="{DBE63B4F-040B-4FE3-B6F9-209BFA616440}" type="presParOf" srcId="{FE7EBBC7-2581-4247-BA0A-4A6467EC6F7D}" destId="{68902965-FEED-4B37-96D0-FE86B317EA0F}" srcOrd="2" destOrd="0" presId="urn:microsoft.com/office/officeart/2005/8/layout/hProcess10"/>
    <dgm:cxn modelId="{16F002F8-0D42-4EDA-A85A-B84F8CEFD224}" type="presParOf" srcId="{68902965-FEED-4B37-96D0-FE86B317EA0F}" destId="{AD577A0C-568E-4437-81C3-39C4CE978643}" srcOrd="0" destOrd="0" presId="urn:microsoft.com/office/officeart/2005/8/layout/hProcess10"/>
    <dgm:cxn modelId="{7AFFA6C9-A373-4FAC-96AA-884041CE4453}" type="presParOf" srcId="{68902965-FEED-4B37-96D0-FE86B317EA0F}" destId="{D6ED1FD7-15DE-4E96-90DD-02106AEFD3B0}"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5F5C1-9F59-4015-ACE4-0F94EEE244B4}">
      <dsp:nvSpPr>
        <dsp:cNvPr id="0" name=""/>
        <dsp:cNvSpPr/>
      </dsp:nvSpPr>
      <dsp:spPr>
        <a:xfrm>
          <a:off x="543" y="304005"/>
          <a:ext cx="1485107" cy="1485107"/>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42E79-2AB3-4115-B931-46F051392392}">
      <dsp:nvSpPr>
        <dsp:cNvPr id="0" name=""/>
        <dsp:cNvSpPr/>
      </dsp:nvSpPr>
      <dsp:spPr>
        <a:xfrm>
          <a:off x="48579" y="1635545"/>
          <a:ext cx="1872556" cy="6041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Track time</a:t>
          </a:r>
        </a:p>
      </dsp:txBody>
      <dsp:txXfrm>
        <a:off x="66274" y="1653240"/>
        <a:ext cx="1837166" cy="568766"/>
      </dsp:txXfrm>
    </dsp:sp>
    <dsp:sp modelId="{8B452A88-E010-416A-84E8-4A4E3AF5C12A}">
      <dsp:nvSpPr>
        <dsp:cNvPr id="0" name=""/>
        <dsp:cNvSpPr/>
      </dsp:nvSpPr>
      <dsp:spPr>
        <a:xfrm rot="21598636">
          <a:off x="1843408" y="867626"/>
          <a:ext cx="357758" cy="3568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43408" y="939017"/>
        <a:ext cx="250703" cy="214110"/>
      </dsp:txXfrm>
    </dsp:sp>
    <dsp:sp modelId="{AD577A0C-568E-4437-81C3-39C4CE978643}">
      <dsp:nvSpPr>
        <dsp:cNvPr id="0" name=""/>
        <dsp:cNvSpPr/>
      </dsp:nvSpPr>
      <dsp:spPr>
        <a:xfrm>
          <a:off x="2507817" y="303010"/>
          <a:ext cx="1485107" cy="1485107"/>
        </a:xfrm>
        <a:prstGeom prst="roundRect">
          <a:avLst>
            <a:gd name="adj" fmla="val 10000"/>
          </a:avLst>
        </a:prstGeom>
        <a:blipFill dpi="0" rotWithShape="1">
          <a:blip xmlns:r="http://schemas.openxmlformats.org/officeDocument/2006/relationships" r:embed="rId2"/>
          <a:srcRect/>
          <a:stretch>
            <a:fillRect l="3159" t="1123" r="-171983" b="1123"/>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ED1FD7-15DE-4E96-90DD-02106AEFD3B0}">
      <dsp:nvSpPr>
        <dsp:cNvPr id="0" name=""/>
        <dsp:cNvSpPr/>
      </dsp:nvSpPr>
      <dsp:spPr>
        <a:xfrm>
          <a:off x="2496702" y="1632560"/>
          <a:ext cx="1990860" cy="6081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1" kern="1200" dirty="0" err="1"/>
            <a:t>timetrackR</a:t>
          </a:r>
          <a:r>
            <a:rPr lang="en-US" sz="1600" b="1" kern="1200" dirty="0"/>
            <a:t> </a:t>
          </a:r>
        </a:p>
        <a:p>
          <a:pPr marL="0" lvl="0" indent="0" algn="ctr" defTabSz="711200">
            <a:lnSpc>
              <a:spcPct val="90000"/>
            </a:lnSpc>
            <a:spcBef>
              <a:spcPct val="0"/>
            </a:spcBef>
            <a:spcAft>
              <a:spcPct val="35000"/>
            </a:spcAft>
            <a:buNone/>
          </a:pPr>
          <a:r>
            <a:rPr lang="en-US" sz="1600" b="1" kern="1200" dirty="0"/>
            <a:t>Shiny App</a:t>
          </a:r>
        </a:p>
      </dsp:txBody>
      <dsp:txXfrm>
        <a:off x="2514514" y="1650372"/>
        <a:ext cx="1955236" cy="572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5F5C1-9F59-4015-ACE4-0F94EEE244B4}">
      <dsp:nvSpPr>
        <dsp:cNvPr id="0" name=""/>
        <dsp:cNvSpPr/>
      </dsp:nvSpPr>
      <dsp:spPr>
        <a:xfrm>
          <a:off x="543" y="304005"/>
          <a:ext cx="1485107" cy="1485107"/>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42E79-2AB3-4115-B931-46F051392392}">
      <dsp:nvSpPr>
        <dsp:cNvPr id="0" name=""/>
        <dsp:cNvSpPr/>
      </dsp:nvSpPr>
      <dsp:spPr>
        <a:xfrm>
          <a:off x="48579" y="1635545"/>
          <a:ext cx="1872556" cy="6041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Track time</a:t>
          </a:r>
        </a:p>
      </dsp:txBody>
      <dsp:txXfrm>
        <a:off x="66274" y="1653240"/>
        <a:ext cx="1837166" cy="568766"/>
      </dsp:txXfrm>
    </dsp:sp>
    <dsp:sp modelId="{8B452A88-E010-416A-84E8-4A4E3AF5C12A}">
      <dsp:nvSpPr>
        <dsp:cNvPr id="0" name=""/>
        <dsp:cNvSpPr/>
      </dsp:nvSpPr>
      <dsp:spPr>
        <a:xfrm rot="21598636">
          <a:off x="1843408" y="867626"/>
          <a:ext cx="357758" cy="3568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43408" y="939017"/>
        <a:ext cx="250703" cy="214110"/>
      </dsp:txXfrm>
    </dsp:sp>
    <dsp:sp modelId="{AD577A0C-568E-4437-81C3-39C4CE978643}">
      <dsp:nvSpPr>
        <dsp:cNvPr id="0" name=""/>
        <dsp:cNvSpPr/>
      </dsp:nvSpPr>
      <dsp:spPr>
        <a:xfrm>
          <a:off x="2507817" y="303010"/>
          <a:ext cx="1485107" cy="1485107"/>
        </a:xfrm>
        <a:prstGeom prst="roundRect">
          <a:avLst>
            <a:gd name="adj" fmla="val 10000"/>
          </a:avLst>
        </a:prstGeom>
        <a:blipFill dpi="0" rotWithShape="1">
          <a:blip xmlns:r="http://schemas.openxmlformats.org/officeDocument/2006/relationships" r:embed="rId2"/>
          <a:srcRect/>
          <a:stretch>
            <a:fillRect l="3159" t="1123" r="-171983" b="1123"/>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ED1FD7-15DE-4E96-90DD-02106AEFD3B0}">
      <dsp:nvSpPr>
        <dsp:cNvPr id="0" name=""/>
        <dsp:cNvSpPr/>
      </dsp:nvSpPr>
      <dsp:spPr>
        <a:xfrm>
          <a:off x="2496702" y="1632560"/>
          <a:ext cx="1990860" cy="6081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Analyze time</a:t>
          </a:r>
        </a:p>
      </dsp:txBody>
      <dsp:txXfrm>
        <a:off x="2514514" y="1650372"/>
        <a:ext cx="1955236" cy="5725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6B896-D9BA-40EE-B9AD-1BF43D06BC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321DB8-48AA-472B-84B8-657D9FA063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61AB23-0316-4A6A-B29B-19F469FB1971}" type="datetimeFigureOut">
              <a:rPr lang="en-US" smtClean="0"/>
              <a:t>2/23/2020</a:t>
            </a:fld>
            <a:endParaRPr lang="en-US"/>
          </a:p>
        </p:txBody>
      </p:sp>
      <p:sp>
        <p:nvSpPr>
          <p:cNvPr id="4" name="Footer Placeholder 3">
            <a:extLst>
              <a:ext uri="{FF2B5EF4-FFF2-40B4-BE49-F238E27FC236}">
                <a16:creationId xmlns:a16="http://schemas.microsoft.com/office/drawing/2014/main" id="{E5BDB68D-2CD9-49BC-998B-7DC0CA37E8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D62A6E-7139-4864-81CB-6ABF5D2BDF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8AEACF-5558-4926-9E34-E3BAC753DF1E}" type="slidenum">
              <a:rPr lang="en-US" smtClean="0"/>
              <a:t>‹#›</a:t>
            </a:fld>
            <a:endParaRPr lang="en-US"/>
          </a:p>
        </p:txBody>
      </p:sp>
    </p:spTree>
    <p:extLst>
      <p:ext uri="{BB962C8B-B14F-4D97-AF65-F5344CB8AC3E}">
        <p14:creationId xmlns:p14="http://schemas.microsoft.com/office/powerpoint/2010/main" val="2181291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DE0E8-87C7-4A14-9F3C-CD4E49706B18}" type="datetimeFigureOut">
              <a:rPr lang="en-US" smtClean="0"/>
              <a:t>2/23/2020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C8B17-D1C9-48DD-A1B1-EDA1E362804A}" type="slidenum">
              <a:rPr lang="en-US" smtClean="0"/>
              <a:t>‹#›</a:t>
            </a:fld>
            <a:endParaRPr lang="en-US"/>
          </a:p>
        </p:txBody>
      </p:sp>
    </p:spTree>
    <p:extLst>
      <p:ext uri="{BB962C8B-B14F-4D97-AF65-F5344CB8AC3E}">
        <p14:creationId xmlns:p14="http://schemas.microsoft.com/office/powerpoint/2010/main" val="988251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a:t>
            </a:fld>
            <a:endParaRPr lang="en-US"/>
          </a:p>
        </p:txBody>
      </p:sp>
    </p:spTree>
    <p:extLst>
      <p:ext uri="{BB962C8B-B14F-4D97-AF65-F5344CB8AC3E}">
        <p14:creationId xmlns:p14="http://schemas.microsoft.com/office/powerpoint/2010/main" val="2750340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Recall is often inaccurate: </a:t>
            </a:r>
            <a:r>
              <a:rPr lang="en-US" sz="2400" dirty="0"/>
              <a:t>Feels like we spend a lot of time on projects we don’t love and not enough time on projects we do</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a:t>
            </a:fld>
            <a:endParaRPr lang="en-US"/>
          </a:p>
        </p:txBody>
      </p:sp>
    </p:spTree>
    <p:extLst>
      <p:ext uri="{BB962C8B-B14F-4D97-AF65-F5344CB8AC3E}">
        <p14:creationId xmlns:p14="http://schemas.microsoft.com/office/powerpoint/2010/main" val="445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Brief note that a lot of what I’m going to talk about has to do with the structure of my job, which is primarily project based across multiple investigators. While that specific scenario won’t hold for everyone here, the general concepts are applicable. </a:t>
            </a:r>
          </a:p>
        </p:txBody>
      </p:sp>
      <p:sp>
        <p:nvSpPr>
          <p:cNvPr id="4" name="Slide Number Placeholder 3"/>
          <p:cNvSpPr>
            <a:spLocks noGrp="1"/>
          </p:cNvSpPr>
          <p:nvPr>
            <p:ph type="sldNum" sz="quarter" idx="5"/>
          </p:nvPr>
        </p:nvSpPr>
        <p:spPr/>
        <p:txBody>
          <a:bodyPr/>
          <a:lstStyle/>
          <a:p>
            <a:fld id="{9C5C8B17-D1C9-48DD-A1B1-EDA1E362804A}" type="slidenum">
              <a:rPr lang="en-US" smtClean="0"/>
              <a:t>5</a:t>
            </a:fld>
            <a:endParaRPr lang="en-US"/>
          </a:p>
        </p:txBody>
      </p:sp>
    </p:spTree>
    <p:extLst>
      <p:ext uri="{BB962C8B-B14F-4D97-AF65-F5344CB8AC3E}">
        <p14:creationId xmlns:p14="http://schemas.microsoft.com/office/powerpoint/2010/main" val="74608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discussion: Do others do this? If so, how? In conjunction with management or separately? </a:t>
            </a:r>
          </a:p>
        </p:txBody>
      </p:sp>
      <p:sp>
        <p:nvSpPr>
          <p:cNvPr id="4" name="Slide Number Placeholder 3"/>
          <p:cNvSpPr>
            <a:spLocks noGrp="1"/>
          </p:cNvSpPr>
          <p:nvPr>
            <p:ph type="sldNum" sz="quarter" idx="5"/>
          </p:nvPr>
        </p:nvSpPr>
        <p:spPr/>
        <p:txBody>
          <a:bodyPr/>
          <a:lstStyle/>
          <a:p>
            <a:fld id="{9C5C8B17-D1C9-48DD-A1B1-EDA1E362804A}" type="slidenum">
              <a:rPr lang="en-US" smtClean="0"/>
              <a:t>33</a:t>
            </a:fld>
            <a:endParaRPr lang="en-US"/>
          </a:p>
        </p:txBody>
      </p:sp>
    </p:spTree>
    <p:extLst>
      <p:ext uri="{BB962C8B-B14F-4D97-AF65-F5344CB8AC3E}">
        <p14:creationId xmlns:p14="http://schemas.microsoft.com/office/powerpoint/2010/main" val="3374403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
            <a:extLst>
              <a:ext uri="{FF2B5EF4-FFF2-40B4-BE49-F238E27FC236}">
                <a16:creationId xmlns:a16="http://schemas.microsoft.com/office/drawing/2014/main" id="{2089D2EA-7A46-46E5-940F-A80B541EFA26}"/>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
            <a:extLst>
              <a:ext uri="{FF2B5EF4-FFF2-40B4-BE49-F238E27FC236}">
                <a16:creationId xmlns:a16="http://schemas.microsoft.com/office/drawing/2014/main" id="{8ACC78B1-1F6E-47AF-B33B-F3EDFEF27C15}"/>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a:extLst>
              <a:ext uri="{FF2B5EF4-FFF2-40B4-BE49-F238E27FC236}">
                <a16:creationId xmlns:a16="http://schemas.microsoft.com/office/drawing/2014/main" id="{EB0681B1-5D37-4151-9F38-77BD95F06062}"/>
              </a:ext>
            </a:extLst>
          </p:cNvPr>
          <p:cNvSpPr>
            <a:spLocks noGrp="1"/>
          </p:cNvSpPr>
          <p:nvPr>
            <p:ph type="sldNum" sz="quarter" idx="10"/>
          </p:nvPr>
        </p:nvSpPr>
        <p:spPr>
          <a:xfrm>
            <a:off x="363538" y="63777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807633B1-C155-45E7-B203-8B879A75B82C}"/>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6B6285A3-A351-4005-919B-8C7A0E79AE83}"/>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B927E73B-A7F8-47EE-A92E-FD6309F67942}"/>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07F30532-ADCB-41E4-B6E7-B12745818BAF}"/>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
        <p:nvSpPr>
          <p:cNvPr id="3" name="Slide Number Placeholder 2">
            <a:extLst>
              <a:ext uri="{FF2B5EF4-FFF2-40B4-BE49-F238E27FC236}">
                <a16:creationId xmlns:a16="http://schemas.microsoft.com/office/drawing/2014/main" id="{931F03C7-AF54-40D2-97A5-0E0656F5A331}"/>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hdr="0" dt="0"/>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mailto:laveryj@mskcc.org" TargetMode="External"/><Relationship Id="rId7" Type="http://schemas.openxmlformats.org/officeDocument/2006/relationships/hyperlink" Target="https://github.com/jalavery/proj_mgmnt" TargetMode="Externa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juliawrobel.com/tutorials/shiny_tutorial_nba.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jpeg"/><Relationship Id="rId7" Type="http://schemas.openxmlformats.org/officeDocument/2006/relationships/diagramColors" Target="../diagrams/colors1.xml"/><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2195513"/>
            <a:ext cx="6950075" cy="1470025"/>
          </a:xfrm>
        </p:spPr>
        <p:txBody>
          <a:bodyPr rtlCol="0">
            <a:normAutofit/>
          </a:bodyPr>
          <a:lstStyle/>
          <a:p>
            <a:pPr fontAlgn="auto">
              <a:spcAft>
                <a:spcPts val="0"/>
              </a:spcAft>
              <a:defRPr/>
            </a:pPr>
            <a:r>
              <a:rPr lang="en-US" dirty="0">
                <a:latin typeface="Arial" charset="0"/>
                <a:ea typeface="Arial" charset="0"/>
                <a:cs typeface="Arial" charset="0"/>
              </a:rPr>
              <a:t>It’s Time to </a:t>
            </a:r>
            <a:r>
              <a:rPr lang="en-US" i="1" dirty="0">
                <a:solidFill>
                  <a:srgbClr val="FFC000"/>
                </a:solidFill>
                <a:latin typeface="Arial" charset="0"/>
                <a:ea typeface="Arial" charset="0"/>
                <a:cs typeface="Arial" charset="0"/>
              </a:rPr>
              <a:t>Shine</a:t>
            </a:r>
            <a:r>
              <a:rPr lang="en-US" dirty="0">
                <a:latin typeface="Arial" charset="0"/>
                <a:ea typeface="Arial" charset="0"/>
                <a:cs typeface="Arial" charset="0"/>
              </a:rPr>
              <a:t> with the </a:t>
            </a:r>
            <a:r>
              <a:rPr lang="en-US" i="1" dirty="0" err="1">
                <a:solidFill>
                  <a:srgbClr val="5D2884"/>
                </a:solidFill>
                <a:latin typeface="Arial" charset="0"/>
                <a:ea typeface="Arial" charset="0"/>
                <a:cs typeface="Arial" charset="0"/>
              </a:rPr>
              <a:t>timetrackR</a:t>
            </a:r>
            <a:r>
              <a:rPr lang="en-US" dirty="0">
                <a:latin typeface="Arial" charset="0"/>
                <a:ea typeface="Arial" charset="0"/>
                <a:cs typeface="Arial" charset="0"/>
              </a:rPr>
              <a:t> App</a:t>
            </a:r>
          </a:p>
        </p:txBody>
      </p:sp>
      <p:sp>
        <p:nvSpPr>
          <p:cNvPr id="11266" name="Subtitle 2"/>
          <p:cNvSpPr>
            <a:spLocks noGrp="1"/>
          </p:cNvSpPr>
          <p:nvPr>
            <p:ph type="subTitle" idx="1"/>
          </p:nvPr>
        </p:nvSpPr>
        <p:spPr>
          <a:xfrm>
            <a:off x="725488" y="4292600"/>
            <a:ext cx="7683500" cy="1752600"/>
          </a:xfrm>
        </p:spPr>
        <p:txBody>
          <a:bodyPr anchor="b">
            <a:normAutofit/>
          </a:bodyPr>
          <a:lstStyle/>
          <a:p>
            <a:endParaRPr lang="en-US" dirty="0"/>
          </a:p>
          <a:p>
            <a:r>
              <a:rPr lang="en-US" dirty="0"/>
              <a:t>February 26, 2020</a:t>
            </a:r>
          </a:p>
          <a:p>
            <a:r>
              <a:rPr lang="en-US" dirty="0"/>
              <a:t>Jessica Lavery</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Image result for rladies nyc logo">
            <a:extLst>
              <a:ext uri="{FF2B5EF4-FFF2-40B4-BE49-F238E27FC236}">
                <a16:creationId xmlns:a16="http://schemas.microsoft.com/office/drawing/2014/main" id="{1E5D7981-F7D3-4214-9E7F-88B679A8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039" y="3361328"/>
            <a:ext cx="1719742" cy="19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hiny hex sticker">
            <a:extLst>
              <a:ext uri="{FF2B5EF4-FFF2-40B4-BE49-F238E27FC236}">
                <a16:creationId xmlns:a16="http://schemas.microsoft.com/office/drawing/2014/main" id="{D3E0A5BA-5BF6-49A2-A1D5-DD446E789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885" y="4786249"/>
            <a:ext cx="1724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idyverse hex stickers">
            <a:extLst>
              <a:ext uri="{FF2B5EF4-FFF2-40B4-BE49-F238E27FC236}">
                <a16:creationId xmlns:a16="http://schemas.microsoft.com/office/drawing/2014/main" id="{842E57E4-EFEB-445C-B3F8-9E8C0E1AF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1578" y="4793684"/>
            <a:ext cx="1719742" cy="1985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C0A9-0EA2-4E78-9222-7A630E1B2D0E}"/>
              </a:ext>
            </a:extLst>
          </p:cNvPr>
          <p:cNvSpPr>
            <a:spLocks noGrp="1"/>
          </p:cNvSpPr>
          <p:nvPr>
            <p:ph type="title"/>
          </p:nvPr>
        </p:nvSpPr>
        <p:spPr/>
        <p:txBody>
          <a:bodyPr/>
          <a:lstStyle/>
          <a:p>
            <a:r>
              <a:rPr lang="en-US" dirty="0"/>
              <a:t>Time tracking metrics: </a:t>
            </a:r>
            <a:r>
              <a:rPr lang="en-US" dirty="0">
                <a:solidFill>
                  <a:schemeClr val="accent1"/>
                </a:solidFill>
              </a:rPr>
              <a:t>Percent effort</a:t>
            </a:r>
          </a:p>
        </p:txBody>
      </p:sp>
      <p:sp>
        <p:nvSpPr>
          <p:cNvPr id="3" name="Content Placeholder 2">
            <a:extLst>
              <a:ext uri="{FF2B5EF4-FFF2-40B4-BE49-F238E27FC236}">
                <a16:creationId xmlns:a16="http://schemas.microsoft.com/office/drawing/2014/main" id="{04B5CE58-6E6A-4022-ABB6-093BE19552FA}"/>
              </a:ext>
            </a:extLst>
          </p:cNvPr>
          <p:cNvSpPr>
            <a:spLocks noGrp="1"/>
          </p:cNvSpPr>
          <p:nvPr>
            <p:ph idx="1"/>
          </p:nvPr>
        </p:nvSpPr>
        <p:spPr/>
        <p:txBody>
          <a:bodyPr/>
          <a:lstStyle/>
          <a:p>
            <a:r>
              <a:rPr lang="en-US" sz="2000" dirty="0">
                <a:solidFill>
                  <a:schemeClr val="accent2"/>
                </a:solidFill>
              </a:rPr>
              <a:t>Allocated vs expended effort</a:t>
            </a:r>
          </a:p>
          <a:p>
            <a:pPr lvl="1"/>
            <a:r>
              <a:rPr lang="en-US" sz="1600" dirty="0"/>
              <a:t>Did an investigator ask for “quick help” on a project that is now taking up 30 hours a week?</a:t>
            </a:r>
          </a:p>
          <a:p>
            <a:r>
              <a:rPr lang="en-US" sz="2000" dirty="0">
                <a:solidFill>
                  <a:schemeClr val="accent2"/>
                </a:solidFill>
              </a:rPr>
              <a:t>Task management</a:t>
            </a:r>
          </a:p>
          <a:p>
            <a:pPr lvl="1"/>
            <a:r>
              <a:rPr lang="en-US" sz="1600" dirty="0"/>
              <a:t>As a statistician, what percentage of time is spent in meetings vs doing analyses? Does this need to be rebalanced?</a:t>
            </a:r>
          </a:p>
          <a:p>
            <a:pPr lvl="1"/>
            <a:r>
              <a:rPr lang="en-US" sz="1600" dirty="0"/>
              <a:t>Are the right projects/tasks being prioritized?</a:t>
            </a:r>
          </a:p>
          <a:p>
            <a:r>
              <a:rPr lang="en-US" sz="2000" dirty="0">
                <a:solidFill>
                  <a:schemeClr val="accent2"/>
                </a:solidFill>
              </a:rPr>
              <a:t>Comparing time invested to products generated</a:t>
            </a:r>
          </a:p>
          <a:p>
            <a:pPr lvl="1"/>
            <a:r>
              <a:rPr lang="en-US" sz="1600" dirty="0"/>
              <a:t>Did an abstract take as long as a full analysis for a manuscript?</a:t>
            </a:r>
          </a:p>
          <a:p>
            <a:pPr lvl="1"/>
            <a:r>
              <a:rPr lang="en-US" sz="1600" dirty="0"/>
              <a:t>For a time-intensive project, was the result multiple manuscripts? </a:t>
            </a:r>
          </a:p>
          <a:p>
            <a:r>
              <a:rPr lang="en-US" sz="2000" dirty="0">
                <a:solidFill>
                  <a:schemeClr val="accent2"/>
                </a:solidFill>
              </a:rPr>
              <a:t>Protecting your time</a:t>
            </a:r>
          </a:p>
          <a:p>
            <a:pPr lvl="1"/>
            <a:r>
              <a:rPr lang="en-US" sz="1600" dirty="0"/>
              <a:t>What percentage of my time am I spending on professional development? Is this more or less than I want it to be?</a:t>
            </a:r>
          </a:p>
          <a:p>
            <a:pPr lvl="1"/>
            <a:r>
              <a:rPr lang="en-US" sz="1600" dirty="0"/>
              <a:t>What percentage of my time am I spending on departmental activities (seminars, interviews, etc.) or other non-project work? Am I appropriately accounting for that when estimating how long it will take me to complete a project?</a:t>
            </a:r>
            <a:endParaRPr lang="en-US" sz="2400" dirty="0"/>
          </a:p>
        </p:txBody>
      </p:sp>
      <p:sp>
        <p:nvSpPr>
          <p:cNvPr id="5" name="Slide Number Placeholder 4">
            <a:extLst>
              <a:ext uri="{FF2B5EF4-FFF2-40B4-BE49-F238E27FC236}">
                <a16:creationId xmlns:a16="http://schemas.microsoft.com/office/drawing/2014/main" id="{F724A194-CC38-4681-8833-1F894452ECE4}"/>
              </a:ext>
            </a:extLst>
          </p:cNvPr>
          <p:cNvSpPr>
            <a:spLocks noGrp="1"/>
          </p:cNvSpPr>
          <p:nvPr>
            <p:ph type="sldNum" sz="quarter" idx="4"/>
          </p:nvPr>
        </p:nvSpPr>
        <p:spPr/>
        <p:txBody>
          <a:bodyPr/>
          <a:lstStyle/>
          <a:p>
            <a:fld id="{1C3486A8-E8FB-4965-B61C-9B9FA7DC7BEE}" type="slidenum">
              <a:rPr lang="en-US" smtClean="0"/>
              <a:pPr/>
              <a:t>10</a:t>
            </a:fld>
            <a:endParaRPr lang="en-US"/>
          </a:p>
        </p:txBody>
      </p:sp>
    </p:spTree>
    <p:extLst>
      <p:ext uri="{BB962C8B-B14F-4D97-AF65-F5344CB8AC3E}">
        <p14:creationId xmlns:p14="http://schemas.microsoft.com/office/powerpoint/2010/main" val="197764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t>
            </a:r>
            <a:r>
              <a:rPr lang="en-US" dirty="0">
                <a:solidFill>
                  <a:schemeClr val="accent1"/>
                </a:solidFill>
              </a:rPr>
              <a:t>Total hours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t>Useful metric for when re-analyses are requested</a:t>
            </a:r>
          </a:p>
          <a:p>
            <a:pPr lvl="1"/>
            <a:r>
              <a:rPr lang="en-US" sz="2000" dirty="0"/>
              <a:t>“We’ve spent 20 hours on the analysis, please circulate the manuscript draft before we complete additional analyses.”</a:t>
            </a:r>
          </a:p>
          <a:p>
            <a:r>
              <a:rPr lang="en-US" sz="2400" dirty="0"/>
              <a:t>Determining when to cut your losses and when to pursue a project further</a:t>
            </a:r>
          </a:p>
          <a:p>
            <a:pPr lvl="1"/>
            <a:r>
              <a:rPr lang="en-US" sz="2000" dirty="0"/>
              <a:t>“We’ve spent 200+ hours on this project and aren’t close to the deliverable. Is this even going to be feasible?”</a:t>
            </a:r>
          </a:p>
          <a:p>
            <a:pPr lvl="1"/>
            <a:r>
              <a:rPr lang="en-US" sz="2000" dirty="0"/>
              <a:t>“We’ve spent 100 hours on work for this conference presentation, should we turn it into a manuscript?”</a:t>
            </a:r>
          </a:p>
        </p:txBody>
      </p:sp>
      <p:sp>
        <p:nvSpPr>
          <p:cNvPr id="5" name="Slide Number Placeholder 4">
            <a:extLst>
              <a:ext uri="{FF2B5EF4-FFF2-40B4-BE49-F238E27FC236}">
                <a16:creationId xmlns:a16="http://schemas.microsoft.com/office/drawing/2014/main" id="{F95B32D1-3B23-44A4-BB75-B2DCCDB29BA9}"/>
              </a:ext>
            </a:extLst>
          </p:cNvPr>
          <p:cNvSpPr>
            <a:spLocks noGrp="1"/>
          </p:cNvSpPr>
          <p:nvPr>
            <p:ph type="sldNum" sz="quarter" idx="4"/>
          </p:nvPr>
        </p:nvSpPr>
        <p:spPr/>
        <p:txBody>
          <a:bodyPr/>
          <a:lstStyle/>
          <a:p>
            <a:fld id="{1C3486A8-E8FB-4965-B61C-9B9FA7DC7BEE}" type="slidenum">
              <a:rPr lang="en-US" smtClean="0"/>
              <a:pPr/>
              <a:t>11</a:t>
            </a:fld>
            <a:endParaRPr lang="en-US"/>
          </a:p>
        </p:txBody>
      </p:sp>
    </p:spTree>
    <p:extLst>
      <p:ext uri="{BB962C8B-B14F-4D97-AF65-F5344CB8AC3E}">
        <p14:creationId xmlns:p14="http://schemas.microsoft.com/office/powerpoint/2010/main" val="282981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viz: </a:t>
            </a:r>
            <a:r>
              <a:rPr lang="en-US" dirty="0">
                <a:solidFill>
                  <a:schemeClr val="accent1"/>
                </a:solidFill>
              </a:rPr>
              <a:t>Gantt chart</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000" dirty="0"/>
              <a:t>Useful for a big picture overview of what projects are going on &amp; when (and for how long)</a:t>
            </a:r>
          </a:p>
          <a:p>
            <a:r>
              <a:rPr lang="en-US" sz="2000" dirty="0"/>
              <a:t>Usually used prospectively, but good for a year in review when used retrospectively</a:t>
            </a:r>
          </a:p>
          <a:p>
            <a:r>
              <a:rPr lang="en-US" sz="2000" dirty="0"/>
              <a:t>Indicates transitions between analysis and re-analysis, indicates if analyses are happening after a manuscript is drafted, etc. </a:t>
            </a:r>
          </a:p>
          <a:p>
            <a:pPr lvl="1"/>
            <a:r>
              <a:rPr lang="en-US" sz="1600" dirty="0"/>
              <a:t>Want to see: Project planning -&gt; Analysis -&gt; Manuscript -&gt; Revisions</a:t>
            </a:r>
          </a:p>
          <a:p>
            <a:pPr lvl="1"/>
            <a:r>
              <a:rPr lang="en-US" sz="1600" dirty="0"/>
              <a:t>Do not want to see: Analysis -&gt; Manuscript -&gt; Re-analysis -&gt; Project Planning -&gt; Analysis -&gt; etc. </a:t>
            </a:r>
          </a:p>
        </p:txBody>
      </p:sp>
      <p:pic>
        <p:nvPicPr>
          <p:cNvPr id="4098" name="Picture 2" descr="Image result for gantt chart">
            <a:extLst>
              <a:ext uri="{FF2B5EF4-FFF2-40B4-BE49-F238E27FC236}">
                <a16:creationId xmlns:a16="http://schemas.microsoft.com/office/drawing/2014/main" id="{1CA19CAC-6F07-4C86-BDE4-4AD48127C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024" y="4036504"/>
            <a:ext cx="4473387" cy="282149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AC48DCE4-488E-40D6-9F9E-84A64E241A05}"/>
              </a:ext>
            </a:extLst>
          </p:cNvPr>
          <p:cNvSpPr>
            <a:spLocks noGrp="1"/>
          </p:cNvSpPr>
          <p:nvPr>
            <p:ph type="sldNum" sz="quarter" idx="4"/>
          </p:nvPr>
        </p:nvSpPr>
        <p:spPr/>
        <p:txBody>
          <a:bodyPr/>
          <a:lstStyle/>
          <a:p>
            <a:fld id="{1C3486A8-E8FB-4965-B61C-9B9FA7DC7BEE}" type="slidenum">
              <a:rPr lang="en-US" smtClean="0"/>
              <a:pPr/>
              <a:t>12</a:t>
            </a:fld>
            <a:endParaRPr lang="en-US"/>
          </a:p>
        </p:txBody>
      </p:sp>
    </p:spTree>
    <p:extLst>
      <p:ext uri="{BB962C8B-B14F-4D97-AF65-F5344CB8AC3E}">
        <p14:creationId xmlns:p14="http://schemas.microsoft.com/office/powerpoint/2010/main" val="240572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9A84-1976-4D15-BF33-588B53AB4C44}"/>
              </a:ext>
            </a:extLst>
          </p:cNvPr>
          <p:cNvSpPr>
            <a:spLocks noGrp="1"/>
          </p:cNvSpPr>
          <p:nvPr>
            <p:ph type="title"/>
          </p:nvPr>
        </p:nvSpPr>
        <p:spPr/>
        <p:txBody>
          <a:bodyPr/>
          <a:lstStyle/>
          <a:p>
            <a:r>
              <a:rPr lang="en-US" i="1" dirty="0" err="1"/>
              <a:t>timetrackR</a:t>
            </a:r>
            <a:r>
              <a:rPr lang="en-US" dirty="0"/>
              <a:t> Data</a:t>
            </a:r>
          </a:p>
        </p:txBody>
      </p:sp>
      <p:sp>
        <p:nvSpPr>
          <p:cNvPr id="3" name="Content Placeholder 2">
            <a:extLst>
              <a:ext uri="{FF2B5EF4-FFF2-40B4-BE49-F238E27FC236}">
                <a16:creationId xmlns:a16="http://schemas.microsoft.com/office/drawing/2014/main" id="{06622896-AA10-4346-B862-4B8DE17A3F74}"/>
              </a:ext>
            </a:extLst>
          </p:cNvPr>
          <p:cNvSpPr>
            <a:spLocks noGrp="1"/>
          </p:cNvSpPr>
          <p:nvPr>
            <p:ph idx="1"/>
          </p:nvPr>
        </p:nvSpPr>
        <p:spPr/>
        <p:txBody>
          <a:bodyPr/>
          <a:lstStyle/>
          <a:p>
            <a:r>
              <a:rPr lang="en-US" sz="2800" dirty="0"/>
              <a:t>Started tracking my time in 2017</a:t>
            </a:r>
          </a:p>
          <a:p>
            <a:pPr lvl="1"/>
            <a:r>
              <a:rPr lang="en-US" sz="2400" dirty="0"/>
              <a:t>Previously at a Contract Research Organization where I had to bill my hours to specific projects, so I was used to tracking my time</a:t>
            </a:r>
          </a:p>
          <a:p>
            <a:r>
              <a:rPr lang="en-US" sz="2800" dirty="0"/>
              <a:t>Reasonably consistent: track 3-5 days/week</a:t>
            </a:r>
          </a:p>
          <a:p>
            <a:r>
              <a:rPr lang="en-US" sz="2800" dirty="0"/>
              <a:t>Spend &lt;5 minutes a day tracking my time</a:t>
            </a:r>
          </a:p>
        </p:txBody>
      </p:sp>
      <p:sp>
        <p:nvSpPr>
          <p:cNvPr id="5" name="Slide Number Placeholder 4">
            <a:extLst>
              <a:ext uri="{FF2B5EF4-FFF2-40B4-BE49-F238E27FC236}">
                <a16:creationId xmlns:a16="http://schemas.microsoft.com/office/drawing/2014/main" id="{554CF3FB-D92D-49DC-884C-6433473E5FA6}"/>
              </a:ext>
            </a:extLst>
          </p:cNvPr>
          <p:cNvSpPr>
            <a:spLocks noGrp="1"/>
          </p:cNvSpPr>
          <p:nvPr>
            <p:ph type="sldNum" sz="quarter" idx="4"/>
          </p:nvPr>
        </p:nvSpPr>
        <p:spPr/>
        <p:txBody>
          <a:bodyPr/>
          <a:lstStyle/>
          <a:p>
            <a:fld id="{1C3486A8-E8FB-4965-B61C-9B9FA7DC7BEE}" type="slidenum">
              <a:rPr lang="en-US" smtClean="0"/>
              <a:pPr/>
              <a:t>13</a:t>
            </a:fld>
            <a:endParaRPr lang="en-US"/>
          </a:p>
        </p:txBody>
      </p:sp>
    </p:spTree>
    <p:extLst>
      <p:ext uri="{BB962C8B-B14F-4D97-AF65-F5344CB8AC3E}">
        <p14:creationId xmlns:p14="http://schemas.microsoft.com/office/powerpoint/2010/main" val="85691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32EB-DDF0-44B4-A87C-F05369D67F44}"/>
              </a:ext>
            </a:extLst>
          </p:cNvPr>
          <p:cNvSpPr>
            <a:spLocks noGrp="1"/>
          </p:cNvSpPr>
          <p:nvPr>
            <p:ph type="title"/>
          </p:nvPr>
        </p:nvSpPr>
        <p:spPr/>
        <p:txBody>
          <a:bodyPr/>
          <a:lstStyle/>
          <a:p>
            <a:r>
              <a:rPr lang="en-US" i="1" dirty="0" err="1">
                <a:solidFill>
                  <a:schemeClr val="accent2"/>
                </a:solidFill>
              </a:rPr>
              <a:t>timetrackR</a:t>
            </a:r>
            <a:r>
              <a:rPr lang="en-US" dirty="0">
                <a:solidFill>
                  <a:schemeClr val="accent2"/>
                </a:solidFill>
              </a:rPr>
              <a:t> Demo</a:t>
            </a:r>
          </a:p>
        </p:txBody>
      </p:sp>
      <p:sp>
        <p:nvSpPr>
          <p:cNvPr id="3" name="Slide Number Placeholder 2">
            <a:extLst>
              <a:ext uri="{FF2B5EF4-FFF2-40B4-BE49-F238E27FC236}">
                <a16:creationId xmlns:a16="http://schemas.microsoft.com/office/drawing/2014/main" id="{FD3FD054-16CF-42B6-972C-4DB4ED5A82EE}"/>
              </a:ext>
            </a:extLst>
          </p:cNvPr>
          <p:cNvSpPr>
            <a:spLocks noGrp="1"/>
          </p:cNvSpPr>
          <p:nvPr>
            <p:ph type="sldNum" sz="quarter" idx="11"/>
          </p:nvPr>
        </p:nvSpPr>
        <p:spPr/>
        <p:txBody>
          <a:bodyPr/>
          <a:lstStyle/>
          <a:p>
            <a:fld id="{1C3486A8-E8FB-4965-B61C-9B9FA7DC7BEE}" type="slidenum">
              <a:rPr lang="en-US" smtClean="0"/>
              <a:pPr/>
              <a:t>14</a:t>
            </a:fld>
            <a:endParaRPr lang="en-US"/>
          </a:p>
        </p:txBody>
      </p:sp>
    </p:spTree>
    <p:extLst>
      <p:ext uri="{BB962C8B-B14F-4D97-AF65-F5344CB8AC3E}">
        <p14:creationId xmlns:p14="http://schemas.microsoft.com/office/powerpoint/2010/main" val="119298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6AA2F-2A7B-4C81-9914-89A9677AC177}"/>
              </a:ext>
            </a:extLst>
          </p:cNvPr>
          <p:cNvPicPr>
            <a:picLocks noChangeAspect="1"/>
          </p:cNvPicPr>
          <p:nvPr/>
        </p:nvPicPr>
        <p:blipFill>
          <a:blip r:embed="rId2"/>
          <a:stretch>
            <a:fillRect/>
          </a:stretch>
        </p:blipFill>
        <p:spPr>
          <a:xfrm>
            <a:off x="0" y="1106555"/>
            <a:ext cx="9144000" cy="3622913"/>
          </a:xfrm>
          <a:prstGeom prst="rect">
            <a:avLst/>
          </a:prstGeom>
        </p:spPr>
      </p:pic>
      <p:sp>
        <p:nvSpPr>
          <p:cNvPr id="2" name="Slide Number Placeholder 1">
            <a:extLst>
              <a:ext uri="{FF2B5EF4-FFF2-40B4-BE49-F238E27FC236}">
                <a16:creationId xmlns:a16="http://schemas.microsoft.com/office/drawing/2014/main" id="{A4B2D1E0-A74B-4416-8982-FD7E07D26594}"/>
              </a:ext>
            </a:extLst>
          </p:cNvPr>
          <p:cNvSpPr>
            <a:spLocks noGrp="1"/>
          </p:cNvSpPr>
          <p:nvPr>
            <p:ph type="sldNum" sz="quarter" idx="11"/>
          </p:nvPr>
        </p:nvSpPr>
        <p:spPr/>
        <p:txBody>
          <a:bodyPr/>
          <a:lstStyle/>
          <a:p>
            <a:fld id="{1C3486A8-E8FB-4965-B61C-9B9FA7DC7BEE}" type="slidenum">
              <a:rPr lang="en-US" smtClean="0"/>
              <a:pPr/>
              <a:t>15</a:t>
            </a:fld>
            <a:endParaRPr lang="en-US"/>
          </a:p>
        </p:txBody>
      </p:sp>
    </p:spTree>
    <p:extLst>
      <p:ext uri="{BB962C8B-B14F-4D97-AF65-F5344CB8AC3E}">
        <p14:creationId xmlns:p14="http://schemas.microsoft.com/office/powerpoint/2010/main" val="241632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A1B5BD-4AEB-4C6B-A79A-B5CD822F1EDB}"/>
              </a:ext>
            </a:extLst>
          </p:cNvPr>
          <p:cNvPicPr>
            <a:picLocks noChangeAspect="1"/>
          </p:cNvPicPr>
          <p:nvPr/>
        </p:nvPicPr>
        <p:blipFill>
          <a:blip r:embed="rId2"/>
          <a:stretch>
            <a:fillRect/>
          </a:stretch>
        </p:blipFill>
        <p:spPr>
          <a:xfrm>
            <a:off x="0" y="588007"/>
            <a:ext cx="9144000" cy="5681986"/>
          </a:xfrm>
          <a:prstGeom prst="rect">
            <a:avLst/>
          </a:prstGeom>
        </p:spPr>
      </p:pic>
    </p:spTree>
    <p:extLst>
      <p:ext uri="{BB962C8B-B14F-4D97-AF65-F5344CB8AC3E}">
        <p14:creationId xmlns:p14="http://schemas.microsoft.com/office/powerpoint/2010/main" val="291177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0F0A23-0CB8-4B21-9D19-9226E06BF6D5}"/>
              </a:ext>
            </a:extLst>
          </p:cNvPr>
          <p:cNvPicPr>
            <a:picLocks noChangeAspect="1"/>
          </p:cNvPicPr>
          <p:nvPr/>
        </p:nvPicPr>
        <p:blipFill>
          <a:blip r:embed="rId2"/>
          <a:stretch>
            <a:fillRect/>
          </a:stretch>
        </p:blipFill>
        <p:spPr>
          <a:xfrm>
            <a:off x="0" y="893421"/>
            <a:ext cx="9144000" cy="5071158"/>
          </a:xfrm>
          <a:prstGeom prst="rect">
            <a:avLst/>
          </a:prstGeom>
        </p:spPr>
      </p:pic>
    </p:spTree>
    <p:extLst>
      <p:ext uri="{BB962C8B-B14F-4D97-AF65-F5344CB8AC3E}">
        <p14:creationId xmlns:p14="http://schemas.microsoft.com/office/powerpoint/2010/main" val="27915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F0C-A9BA-41A6-A856-1A1CB3117341}"/>
              </a:ext>
            </a:extLst>
          </p:cNvPr>
          <p:cNvSpPr>
            <a:spLocks noGrp="1"/>
          </p:cNvSpPr>
          <p:nvPr>
            <p:ph type="title"/>
          </p:nvPr>
        </p:nvSpPr>
        <p:spPr/>
        <p:txBody>
          <a:bodyPr/>
          <a:lstStyle/>
          <a:p>
            <a:r>
              <a:rPr lang="en-US" dirty="0"/>
              <a:t>Information learned from </a:t>
            </a:r>
            <a:r>
              <a:rPr lang="en-US" i="1" dirty="0" err="1"/>
              <a:t>timetrackR</a:t>
            </a:r>
            <a:endParaRPr lang="en-US" i="1" dirty="0"/>
          </a:p>
        </p:txBody>
      </p:sp>
      <p:sp>
        <p:nvSpPr>
          <p:cNvPr id="3" name="Content Placeholder 2">
            <a:extLst>
              <a:ext uri="{FF2B5EF4-FFF2-40B4-BE49-F238E27FC236}">
                <a16:creationId xmlns:a16="http://schemas.microsoft.com/office/drawing/2014/main" id="{9DC865FE-2769-467A-9247-2E19D7FFD882}"/>
              </a:ext>
            </a:extLst>
          </p:cNvPr>
          <p:cNvSpPr>
            <a:spLocks noGrp="1"/>
          </p:cNvSpPr>
          <p:nvPr>
            <p:ph idx="1"/>
          </p:nvPr>
        </p:nvSpPr>
        <p:spPr/>
        <p:txBody>
          <a:bodyPr/>
          <a:lstStyle/>
          <a:p>
            <a:r>
              <a:rPr lang="en-US" sz="2400" dirty="0"/>
              <a:t>In the last 3 months, &gt;75% of my time has been devoted to a single project. Can we can bring someone else on to that project? </a:t>
            </a:r>
            <a:r>
              <a:rPr lang="en-US" sz="2400" dirty="0">
                <a:solidFill>
                  <a:schemeClr val="accent2"/>
                </a:solidFill>
              </a:rPr>
              <a:t>(percent effort)</a:t>
            </a:r>
          </a:p>
          <a:p>
            <a:r>
              <a:rPr lang="en-US" sz="2400" dirty="0"/>
              <a:t>I spent more hours on a presentation for JSM than I thought I did. Maybe I should turn that into a manuscript? </a:t>
            </a:r>
            <a:r>
              <a:rPr lang="en-US" sz="2400" dirty="0">
                <a:solidFill>
                  <a:schemeClr val="accent2"/>
                </a:solidFill>
              </a:rPr>
              <a:t>(total hours)</a:t>
            </a:r>
          </a:p>
          <a:p>
            <a:r>
              <a:rPr lang="en-US" sz="2400" dirty="0"/>
              <a:t>A particular project transitioned between analysis and re-analysis several times throughout the project’s life cycle. Is it time for a regroup with the investigator? </a:t>
            </a:r>
            <a:r>
              <a:rPr lang="en-US" sz="2400" dirty="0">
                <a:solidFill>
                  <a:schemeClr val="accent2"/>
                </a:solidFill>
              </a:rPr>
              <a:t>(Gantt chart)</a:t>
            </a:r>
          </a:p>
          <a:p>
            <a:endParaRPr lang="en-US" sz="2400" dirty="0"/>
          </a:p>
        </p:txBody>
      </p:sp>
      <p:sp>
        <p:nvSpPr>
          <p:cNvPr id="5" name="Slide Number Placeholder 4">
            <a:extLst>
              <a:ext uri="{FF2B5EF4-FFF2-40B4-BE49-F238E27FC236}">
                <a16:creationId xmlns:a16="http://schemas.microsoft.com/office/drawing/2014/main" id="{F8057A78-D164-4689-9741-70F3F86F495E}"/>
              </a:ext>
            </a:extLst>
          </p:cNvPr>
          <p:cNvSpPr>
            <a:spLocks noGrp="1"/>
          </p:cNvSpPr>
          <p:nvPr>
            <p:ph type="sldNum" sz="quarter" idx="4"/>
          </p:nvPr>
        </p:nvSpPr>
        <p:spPr/>
        <p:txBody>
          <a:bodyPr/>
          <a:lstStyle/>
          <a:p>
            <a:fld id="{1C3486A8-E8FB-4965-B61C-9B9FA7DC7BEE}" type="slidenum">
              <a:rPr lang="en-US" smtClean="0"/>
              <a:pPr/>
              <a:t>18</a:t>
            </a:fld>
            <a:endParaRPr lang="en-US"/>
          </a:p>
        </p:txBody>
      </p:sp>
    </p:spTree>
    <p:extLst>
      <p:ext uri="{BB962C8B-B14F-4D97-AF65-F5344CB8AC3E}">
        <p14:creationId xmlns:p14="http://schemas.microsoft.com/office/powerpoint/2010/main" val="202279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B33-7DAA-4FC6-BE7A-FE860B864268}"/>
              </a:ext>
            </a:extLst>
          </p:cNvPr>
          <p:cNvSpPr>
            <a:spLocks noGrp="1"/>
          </p:cNvSpPr>
          <p:nvPr>
            <p:ph type="title"/>
          </p:nvPr>
        </p:nvSpPr>
        <p:spPr/>
        <p:txBody>
          <a:bodyPr/>
          <a:lstStyle/>
          <a:p>
            <a:r>
              <a:rPr lang="en-US" i="1" dirty="0" err="1"/>
              <a:t>timetrackR</a:t>
            </a:r>
            <a:r>
              <a:rPr lang="en-US" dirty="0"/>
              <a:t> in practice</a:t>
            </a:r>
          </a:p>
        </p:txBody>
      </p:sp>
      <p:pic>
        <p:nvPicPr>
          <p:cNvPr id="2050" name="Picture 2" descr="Related image">
            <a:extLst>
              <a:ext uri="{FF2B5EF4-FFF2-40B4-BE49-F238E27FC236}">
                <a16:creationId xmlns:a16="http://schemas.microsoft.com/office/drawing/2014/main" id="{0A0DE399-89C2-4201-8138-A1C206F37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73" y="3906756"/>
            <a:ext cx="3611547" cy="1887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1E189DA8-FD84-447A-B5C0-6D332F98C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967" y="3906756"/>
            <a:ext cx="2874459" cy="20155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FB87456C-F9C5-4704-BF77-87B9D8F34412}"/>
              </a:ext>
            </a:extLst>
          </p:cNvPr>
          <p:cNvGraphicFramePr/>
          <p:nvPr>
            <p:extLst>
              <p:ext uri="{D42A27DB-BD31-4B8C-83A1-F6EECF244321}">
                <p14:modId xmlns:p14="http://schemas.microsoft.com/office/powerpoint/2010/main" val="543864653"/>
              </p:ext>
            </p:extLst>
          </p:nvPr>
        </p:nvGraphicFramePr>
        <p:xfrm>
          <a:off x="2495400" y="1363049"/>
          <a:ext cx="4488106" cy="25437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3D601F98-1030-476C-B171-57413AC06845}"/>
              </a:ext>
            </a:extLst>
          </p:cNvPr>
          <p:cNvSpPr>
            <a:spLocks noGrp="1"/>
          </p:cNvSpPr>
          <p:nvPr>
            <p:ph type="sldNum" sz="quarter" idx="11"/>
          </p:nvPr>
        </p:nvSpPr>
        <p:spPr/>
        <p:txBody>
          <a:bodyPr/>
          <a:lstStyle/>
          <a:p>
            <a:fld id="{1C3486A8-E8FB-4965-B61C-9B9FA7DC7BEE}" type="slidenum">
              <a:rPr lang="en-US" smtClean="0"/>
              <a:pPr/>
              <a:t>19</a:t>
            </a:fld>
            <a:endParaRPr lang="en-US"/>
          </a:p>
        </p:txBody>
      </p:sp>
    </p:spTree>
    <p:extLst>
      <p:ext uri="{BB962C8B-B14F-4D97-AF65-F5344CB8AC3E}">
        <p14:creationId xmlns:p14="http://schemas.microsoft.com/office/powerpoint/2010/main" val="134533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4B1-CEFE-42F6-BE30-1CF39169F3F8}"/>
              </a:ext>
            </a:extLst>
          </p:cNvPr>
          <p:cNvSpPr>
            <a:spLocks noGrp="1"/>
          </p:cNvSpPr>
          <p:nvPr>
            <p:ph type="title"/>
          </p:nvPr>
        </p:nvSpPr>
        <p:spPr/>
        <p:txBody>
          <a:bodyPr/>
          <a:lstStyle/>
          <a:p>
            <a:r>
              <a:rPr lang="en-US" dirty="0">
                <a:solidFill>
                  <a:srgbClr val="7030A0"/>
                </a:solidFill>
              </a:rPr>
              <a:t>Time &amp; the busy </a:t>
            </a:r>
            <a:r>
              <a:rPr lang="en-US" dirty="0" err="1">
                <a:solidFill>
                  <a:srgbClr val="7030A0"/>
                </a:solidFill>
              </a:rPr>
              <a:t>RLady</a:t>
            </a:r>
            <a:endParaRPr lang="en-US" dirty="0">
              <a:solidFill>
                <a:srgbClr val="7030A0"/>
              </a:solidFill>
            </a:endParaRPr>
          </a:p>
        </p:txBody>
      </p:sp>
      <p:sp>
        <p:nvSpPr>
          <p:cNvPr id="5" name="Content Placeholder 4">
            <a:extLst>
              <a:ext uri="{FF2B5EF4-FFF2-40B4-BE49-F238E27FC236}">
                <a16:creationId xmlns:a16="http://schemas.microsoft.com/office/drawing/2014/main" id="{9C48C686-4E67-459C-8A8F-9A73F64F4E68}"/>
              </a:ext>
            </a:extLst>
          </p:cNvPr>
          <p:cNvSpPr>
            <a:spLocks noGrp="1"/>
          </p:cNvSpPr>
          <p:nvPr>
            <p:ph idx="1"/>
          </p:nvPr>
        </p:nvSpPr>
        <p:spPr/>
        <p:txBody>
          <a:bodyPr/>
          <a:lstStyle/>
          <a:p>
            <a:r>
              <a:rPr lang="en-US" sz="2400" dirty="0"/>
              <a:t>Often feels like there aren’t enough hours in the day</a:t>
            </a:r>
          </a:p>
          <a:p>
            <a:r>
              <a:rPr lang="en-US" sz="2400" dirty="0"/>
              <a:t>Start working on one project, check email, bounce to another project, maybe remember to go back to first project, and oh look! It’s 5pm</a:t>
            </a:r>
          </a:p>
          <a:p>
            <a:r>
              <a:rPr lang="en-US" sz="2400" dirty="0"/>
              <a:t>Long term: you have no recollection of how you’re spending your days</a:t>
            </a:r>
          </a:p>
        </p:txBody>
      </p:sp>
      <p:pic>
        <p:nvPicPr>
          <p:cNvPr id="4098" name="Picture 2" descr="Image result for time management">
            <a:extLst>
              <a:ext uri="{FF2B5EF4-FFF2-40B4-BE49-F238E27FC236}">
                <a16:creationId xmlns:a16="http://schemas.microsoft.com/office/drawing/2014/main" id="{F418449D-9875-4294-9A52-2986FF9D7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53" y="4071578"/>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alice in wonderland rabbit time">
            <a:extLst>
              <a:ext uri="{FF2B5EF4-FFF2-40B4-BE49-F238E27FC236}">
                <a16:creationId xmlns:a16="http://schemas.microsoft.com/office/drawing/2014/main" id="{6C594743-08C0-4041-A651-BC303D465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11" y="3814404"/>
            <a:ext cx="2390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293C78C-1B07-4FBE-A37F-16309D7DD1CB}"/>
              </a:ext>
            </a:extLst>
          </p:cNvPr>
          <p:cNvSpPr>
            <a:spLocks noGrp="1"/>
          </p:cNvSpPr>
          <p:nvPr>
            <p:ph type="sldNum" sz="quarter" idx="4"/>
          </p:nvPr>
        </p:nvSpPr>
        <p:spPr>
          <a:xfrm>
            <a:off x="363538" y="6369454"/>
            <a:ext cx="2057400" cy="365125"/>
          </a:xfrm>
        </p:spPr>
        <p:txBody>
          <a:bodyPr/>
          <a:lstStyle/>
          <a:p>
            <a:fld id="{1C3486A8-E8FB-4965-B61C-9B9FA7DC7BEE}" type="slidenum">
              <a:rPr lang="en-US" smtClean="0"/>
              <a:pPr/>
              <a:t>2</a:t>
            </a:fld>
            <a:endParaRPr lang="en-US" dirty="0"/>
          </a:p>
        </p:txBody>
      </p:sp>
    </p:spTree>
    <p:extLst>
      <p:ext uri="{BB962C8B-B14F-4D97-AF65-F5344CB8AC3E}">
        <p14:creationId xmlns:p14="http://schemas.microsoft.com/office/powerpoint/2010/main" val="233646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FB7E-AA55-4632-9059-CCAD4F92CBDB}"/>
              </a:ext>
            </a:extLst>
          </p:cNvPr>
          <p:cNvSpPr>
            <a:spLocks noGrp="1"/>
          </p:cNvSpPr>
          <p:nvPr>
            <p:ph type="title"/>
          </p:nvPr>
        </p:nvSpPr>
        <p:spPr/>
        <p:txBody>
          <a:bodyPr/>
          <a:lstStyle/>
          <a:p>
            <a:r>
              <a:rPr lang="en-US" dirty="0"/>
              <a:t>Workflow: Initial Setup</a:t>
            </a:r>
          </a:p>
        </p:txBody>
      </p:sp>
      <p:sp>
        <p:nvSpPr>
          <p:cNvPr id="3" name="Content Placeholder 2">
            <a:extLst>
              <a:ext uri="{FF2B5EF4-FFF2-40B4-BE49-F238E27FC236}">
                <a16:creationId xmlns:a16="http://schemas.microsoft.com/office/drawing/2014/main" id="{4BB3C2CE-16FB-48DF-A561-01920B9984E5}"/>
              </a:ext>
            </a:extLst>
          </p:cNvPr>
          <p:cNvSpPr>
            <a:spLocks noGrp="1"/>
          </p:cNvSpPr>
          <p:nvPr>
            <p:ph idx="1"/>
          </p:nvPr>
        </p:nvSpPr>
        <p:spPr/>
        <p:txBody>
          <a:bodyPr/>
          <a:lstStyle/>
          <a:p>
            <a:r>
              <a:rPr lang="en-US" sz="2800" dirty="0"/>
              <a:t>Fork the GitHub repo</a:t>
            </a:r>
          </a:p>
          <a:p>
            <a:pPr lvl="1"/>
            <a:r>
              <a:rPr lang="en-US" sz="2400" dirty="0"/>
              <a:t>Includes a template time tracker and template project tracker tab</a:t>
            </a:r>
          </a:p>
          <a:p>
            <a:pPr lvl="1"/>
            <a:r>
              <a:rPr lang="en-US" sz="2400" dirty="0"/>
              <a:t>Time tracker is where you log your hours</a:t>
            </a:r>
          </a:p>
          <a:p>
            <a:pPr lvl="1"/>
            <a:r>
              <a:rPr lang="en-US" sz="2400" dirty="0"/>
              <a:t>Project tracker summarizes information like principal investigator (PI), deliverable, status, etc. </a:t>
            </a:r>
          </a:p>
        </p:txBody>
      </p:sp>
      <p:sp>
        <p:nvSpPr>
          <p:cNvPr id="5" name="Slide Number Placeholder 4">
            <a:extLst>
              <a:ext uri="{FF2B5EF4-FFF2-40B4-BE49-F238E27FC236}">
                <a16:creationId xmlns:a16="http://schemas.microsoft.com/office/drawing/2014/main" id="{B9CDBA7F-368A-422F-9298-95BFF8C25998}"/>
              </a:ext>
            </a:extLst>
          </p:cNvPr>
          <p:cNvSpPr>
            <a:spLocks noGrp="1"/>
          </p:cNvSpPr>
          <p:nvPr>
            <p:ph type="sldNum" sz="quarter" idx="4"/>
          </p:nvPr>
        </p:nvSpPr>
        <p:spPr/>
        <p:txBody>
          <a:bodyPr/>
          <a:lstStyle/>
          <a:p>
            <a:fld id="{1C3486A8-E8FB-4965-B61C-9B9FA7DC7BEE}" type="slidenum">
              <a:rPr lang="en-US" smtClean="0"/>
              <a:pPr/>
              <a:t>20</a:t>
            </a:fld>
            <a:endParaRPr lang="en-US"/>
          </a:p>
        </p:txBody>
      </p:sp>
    </p:spTree>
    <p:extLst>
      <p:ext uri="{BB962C8B-B14F-4D97-AF65-F5344CB8AC3E}">
        <p14:creationId xmlns:p14="http://schemas.microsoft.com/office/powerpoint/2010/main" val="2504891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A5F-8D8E-4082-8CDD-30506B88D6AB}"/>
              </a:ext>
            </a:extLst>
          </p:cNvPr>
          <p:cNvSpPr>
            <a:spLocks noGrp="1"/>
          </p:cNvSpPr>
          <p:nvPr>
            <p:ph type="title"/>
          </p:nvPr>
        </p:nvSpPr>
        <p:spPr/>
        <p:txBody>
          <a:bodyPr/>
          <a:lstStyle/>
          <a:p>
            <a:r>
              <a:rPr lang="en-US" dirty="0"/>
              <a:t>Template Time Tracker</a:t>
            </a:r>
          </a:p>
        </p:txBody>
      </p:sp>
      <p:pic>
        <p:nvPicPr>
          <p:cNvPr id="4" name="Picture 3">
            <a:extLst>
              <a:ext uri="{FF2B5EF4-FFF2-40B4-BE49-F238E27FC236}">
                <a16:creationId xmlns:a16="http://schemas.microsoft.com/office/drawing/2014/main" id="{19CD77F5-4A08-49FC-AF8E-7585B0C8DCA2}"/>
              </a:ext>
            </a:extLst>
          </p:cNvPr>
          <p:cNvPicPr>
            <a:picLocks noChangeAspect="1"/>
          </p:cNvPicPr>
          <p:nvPr/>
        </p:nvPicPr>
        <p:blipFill>
          <a:blip r:embed="rId2"/>
          <a:stretch>
            <a:fillRect/>
          </a:stretch>
        </p:blipFill>
        <p:spPr>
          <a:xfrm>
            <a:off x="0" y="2002569"/>
            <a:ext cx="9144000" cy="2852862"/>
          </a:xfrm>
          <a:prstGeom prst="rect">
            <a:avLst/>
          </a:prstGeom>
        </p:spPr>
      </p:pic>
      <p:pic>
        <p:nvPicPr>
          <p:cNvPr id="5" name="Picture 4">
            <a:extLst>
              <a:ext uri="{FF2B5EF4-FFF2-40B4-BE49-F238E27FC236}">
                <a16:creationId xmlns:a16="http://schemas.microsoft.com/office/drawing/2014/main" id="{6AD48D87-5B39-40A9-A69D-72AF1A7F90C2}"/>
              </a:ext>
            </a:extLst>
          </p:cNvPr>
          <p:cNvPicPr>
            <a:picLocks noChangeAspect="1"/>
          </p:cNvPicPr>
          <p:nvPr/>
        </p:nvPicPr>
        <p:blipFill>
          <a:blip r:embed="rId3"/>
          <a:stretch>
            <a:fillRect/>
          </a:stretch>
        </p:blipFill>
        <p:spPr>
          <a:xfrm>
            <a:off x="0" y="4855431"/>
            <a:ext cx="1047896" cy="304843"/>
          </a:xfrm>
          <a:prstGeom prst="rect">
            <a:avLst/>
          </a:prstGeom>
        </p:spPr>
      </p:pic>
      <p:sp>
        <p:nvSpPr>
          <p:cNvPr id="6" name="Slide Number Placeholder 5">
            <a:extLst>
              <a:ext uri="{FF2B5EF4-FFF2-40B4-BE49-F238E27FC236}">
                <a16:creationId xmlns:a16="http://schemas.microsoft.com/office/drawing/2014/main" id="{07FEBB25-3478-4271-89F8-90E9FDAB3907}"/>
              </a:ext>
            </a:extLst>
          </p:cNvPr>
          <p:cNvSpPr>
            <a:spLocks noGrp="1"/>
          </p:cNvSpPr>
          <p:nvPr>
            <p:ph type="sldNum" sz="quarter" idx="4"/>
          </p:nvPr>
        </p:nvSpPr>
        <p:spPr/>
        <p:txBody>
          <a:bodyPr/>
          <a:lstStyle/>
          <a:p>
            <a:fld id="{1C3486A8-E8FB-4965-B61C-9B9FA7DC7BEE}" type="slidenum">
              <a:rPr lang="en-US" smtClean="0"/>
              <a:pPr/>
              <a:t>21</a:t>
            </a:fld>
            <a:endParaRPr lang="en-US"/>
          </a:p>
        </p:txBody>
      </p:sp>
    </p:spTree>
    <p:extLst>
      <p:ext uri="{BB962C8B-B14F-4D97-AF65-F5344CB8AC3E}">
        <p14:creationId xmlns:p14="http://schemas.microsoft.com/office/powerpoint/2010/main" val="331807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486B-B155-4533-9D2E-C4BE2318D929}"/>
              </a:ext>
            </a:extLst>
          </p:cNvPr>
          <p:cNvSpPr>
            <a:spLocks noGrp="1"/>
          </p:cNvSpPr>
          <p:nvPr>
            <p:ph type="title"/>
          </p:nvPr>
        </p:nvSpPr>
        <p:spPr/>
        <p:txBody>
          <a:bodyPr/>
          <a:lstStyle/>
          <a:p>
            <a:r>
              <a:rPr lang="en-US" dirty="0"/>
              <a:t>Template Project Tracker</a:t>
            </a:r>
          </a:p>
        </p:txBody>
      </p:sp>
      <p:pic>
        <p:nvPicPr>
          <p:cNvPr id="4" name="Picture 3">
            <a:extLst>
              <a:ext uri="{FF2B5EF4-FFF2-40B4-BE49-F238E27FC236}">
                <a16:creationId xmlns:a16="http://schemas.microsoft.com/office/drawing/2014/main" id="{C19AA4CB-DD53-438A-8FF2-9896495D3394}"/>
              </a:ext>
            </a:extLst>
          </p:cNvPr>
          <p:cNvPicPr>
            <a:picLocks noChangeAspect="1"/>
          </p:cNvPicPr>
          <p:nvPr/>
        </p:nvPicPr>
        <p:blipFill>
          <a:blip r:embed="rId2"/>
          <a:stretch>
            <a:fillRect/>
          </a:stretch>
        </p:blipFill>
        <p:spPr>
          <a:xfrm>
            <a:off x="0" y="2238930"/>
            <a:ext cx="9144000" cy="2380140"/>
          </a:xfrm>
          <a:prstGeom prst="rect">
            <a:avLst/>
          </a:prstGeom>
        </p:spPr>
      </p:pic>
      <p:pic>
        <p:nvPicPr>
          <p:cNvPr id="6" name="Picture 5">
            <a:extLst>
              <a:ext uri="{FF2B5EF4-FFF2-40B4-BE49-F238E27FC236}">
                <a16:creationId xmlns:a16="http://schemas.microsoft.com/office/drawing/2014/main" id="{6F4080D7-AE87-49D4-94FD-0C218CA4DE7E}"/>
              </a:ext>
            </a:extLst>
          </p:cNvPr>
          <p:cNvPicPr>
            <a:picLocks noChangeAspect="1"/>
          </p:cNvPicPr>
          <p:nvPr/>
        </p:nvPicPr>
        <p:blipFill>
          <a:blip r:embed="rId3"/>
          <a:stretch>
            <a:fillRect/>
          </a:stretch>
        </p:blipFill>
        <p:spPr>
          <a:xfrm>
            <a:off x="0" y="4619070"/>
            <a:ext cx="1124107" cy="333422"/>
          </a:xfrm>
          <a:prstGeom prst="rect">
            <a:avLst/>
          </a:prstGeom>
        </p:spPr>
      </p:pic>
      <p:sp>
        <p:nvSpPr>
          <p:cNvPr id="5" name="Slide Number Placeholder 4">
            <a:extLst>
              <a:ext uri="{FF2B5EF4-FFF2-40B4-BE49-F238E27FC236}">
                <a16:creationId xmlns:a16="http://schemas.microsoft.com/office/drawing/2014/main" id="{D5EF2DB7-ADB2-4223-8C84-C0D1C11B401A}"/>
              </a:ext>
            </a:extLst>
          </p:cNvPr>
          <p:cNvSpPr>
            <a:spLocks noGrp="1"/>
          </p:cNvSpPr>
          <p:nvPr>
            <p:ph type="sldNum" sz="quarter" idx="4"/>
          </p:nvPr>
        </p:nvSpPr>
        <p:spPr/>
        <p:txBody>
          <a:bodyPr/>
          <a:lstStyle/>
          <a:p>
            <a:fld id="{1C3486A8-E8FB-4965-B61C-9B9FA7DC7BEE}" type="slidenum">
              <a:rPr lang="en-US" smtClean="0"/>
              <a:pPr/>
              <a:t>22</a:t>
            </a:fld>
            <a:endParaRPr lang="en-US"/>
          </a:p>
        </p:txBody>
      </p:sp>
    </p:spTree>
    <p:extLst>
      <p:ext uri="{BB962C8B-B14F-4D97-AF65-F5344CB8AC3E}">
        <p14:creationId xmlns:p14="http://schemas.microsoft.com/office/powerpoint/2010/main" val="362529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FB7E-AA55-4632-9059-CCAD4F92CBDB}"/>
              </a:ext>
            </a:extLst>
          </p:cNvPr>
          <p:cNvSpPr>
            <a:spLocks noGrp="1"/>
          </p:cNvSpPr>
          <p:nvPr>
            <p:ph type="title"/>
          </p:nvPr>
        </p:nvSpPr>
        <p:spPr/>
        <p:txBody>
          <a:bodyPr/>
          <a:lstStyle/>
          <a:p>
            <a:r>
              <a:rPr lang="en-US" dirty="0"/>
              <a:t>Workflow: Daily</a:t>
            </a:r>
          </a:p>
        </p:txBody>
      </p:sp>
      <p:sp>
        <p:nvSpPr>
          <p:cNvPr id="3" name="Content Placeholder 2">
            <a:extLst>
              <a:ext uri="{FF2B5EF4-FFF2-40B4-BE49-F238E27FC236}">
                <a16:creationId xmlns:a16="http://schemas.microsoft.com/office/drawing/2014/main" id="{4BB3C2CE-16FB-48DF-A561-01920B9984E5}"/>
              </a:ext>
            </a:extLst>
          </p:cNvPr>
          <p:cNvSpPr>
            <a:spLocks noGrp="1"/>
          </p:cNvSpPr>
          <p:nvPr>
            <p:ph idx="1"/>
          </p:nvPr>
        </p:nvSpPr>
        <p:spPr/>
        <p:txBody>
          <a:bodyPr/>
          <a:lstStyle/>
          <a:p>
            <a:r>
              <a:rPr lang="en-US" sz="2800" dirty="0"/>
              <a:t>Midday and/or end of day: Log your hours</a:t>
            </a:r>
          </a:p>
          <a:p>
            <a:pPr lvl="1"/>
            <a:r>
              <a:rPr lang="en-US" sz="2400" dirty="0"/>
              <a:t>Consistency is key so that projects are grouped appropriately</a:t>
            </a:r>
          </a:p>
        </p:txBody>
      </p:sp>
      <p:pic>
        <p:nvPicPr>
          <p:cNvPr id="6" name="Picture 5">
            <a:extLst>
              <a:ext uri="{FF2B5EF4-FFF2-40B4-BE49-F238E27FC236}">
                <a16:creationId xmlns:a16="http://schemas.microsoft.com/office/drawing/2014/main" id="{FE113301-361D-4FB5-92AD-B053A38201D5}"/>
              </a:ext>
            </a:extLst>
          </p:cNvPr>
          <p:cNvPicPr>
            <a:picLocks noChangeAspect="1"/>
          </p:cNvPicPr>
          <p:nvPr/>
        </p:nvPicPr>
        <p:blipFill>
          <a:blip r:embed="rId2"/>
          <a:stretch>
            <a:fillRect/>
          </a:stretch>
        </p:blipFill>
        <p:spPr>
          <a:xfrm>
            <a:off x="0" y="2916755"/>
            <a:ext cx="9144000" cy="3941245"/>
          </a:xfrm>
          <a:prstGeom prst="rect">
            <a:avLst/>
          </a:prstGeom>
        </p:spPr>
      </p:pic>
      <p:sp>
        <p:nvSpPr>
          <p:cNvPr id="5" name="Slide Number Placeholder 4">
            <a:extLst>
              <a:ext uri="{FF2B5EF4-FFF2-40B4-BE49-F238E27FC236}">
                <a16:creationId xmlns:a16="http://schemas.microsoft.com/office/drawing/2014/main" id="{B9F49D70-B804-4772-9577-BB17F2694D55}"/>
              </a:ext>
            </a:extLst>
          </p:cNvPr>
          <p:cNvSpPr>
            <a:spLocks noGrp="1"/>
          </p:cNvSpPr>
          <p:nvPr>
            <p:ph type="sldNum" sz="quarter" idx="4"/>
          </p:nvPr>
        </p:nvSpPr>
        <p:spPr/>
        <p:txBody>
          <a:bodyPr/>
          <a:lstStyle/>
          <a:p>
            <a:fld id="{1C3486A8-E8FB-4965-B61C-9B9FA7DC7BEE}" type="slidenum">
              <a:rPr lang="en-US" smtClean="0"/>
              <a:pPr/>
              <a:t>23</a:t>
            </a:fld>
            <a:endParaRPr lang="en-US"/>
          </a:p>
        </p:txBody>
      </p:sp>
    </p:spTree>
    <p:extLst>
      <p:ext uri="{BB962C8B-B14F-4D97-AF65-F5344CB8AC3E}">
        <p14:creationId xmlns:p14="http://schemas.microsoft.com/office/powerpoint/2010/main" val="258840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D05E8-8228-428F-B5E9-1A606DD375A3}"/>
              </a:ext>
            </a:extLst>
          </p:cNvPr>
          <p:cNvSpPr>
            <a:spLocks noGrp="1"/>
          </p:cNvSpPr>
          <p:nvPr>
            <p:ph type="title"/>
          </p:nvPr>
        </p:nvSpPr>
        <p:spPr/>
        <p:txBody>
          <a:bodyPr/>
          <a:lstStyle/>
          <a:p>
            <a:r>
              <a:rPr lang="en-US" dirty="0"/>
              <a:t>Workflow: Monthly? Quarterly? </a:t>
            </a:r>
          </a:p>
        </p:txBody>
      </p:sp>
      <p:sp>
        <p:nvSpPr>
          <p:cNvPr id="3" name="Content Placeholder 2">
            <a:extLst>
              <a:ext uri="{FF2B5EF4-FFF2-40B4-BE49-F238E27FC236}">
                <a16:creationId xmlns:a16="http://schemas.microsoft.com/office/drawing/2014/main" id="{166DED83-73DF-4C84-B1BA-7A0EF1F1CBA9}"/>
              </a:ext>
            </a:extLst>
          </p:cNvPr>
          <p:cNvSpPr>
            <a:spLocks noGrp="1"/>
          </p:cNvSpPr>
          <p:nvPr>
            <p:ph idx="1"/>
          </p:nvPr>
        </p:nvSpPr>
        <p:spPr/>
        <p:txBody>
          <a:bodyPr/>
          <a:lstStyle/>
          <a:p>
            <a:r>
              <a:rPr lang="en-US" sz="2800" dirty="0"/>
              <a:t>Run the </a:t>
            </a:r>
            <a:r>
              <a:rPr lang="en-US" sz="2800" i="1" dirty="0" err="1"/>
              <a:t>timetrackR</a:t>
            </a:r>
            <a:r>
              <a:rPr lang="en-US" sz="2800" dirty="0"/>
              <a:t> app to summarize how you’ve been spending your time</a:t>
            </a:r>
          </a:p>
          <a:p>
            <a:pPr marL="514350" indent="-514350">
              <a:buFont typeface="+mj-lt"/>
              <a:buAutoNum type="arabicPeriod"/>
            </a:pPr>
            <a:r>
              <a:rPr lang="en-US" sz="2400" dirty="0"/>
              <a:t>Create data frames for shiny app</a:t>
            </a:r>
          </a:p>
          <a:p>
            <a:pPr lvl="1"/>
            <a:r>
              <a:rPr lang="en-US" sz="1800" dirty="0"/>
              <a:t>Summarize number of hours across projects</a:t>
            </a:r>
          </a:p>
          <a:p>
            <a:pPr lvl="1"/>
            <a:r>
              <a:rPr lang="en-US" sz="1800" dirty="0"/>
              <a:t>Concatenate data from multiple statisticians</a:t>
            </a:r>
          </a:p>
          <a:p>
            <a:pPr lvl="1"/>
            <a:r>
              <a:rPr lang="en-US" sz="1800" dirty="0"/>
              <a:t>Identify active vs inactive projects</a:t>
            </a:r>
          </a:p>
          <a:p>
            <a:pPr lvl="1"/>
            <a:r>
              <a:rPr lang="en-US" sz="1800" dirty="0"/>
              <a:t>Will need to edit this program the first time running the app</a:t>
            </a:r>
          </a:p>
          <a:p>
            <a:pPr marL="514350" indent="-514350">
              <a:buFont typeface="+mj-lt"/>
              <a:buAutoNum type="arabicPeriod"/>
            </a:pPr>
            <a:r>
              <a:rPr lang="en-US" sz="2400" dirty="0"/>
              <a:t>server: set of instructions to build the app</a:t>
            </a:r>
          </a:p>
          <a:p>
            <a:pPr marL="514350" indent="-514350">
              <a:buFont typeface="+mj-lt"/>
              <a:buAutoNum type="arabicPeriod"/>
            </a:pPr>
            <a:r>
              <a:rPr lang="en-US" sz="2400" dirty="0" err="1"/>
              <a:t>ui</a:t>
            </a:r>
            <a:r>
              <a:rPr lang="en-US" sz="2400" dirty="0"/>
              <a:t>: defines a webpage that the user interacts with, it controls layout and appearance</a:t>
            </a:r>
          </a:p>
          <a:p>
            <a:endParaRPr lang="en-US" sz="2800" dirty="0"/>
          </a:p>
        </p:txBody>
      </p:sp>
      <p:sp>
        <p:nvSpPr>
          <p:cNvPr id="5" name="Slide Number Placeholder 4">
            <a:extLst>
              <a:ext uri="{FF2B5EF4-FFF2-40B4-BE49-F238E27FC236}">
                <a16:creationId xmlns:a16="http://schemas.microsoft.com/office/drawing/2014/main" id="{331B5C13-9DEA-4655-ACC8-9ABFDF5FE719}"/>
              </a:ext>
            </a:extLst>
          </p:cNvPr>
          <p:cNvSpPr>
            <a:spLocks noGrp="1"/>
          </p:cNvSpPr>
          <p:nvPr>
            <p:ph type="sldNum" sz="quarter" idx="4"/>
          </p:nvPr>
        </p:nvSpPr>
        <p:spPr/>
        <p:txBody>
          <a:bodyPr/>
          <a:lstStyle/>
          <a:p>
            <a:fld id="{1C3486A8-E8FB-4965-B61C-9B9FA7DC7BEE}" type="slidenum">
              <a:rPr lang="en-US" smtClean="0"/>
              <a:pPr/>
              <a:t>24</a:t>
            </a:fld>
            <a:endParaRPr lang="en-US"/>
          </a:p>
        </p:txBody>
      </p:sp>
    </p:spTree>
    <p:extLst>
      <p:ext uri="{BB962C8B-B14F-4D97-AF65-F5344CB8AC3E}">
        <p14:creationId xmlns:p14="http://schemas.microsoft.com/office/powerpoint/2010/main" val="2224857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F780-0A20-420E-BDE8-1E2357373C89}"/>
              </a:ext>
            </a:extLst>
          </p:cNvPr>
          <p:cNvSpPr>
            <a:spLocks noGrp="1"/>
          </p:cNvSpPr>
          <p:nvPr>
            <p:ph type="title"/>
          </p:nvPr>
        </p:nvSpPr>
        <p:spPr/>
        <p:txBody>
          <a:bodyPr/>
          <a:lstStyle/>
          <a:p>
            <a:r>
              <a:rPr lang="en-US" dirty="0">
                <a:solidFill>
                  <a:schemeClr val="accent2"/>
                </a:solidFill>
              </a:rPr>
              <a:t>R Code Highlights:</a:t>
            </a:r>
            <a:br>
              <a:rPr lang="en-US" dirty="0"/>
            </a:br>
            <a:r>
              <a:rPr lang="en-US" dirty="0"/>
              <a:t>	</a:t>
            </a:r>
            <a:r>
              <a:rPr lang="en-US" dirty="0">
                <a:solidFill>
                  <a:schemeClr val="accent1"/>
                </a:solidFill>
              </a:rPr>
              <a:t>The switch function and </a:t>
            </a:r>
            <a:r>
              <a:rPr lang="en-US" dirty="0" err="1">
                <a:solidFill>
                  <a:schemeClr val="accent1"/>
                </a:solidFill>
              </a:rPr>
              <a:t>geom_segment</a:t>
            </a:r>
            <a:r>
              <a:rPr lang="en-US" dirty="0">
                <a:solidFill>
                  <a:schemeClr val="accent1"/>
                </a:solidFill>
              </a:rPr>
              <a:t>()</a:t>
            </a:r>
          </a:p>
        </p:txBody>
      </p:sp>
      <p:sp>
        <p:nvSpPr>
          <p:cNvPr id="3" name="Slide Number Placeholder 2">
            <a:extLst>
              <a:ext uri="{FF2B5EF4-FFF2-40B4-BE49-F238E27FC236}">
                <a16:creationId xmlns:a16="http://schemas.microsoft.com/office/drawing/2014/main" id="{D3905B7C-8E7D-4914-A81F-D023D3B49551}"/>
              </a:ext>
            </a:extLst>
          </p:cNvPr>
          <p:cNvSpPr>
            <a:spLocks noGrp="1"/>
          </p:cNvSpPr>
          <p:nvPr>
            <p:ph type="sldNum" sz="quarter" idx="11"/>
          </p:nvPr>
        </p:nvSpPr>
        <p:spPr/>
        <p:txBody>
          <a:bodyPr/>
          <a:lstStyle/>
          <a:p>
            <a:fld id="{1C3486A8-E8FB-4965-B61C-9B9FA7DC7BEE}" type="slidenum">
              <a:rPr lang="en-US" smtClean="0"/>
              <a:pPr/>
              <a:t>25</a:t>
            </a:fld>
            <a:endParaRPr lang="en-US"/>
          </a:p>
        </p:txBody>
      </p:sp>
    </p:spTree>
    <p:extLst>
      <p:ext uri="{BB962C8B-B14F-4D97-AF65-F5344CB8AC3E}">
        <p14:creationId xmlns:p14="http://schemas.microsoft.com/office/powerpoint/2010/main" val="3104528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Code tidbits:</a:t>
            </a:r>
            <a:r>
              <a:rPr lang="en-US" dirty="0">
                <a:solidFill>
                  <a:schemeClr val="accent2"/>
                </a:solidFill>
              </a:rPr>
              <a:t> switch function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400" dirty="0"/>
              <a:t>Used to update the figure depending on which input (statistician, date range, project status) is selected</a:t>
            </a:r>
          </a:p>
          <a:p>
            <a:r>
              <a:rPr lang="en-US" sz="2400" dirty="0"/>
              <a:t>To display the bar chart for active projects or for all projects:</a:t>
            </a:r>
          </a:p>
          <a:p>
            <a:pPr lvl="1"/>
            <a:r>
              <a:rPr lang="en-US" sz="2000" dirty="0"/>
              <a:t>Utilize radio button so that user can select active or all projects</a:t>
            </a:r>
          </a:p>
          <a:p>
            <a:pPr lvl="1"/>
            <a:r>
              <a:rPr lang="en-US" sz="2000" dirty="0"/>
              <a:t>Use the switch function to update the data frame depending on which is selected</a:t>
            </a:r>
          </a:p>
          <a:p>
            <a:endParaRPr lang="en-US" sz="2400" dirty="0"/>
          </a:p>
        </p:txBody>
      </p:sp>
      <p:sp>
        <p:nvSpPr>
          <p:cNvPr id="5" name="Slide Number Placeholder 4">
            <a:extLst>
              <a:ext uri="{FF2B5EF4-FFF2-40B4-BE49-F238E27FC236}">
                <a16:creationId xmlns:a16="http://schemas.microsoft.com/office/drawing/2014/main" id="{AF018047-E10A-49DD-B1CA-6203BEAF485B}"/>
              </a:ext>
            </a:extLst>
          </p:cNvPr>
          <p:cNvSpPr>
            <a:spLocks noGrp="1"/>
          </p:cNvSpPr>
          <p:nvPr>
            <p:ph type="sldNum" sz="quarter" idx="4"/>
          </p:nvPr>
        </p:nvSpPr>
        <p:spPr/>
        <p:txBody>
          <a:bodyPr/>
          <a:lstStyle/>
          <a:p>
            <a:fld id="{1C3486A8-E8FB-4965-B61C-9B9FA7DC7BEE}" type="slidenum">
              <a:rPr lang="en-US" smtClean="0"/>
              <a:pPr/>
              <a:t>26</a:t>
            </a:fld>
            <a:endParaRPr lang="en-US"/>
          </a:p>
        </p:txBody>
      </p:sp>
    </p:spTree>
    <p:extLst>
      <p:ext uri="{BB962C8B-B14F-4D97-AF65-F5344CB8AC3E}">
        <p14:creationId xmlns:p14="http://schemas.microsoft.com/office/powerpoint/2010/main" val="3858287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switch function: Bar chart application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pPr marL="0" indent="0">
              <a:buNone/>
            </a:pPr>
            <a:r>
              <a:rPr lang="en-US" sz="2000" dirty="0"/>
              <a:t>App interface:</a:t>
            </a:r>
            <a:endParaRPr lang="en-US" sz="2400" dirty="0"/>
          </a:p>
          <a:p>
            <a:endParaRPr lang="en-US" sz="2400" dirty="0"/>
          </a:p>
          <a:p>
            <a:endParaRPr lang="en-US" sz="2400" dirty="0"/>
          </a:p>
          <a:p>
            <a:endParaRPr lang="en-US" sz="2400" dirty="0"/>
          </a:p>
          <a:p>
            <a:endParaRPr lang="en-US" sz="2400" dirty="0"/>
          </a:p>
          <a:p>
            <a:r>
              <a:rPr lang="en-US" sz="1800" dirty="0" err="1">
                <a:latin typeface="Courier"/>
              </a:rPr>
              <a:t>input$status_filter_bar</a:t>
            </a:r>
            <a:r>
              <a:rPr lang="en-US" sz="1800" dirty="0">
                <a:latin typeface="Courier"/>
              </a:rPr>
              <a:t> </a:t>
            </a:r>
            <a:r>
              <a:rPr lang="en-US" sz="2000" dirty="0"/>
              <a:t>returns either “Active projects” or “All projects” depending on which radio button is selected </a:t>
            </a:r>
          </a:p>
          <a:p>
            <a:r>
              <a:rPr lang="en-US" sz="2000" dirty="0"/>
              <a:t>Code (</a:t>
            </a:r>
            <a:r>
              <a:rPr lang="en-US" sz="2000" dirty="0" err="1"/>
              <a:t>server.R</a:t>
            </a:r>
            <a:r>
              <a:rPr lang="en-US" sz="2000" dirty="0"/>
              <a:t>):</a:t>
            </a:r>
            <a:endParaRPr lang="en-US" sz="2400" dirty="0"/>
          </a:p>
          <a:p>
            <a:endParaRPr lang="en-US" sz="2400" dirty="0"/>
          </a:p>
          <a:p>
            <a:endParaRPr lang="en-US" sz="1600" dirty="0">
              <a:latin typeface="Courier"/>
            </a:endParaRPr>
          </a:p>
          <a:p>
            <a:endParaRPr lang="en-US" sz="1600" dirty="0">
              <a:latin typeface="Courier"/>
            </a:endParaRPr>
          </a:p>
          <a:p>
            <a:endParaRPr lang="en-US" sz="1800" dirty="0"/>
          </a:p>
          <a:p>
            <a:r>
              <a:rPr lang="en-US" sz="1800" dirty="0"/>
              <a:t>Using switch function to subset the data on active projects if needed, otherwise proceeding with all projects</a:t>
            </a:r>
            <a:endParaRPr lang="en-US" sz="2400" dirty="0"/>
          </a:p>
          <a:p>
            <a:endParaRPr lang="en-US" sz="2400" dirty="0"/>
          </a:p>
          <a:p>
            <a:endParaRPr lang="en-US" sz="2400" dirty="0"/>
          </a:p>
        </p:txBody>
      </p:sp>
      <p:sp>
        <p:nvSpPr>
          <p:cNvPr id="6" name="Rectangle 5">
            <a:extLst>
              <a:ext uri="{FF2B5EF4-FFF2-40B4-BE49-F238E27FC236}">
                <a16:creationId xmlns:a16="http://schemas.microsoft.com/office/drawing/2014/main" id="{9A8554B4-C3D3-4D86-8F01-5351C0BDE7A5}"/>
              </a:ext>
            </a:extLst>
          </p:cNvPr>
          <p:cNvSpPr/>
          <p:nvPr/>
        </p:nvSpPr>
        <p:spPr>
          <a:xfrm>
            <a:off x="1100363" y="4508818"/>
            <a:ext cx="674145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7020"/>
                </a:solidFill>
                <a:latin typeface="Courier"/>
              </a:rPr>
              <a:t>switch</a:t>
            </a:r>
            <a:r>
              <a:rPr lang="en-US" sz="1400" dirty="0">
                <a:latin typeface="Courier"/>
              </a:rPr>
              <a:t>(</a:t>
            </a:r>
            <a:r>
              <a:rPr lang="en-US" sz="1400" dirty="0" err="1">
                <a:latin typeface="Courier"/>
              </a:rPr>
              <a:t>input</a:t>
            </a:r>
            <a:r>
              <a:rPr lang="en-US" sz="1400" dirty="0" err="1">
                <a:solidFill>
                  <a:srgbClr val="666666"/>
                </a:solidFill>
                <a:latin typeface="Courier"/>
              </a:rPr>
              <a:t>$</a:t>
            </a:r>
            <a:r>
              <a:rPr lang="en-US" sz="1400" dirty="0" err="1">
                <a:latin typeface="Courier"/>
              </a:rPr>
              <a:t>status_filter_bar</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"Active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 </a:t>
            </a:r>
            <a:r>
              <a:rPr lang="en-US" sz="1400" dirty="0">
                <a:solidFill>
                  <a:srgbClr val="666666"/>
                </a:solidFill>
                <a:latin typeface="Courier"/>
              </a:rPr>
              <a:t>%&gt;%</a:t>
            </a:r>
            <a:r>
              <a:rPr lang="en-US" sz="1400" dirty="0">
                <a:solidFill>
                  <a:srgbClr val="4070A0"/>
                </a:solidFill>
                <a:latin typeface="Courier"/>
              </a:rPr>
              <a:t> </a:t>
            </a:r>
            <a:br>
              <a:rPr lang="en-US" sz="2400" dirty="0"/>
            </a:br>
            <a:r>
              <a:rPr lang="en-US" sz="1400" dirty="0">
                <a:solidFill>
                  <a:srgbClr val="4070A0"/>
                </a:solidFill>
                <a:latin typeface="Courier"/>
              </a:rPr>
              <a:t>             </a:t>
            </a:r>
            <a:r>
              <a:rPr lang="en-US" sz="1400" b="1" dirty="0">
                <a:solidFill>
                  <a:srgbClr val="007020"/>
                </a:solidFill>
                <a:latin typeface="Courier"/>
              </a:rPr>
              <a:t>filter</a:t>
            </a:r>
            <a:r>
              <a:rPr lang="en-US" sz="1400" dirty="0">
                <a:latin typeface="Courier"/>
              </a:rPr>
              <a:t>(status </a:t>
            </a:r>
            <a:r>
              <a:rPr lang="en-US" sz="1400" dirty="0">
                <a:solidFill>
                  <a:srgbClr val="666666"/>
                </a:solidFill>
                <a:latin typeface="Courier"/>
              </a:rPr>
              <a:t>==</a:t>
            </a:r>
            <a:r>
              <a:rPr lang="en-US" sz="1400" dirty="0">
                <a:solidFill>
                  <a:srgbClr val="4070A0"/>
                </a:solidFill>
                <a:latin typeface="Courier"/>
              </a:rPr>
              <a:t> "Active"</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"All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a:t>
            </a:r>
            <a:endParaRPr lang="en-US" sz="1400" dirty="0"/>
          </a:p>
        </p:txBody>
      </p:sp>
      <p:pic>
        <p:nvPicPr>
          <p:cNvPr id="7" name="Picture 6">
            <a:extLst>
              <a:ext uri="{FF2B5EF4-FFF2-40B4-BE49-F238E27FC236}">
                <a16:creationId xmlns:a16="http://schemas.microsoft.com/office/drawing/2014/main" id="{ACF31CA0-F4F7-46F7-9DBC-96F4F9115B72}"/>
              </a:ext>
            </a:extLst>
          </p:cNvPr>
          <p:cNvPicPr>
            <a:picLocks noChangeAspect="1"/>
          </p:cNvPicPr>
          <p:nvPr/>
        </p:nvPicPr>
        <p:blipFill>
          <a:blip r:embed="rId2"/>
          <a:stretch>
            <a:fillRect/>
          </a:stretch>
        </p:blipFill>
        <p:spPr>
          <a:xfrm>
            <a:off x="1234834" y="1632821"/>
            <a:ext cx="4843237" cy="1594724"/>
          </a:xfrm>
          <a:prstGeom prst="rect">
            <a:avLst/>
          </a:prstGeom>
          <a:ln w="28575">
            <a:solidFill>
              <a:schemeClr val="accent2"/>
            </a:solidFill>
          </a:ln>
        </p:spPr>
      </p:pic>
      <p:sp>
        <p:nvSpPr>
          <p:cNvPr id="5" name="Slide Number Placeholder 4">
            <a:extLst>
              <a:ext uri="{FF2B5EF4-FFF2-40B4-BE49-F238E27FC236}">
                <a16:creationId xmlns:a16="http://schemas.microsoft.com/office/drawing/2014/main" id="{13AAA3A0-3A7B-46E7-9865-E7A5C376ACC9}"/>
              </a:ext>
            </a:extLst>
          </p:cNvPr>
          <p:cNvSpPr>
            <a:spLocks noGrp="1"/>
          </p:cNvSpPr>
          <p:nvPr>
            <p:ph type="sldNum" sz="quarter" idx="4"/>
          </p:nvPr>
        </p:nvSpPr>
        <p:spPr/>
        <p:txBody>
          <a:bodyPr/>
          <a:lstStyle/>
          <a:p>
            <a:fld id="{1C3486A8-E8FB-4965-B61C-9B9FA7DC7BEE}" type="slidenum">
              <a:rPr lang="en-US" smtClean="0"/>
              <a:pPr/>
              <a:t>27</a:t>
            </a:fld>
            <a:endParaRPr lang="en-US"/>
          </a:p>
        </p:txBody>
      </p:sp>
    </p:spTree>
    <p:extLst>
      <p:ext uri="{BB962C8B-B14F-4D97-AF65-F5344CB8AC3E}">
        <p14:creationId xmlns:p14="http://schemas.microsoft.com/office/powerpoint/2010/main" val="1947615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Code tidbits: </a:t>
            </a:r>
            <a:r>
              <a:rPr lang="en-US" dirty="0">
                <a:solidFill>
                  <a:schemeClr val="accent2"/>
                </a:solidFill>
              </a:rPr>
              <a:t>Gantt Chart</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800" dirty="0"/>
              <a:t>Made using </a:t>
            </a:r>
            <a:r>
              <a:rPr lang="en-US" sz="2800" dirty="0" err="1">
                <a:solidFill>
                  <a:schemeClr val="accent1"/>
                </a:solidFill>
              </a:rPr>
              <a:t>ggplot</a:t>
            </a:r>
            <a:r>
              <a:rPr lang="en-US" sz="2800" dirty="0"/>
              <a:t> with </a:t>
            </a:r>
            <a:r>
              <a:rPr lang="en-US" sz="2800" dirty="0" err="1">
                <a:solidFill>
                  <a:schemeClr val="accent1"/>
                </a:solidFill>
              </a:rPr>
              <a:t>geom_segment</a:t>
            </a:r>
            <a:r>
              <a:rPr lang="en-US" sz="2800" dirty="0">
                <a:solidFill>
                  <a:schemeClr val="accent1"/>
                </a:solidFill>
              </a:rPr>
              <a:t>()</a:t>
            </a:r>
          </a:p>
        </p:txBody>
      </p:sp>
      <p:sp>
        <p:nvSpPr>
          <p:cNvPr id="5" name="Slide Number Placeholder 4">
            <a:extLst>
              <a:ext uri="{FF2B5EF4-FFF2-40B4-BE49-F238E27FC236}">
                <a16:creationId xmlns:a16="http://schemas.microsoft.com/office/drawing/2014/main" id="{7C261B0C-6D5F-42BD-AB20-05FBAACEA086}"/>
              </a:ext>
            </a:extLst>
          </p:cNvPr>
          <p:cNvSpPr>
            <a:spLocks noGrp="1"/>
          </p:cNvSpPr>
          <p:nvPr>
            <p:ph type="sldNum" sz="quarter" idx="4"/>
          </p:nvPr>
        </p:nvSpPr>
        <p:spPr/>
        <p:txBody>
          <a:bodyPr/>
          <a:lstStyle/>
          <a:p>
            <a:fld id="{1C3486A8-E8FB-4965-B61C-9B9FA7DC7BEE}" type="slidenum">
              <a:rPr lang="en-US" smtClean="0"/>
              <a:pPr/>
              <a:t>28</a:t>
            </a:fld>
            <a:endParaRPr lang="en-US"/>
          </a:p>
        </p:txBody>
      </p:sp>
      <p:pic>
        <p:nvPicPr>
          <p:cNvPr id="4" name="Picture 3">
            <a:extLst>
              <a:ext uri="{FF2B5EF4-FFF2-40B4-BE49-F238E27FC236}">
                <a16:creationId xmlns:a16="http://schemas.microsoft.com/office/drawing/2014/main" id="{5239F43E-C41E-4FBB-B19F-D11595494C72}"/>
              </a:ext>
            </a:extLst>
          </p:cNvPr>
          <p:cNvPicPr>
            <a:picLocks noChangeAspect="1"/>
          </p:cNvPicPr>
          <p:nvPr/>
        </p:nvPicPr>
        <p:blipFill>
          <a:blip r:embed="rId2"/>
          <a:stretch>
            <a:fillRect/>
          </a:stretch>
        </p:blipFill>
        <p:spPr>
          <a:xfrm>
            <a:off x="0" y="2313761"/>
            <a:ext cx="9144000" cy="3611806"/>
          </a:xfrm>
          <a:prstGeom prst="rect">
            <a:avLst/>
          </a:prstGeom>
        </p:spPr>
      </p:pic>
    </p:spTree>
    <p:extLst>
      <p:ext uri="{BB962C8B-B14F-4D97-AF65-F5344CB8AC3E}">
        <p14:creationId xmlns:p14="http://schemas.microsoft.com/office/powerpoint/2010/main" val="747747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Gantt chart: Data wrangling</a:t>
            </a:r>
          </a:p>
        </p:txBody>
      </p:sp>
      <p:sp>
        <p:nvSpPr>
          <p:cNvPr id="5" name="Content Placeholder 4">
            <a:extLst>
              <a:ext uri="{FF2B5EF4-FFF2-40B4-BE49-F238E27FC236}">
                <a16:creationId xmlns:a16="http://schemas.microsoft.com/office/drawing/2014/main" id="{4623352B-A8B5-4C6F-889C-A0CFFAFF326D}"/>
              </a:ext>
            </a:extLst>
          </p:cNvPr>
          <p:cNvSpPr>
            <a:spLocks noGrp="1"/>
          </p:cNvSpPr>
          <p:nvPr>
            <p:ph idx="1"/>
          </p:nvPr>
        </p:nvSpPr>
        <p:spPr/>
        <p:txBody>
          <a:bodyPr/>
          <a:lstStyle/>
          <a:p>
            <a:pPr marL="0" indent="0">
              <a:buNone/>
            </a:pPr>
            <a:r>
              <a:rPr lang="en-US" sz="2400" dirty="0"/>
              <a:t>Summarize hourly data into project phase start / stop times</a:t>
            </a:r>
          </a:p>
        </p:txBody>
      </p:sp>
      <p:pic>
        <p:nvPicPr>
          <p:cNvPr id="6" name="Picture 5">
            <a:extLst>
              <a:ext uri="{FF2B5EF4-FFF2-40B4-BE49-F238E27FC236}">
                <a16:creationId xmlns:a16="http://schemas.microsoft.com/office/drawing/2014/main" id="{5B0E4286-A70E-4F92-BF78-AD01D59E0E4C}"/>
              </a:ext>
            </a:extLst>
          </p:cNvPr>
          <p:cNvPicPr>
            <a:picLocks noChangeAspect="1"/>
          </p:cNvPicPr>
          <p:nvPr/>
        </p:nvPicPr>
        <p:blipFill>
          <a:blip r:embed="rId2"/>
          <a:stretch>
            <a:fillRect/>
          </a:stretch>
        </p:blipFill>
        <p:spPr>
          <a:xfrm>
            <a:off x="2489178" y="4695022"/>
            <a:ext cx="4165644" cy="1983324"/>
          </a:xfrm>
          <a:prstGeom prst="rect">
            <a:avLst/>
          </a:prstGeom>
        </p:spPr>
      </p:pic>
      <p:sp>
        <p:nvSpPr>
          <p:cNvPr id="7" name="Arrow: Down 6">
            <a:extLst>
              <a:ext uri="{FF2B5EF4-FFF2-40B4-BE49-F238E27FC236}">
                <a16:creationId xmlns:a16="http://schemas.microsoft.com/office/drawing/2014/main" id="{32B2FC51-9C10-404B-A681-F8E81376C67B}"/>
              </a:ext>
            </a:extLst>
          </p:cNvPr>
          <p:cNvSpPr/>
          <p:nvPr/>
        </p:nvSpPr>
        <p:spPr>
          <a:xfrm>
            <a:off x="4202153" y="4096542"/>
            <a:ext cx="403411" cy="57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2572FA0-669F-4799-87D2-70A6F72E0A38}"/>
              </a:ext>
            </a:extLst>
          </p:cNvPr>
          <p:cNvPicPr>
            <a:picLocks noChangeAspect="1"/>
          </p:cNvPicPr>
          <p:nvPr/>
        </p:nvPicPr>
        <p:blipFill>
          <a:blip r:embed="rId3"/>
          <a:stretch>
            <a:fillRect/>
          </a:stretch>
        </p:blipFill>
        <p:spPr>
          <a:xfrm>
            <a:off x="1063079" y="2010172"/>
            <a:ext cx="6886317" cy="2067292"/>
          </a:xfrm>
          <a:prstGeom prst="rect">
            <a:avLst/>
          </a:prstGeom>
        </p:spPr>
      </p:pic>
      <p:sp>
        <p:nvSpPr>
          <p:cNvPr id="9" name="Rectangle 8">
            <a:extLst>
              <a:ext uri="{FF2B5EF4-FFF2-40B4-BE49-F238E27FC236}">
                <a16:creationId xmlns:a16="http://schemas.microsoft.com/office/drawing/2014/main" id="{6793DD58-34FF-4DA8-95CD-7A3FB197DFC5}"/>
              </a:ext>
            </a:extLst>
          </p:cNvPr>
          <p:cNvSpPr/>
          <p:nvPr/>
        </p:nvSpPr>
        <p:spPr>
          <a:xfrm>
            <a:off x="1156447" y="2303929"/>
            <a:ext cx="6651812" cy="367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D4C215-274A-4633-A823-5DF5AAA80F50}"/>
              </a:ext>
            </a:extLst>
          </p:cNvPr>
          <p:cNvSpPr/>
          <p:nvPr/>
        </p:nvSpPr>
        <p:spPr>
          <a:xfrm>
            <a:off x="2590800" y="5041007"/>
            <a:ext cx="1021976" cy="162113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FD57FB-6165-460A-BD63-D9EBA35CA57E}"/>
              </a:ext>
            </a:extLst>
          </p:cNvPr>
          <p:cNvSpPr>
            <a:spLocks noGrp="1"/>
          </p:cNvSpPr>
          <p:nvPr>
            <p:ph type="sldNum" sz="quarter" idx="4"/>
          </p:nvPr>
        </p:nvSpPr>
        <p:spPr/>
        <p:txBody>
          <a:bodyPr/>
          <a:lstStyle/>
          <a:p>
            <a:fld id="{1C3486A8-E8FB-4965-B61C-9B9FA7DC7BEE}" type="slidenum">
              <a:rPr lang="en-US" smtClean="0"/>
              <a:pPr/>
              <a:t>29</a:t>
            </a:fld>
            <a:endParaRPr lang="en-US"/>
          </a:p>
        </p:txBody>
      </p:sp>
    </p:spTree>
    <p:extLst>
      <p:ext uri="{BB962C8B-B14F-4D97-AF65-F5344CB8AC3E}">
        <p14:creationId xmlns:p14="http://schemas.microsoft.com/office/powerpoint/2010/main" val="184995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6A1-166B-444C-A7E4-439E42EDF691}"/>
              </a:ext>
            </a:extLst>
          </p:cNvPr>
          <p:cNvSpPr>
            <a:spLocks noGrp="1"/>
          </p:cNvSpPr>
          <p:nvPr>
            <p:ph type="title"/>
          </p:nvPr>
        </p:nvSpPr>
        <p:spPr/>
        <p:txBody>
          <a:bodyPr/>
          <a:lstStyle/>
          <a:p>
            <a:r>
              <a:rPr lang="en-US" dirty="0">
                <a:solidFill>
                  <a:schemeClr val="accent2"/>
                </a:solidFill>
              </a:rPr>
              <a:t>So what’s the problem?</a:t>
            </a:r>
          </a:p>
        </p:txBody>
      </p:sp>
      <p:sp>
        <p:nvSpPr>
          <p:cNvPr id="3" name="Rectangle 2">
            <a:extLst>
              <a:ext uri="{FF2B5EF4-FFF2-40B4-BE49-F238E27FC236}">
                <a16:creationId xmlns:a16="http://schemas.microsoft.com/office/drawing/2014/main" id="{240CE671-8EC7-4394-855E-2312C9E84A10}"/>
              </a:ext>
            </a:extLst>
          </p:cNvPr>
          <p:cNvSpPr/>
          <p:nvPr/>
        </p:nvSpPr>
        <p:spPr>
          <a:xfrm>
            <a:off x="1416424" y="2168623"/>
            <a:ext cx="6123214" cy="1569660"/>
          </a:xfrm>
          <a:prstGeom prst="rect">
            <a:avLst/>
          </a:prstGeom>
        </p:spPr>
        <p:txBody>
          <a:bodyPr wrap="square">
            <a:spAutoFit/>
          </a:bodyPr>
          <a:lstStyle/>
          <a:p>
            <a:r>
              <a:rPr lang="en-US" sz="3200" i="1" dirty="0">
                <a:solidFill>
                  <a:schemeClr val="accent1"/>
                </a:solidFill>
              </a:rPr>
              <a:t>It’s hard to manage your time if you don’t know how you’re spending your time</a:t>
            </a:r>
          </a:p>
        </p:txBody>
      </p:sp>
      <p:sp>
        <p:nvSpPr>
          <p:cNvPr id="4" name="Slide Number Placeholder 3">
            <a:extLst>
              <a:ext uri="{FF2B5EF4-FFF2-40B4-BE49-F238E27FC236}">
                <a16:creationId xmlns:a16="http://schemas.microsoft.com/office/drawing/2014/main" id="{9A7C9F4E-7D96-4C5B-B961-7B535F33CC04}"/>
              </a:ext>
            </a:extLst>
          </p:cNvPr>
          <p:cNvSpPr>
            <a:spLocks noGrp="1"/>
          </p:cNvSpPr>
          <p:nvPr>
            <p:ph type="sldNum" sz="quarter" idx="11"/>
          </p:nvPr>
        </p:nvSpPr>
        <p:spPr/>
        <p:txBody>
          <a:bodyPr/>
          <a:lstStyle/>
          <a:p>
            <a:fld id="{1C3486A8-E8FB-4965-B61C-9B9FA7DC7BEE}" type="slidenum">
              <a:rPr lang="en-US" smtClean="0"/>
              <a:pPr/>
              <a:t>3</a:t>
            </a:fld>
            <a:endParaRPr lang="en-US"/>
          </a:p>
        </p:txBody>
      </p:sp>
    </p:spTree>
    <p:extLst>
      <p:ext uri="{BB962C8B-B14F-4D97-AF65-F5344CB8AC3E}">
        <p14:creationId xmlns:p14="http://schemas.microsoft.com/office/powerpoint/2010/main" val="3569034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Gantt chart: Data Viz</a:t>
            </a:r>
          </a:p>
        </p:txBody>
      </p:sp>
      <p:sp>
        <p:nvSpPr>
          <p:cNvPr id="4" name="Rectangle 3">
            <a:extLst>
              <a:ext uri="{FF2B5EF4-FFF2-40B4-BE49-F238E27FC236}">
                <a16:creationId xmlns:a16="http://schemas.microsoft.com/office/drawing/2014/main" id="{FAA39DE1-00CB-442F-807E-ABC638B25941}"/>
              </a:ext>
            </a:extLst>
          </p:cNvPr>
          <p:cNvSpPr/>
          <p:nvPr/>
        </p:nvSpPr>
        <p:spPr>
          <a:xfrm>
            <a:off x="457199" y="1010107"/>
            <a:ext cx="8686801" cy="2246769"/>
          </a:xfrm>
          <a:prstGeom prst="rect">
            <a:avLst/>
          </a:prstGeom>
        </p:spPr>
        <p:txBody>
          <a:bodyPr wrap="square">
            <a:spAutoFit/>
          </a:bodyPr>
          <a:lstStyle/>
          <a:p>
            <a:r>
              <a:rPr lang="en-US" sz="1400" dirty="0">
                <a:latin typeface="Courier"/>
              </a:rPr>
              <a:t>    </a:t>
            </a:r>
            <a:r>
              <a:rPr lang="en-US" sz="1400" b="1" dirty="0" err="1">
                <a:solidFill>
                  <a:srgbClr val="007020"/>
                </a:solidFill>
                <a:latin typeface="Courier"/>
              </a:rPr>
              <a:t>ggplot</a:t>
            </a:r>
            <a:r>
              <a:rPr lang="en-US" sz="1400" dirty="0">
                <a:latin typeface="Courier"/>
              </a:rPr>
              <a:t>(</a:t>
            </a:r>
            <a:r>
              <a:rPr lang="en-US" sz="1400" dirty="0" err="1">
                <a:latin typeface="Courier"/>
              </a:rPr>
              <a:t>phase_filtered</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geom_segment</a:t>
            </a:r>
            <a:r>
              <a:rPr lang="en-US" sz="1400" dirty="0">
                <a:latin typeface="Courier"/>
              </a:rPr>
              <a:t>(</a:t>
            </a:r>
            <a:r>
              <a:rPr lang="en-US" sz="1400" b="1" dirty="0" err="1">
                <a:solidFill>
                  <a:srgbClr val="007020"/>
                </a:solidFill>
                <a:latin typeface="Courier"/>
              </a:rPr>
              <a:t>aes</a:t>
            </a:r>
            <a:r>
              <a:rPr lang="en-US" sz="1400" dirty="0">
                <a:latin typeface="Courier"/>
              </a:rPr>
              <a:t>(</a:t>
            </a:r>
            <a:r>
              <a:rPr lang="en-US" sz="1400" dirty="0">
                <a:solidFill>
                  <a:srgbClr val="902000"/>
                </a:solidFill>
                <a:latin typeface="Courier"/>
              </a:rPr>
              <a:t>x =</a:t>
            </a:r>
            <a:r>
              <a:rPr lang="en-US" sz="1400" dirty="0">
                <a:latin typeface="Courier"/>
              </a:rPr>
              <a:t> </a:t>
            </a:r>
            <a:r>
              <a:rPr lang="en-US" sz="1400" dirty="0" err="1">
                <a:latin typeface="Courier"/>
              </a:rPr>
              <a:t>start_dt</a:t>
            </a:r>
            <a:r>
              <a:rPr lang="en-US" sz="1400" dirty="0">
                <a:latin typeface="Courier"/>
              </a:rPr>
              <a:t>, </a:t>
            </a:r>
            <a:r>
              <a:rPr lang="en-US" sz="1400" dirty="0" err="1">
                <a:solidFill>
                  <a:srgbClr val="902000"/>
                </a:solidFill>
                <a:latin typeface="Courier"/>
              </a:rPr>
              <a:t>xend</a:t>
            </a:r>
            <a:r>
              <a:rPr lang="en-US" sz="1400" dirty="0">
                <a:solidFill>
                  <a:srgbClr val="902000"/>
                </a:solidFill>
                <a:latin typeface="Courier"/>
              </a:rPr>
              <a:t> =</a:t>
            </a:r>
            <a:r>
              <a:rPr lang="en-US" sz="1400" dirty="0">
                <a:latin typeface="Courier"/>
              </a:rPr>
              <a:t> </a:t>
            </a:r>
            <a:r>
              <a:rPr lang="en-US" sz="1400" dirty="0" err="1">
                <a:latin typeface="Courier"/>
              </a:rPr>
              <a:t>end_dt</a:t>
            </a:r>
            <a:r>
              <a:rPr lang="en-US" sz="1400" dirty="0">
                <a:latin typeface="Courier"/>
              </a:rPr>
              <a:t>, </a:t>
            </a:r>
            <a:br>
              <a:rPr lang="en-US" sz="1400" dirty="0"/>
            </a:br>
            <a:r>
              <a:rPr lang="en-US" sz="1400" dirty="0">
                <a:latin typeface="Courier"/>
              </a:rPr>
              <a:t>                       </a:t>
            </a:r>
            <a:r>
              <a:rPr lang="en-US" sz="1400" dirty="0">
                <a:solidFill>
                  <a:srgbClr val="902000"/>
                </a:solidFill>
                <a:latin typeface="Courier"/>
              </a:rPr>
              <a:t>y =</a:t>
            </a:r>
            <a:r>
              <a:rPr lang="en-US" sz="1400" dirty="0">
                <a:latin typeface="Courier"/>
              </a:rPr>
              <a:t> </a:t>
            </a:r>
            <a:r>
              <a:rPr lang="en-US" sz="1400" dirty="0" err="1">
                <a:latin typeface="Courier"/>
              </a:rPr>
              <a:t>study_title</a:t>
            </a:r>
            <a:r>
              <a:rPr lang="en-US" sz="1400" dirty="0">
                <a:latin typeface="Courier"/>
              </a:rPr>
              <a:t>, </a:t>
            </a:r>
            <a:r>
              <a:rPr lang="en-US" sz="1400" dirty="0" err="1">
                <a:solidFill>
                  <a:srgbClr val="902000"/>
                </a:solidFill>
                <a:latin typeface="Courier"/>
              </a:rPr>
              <a:t>yend</a:t>
            </a:r>
            <a:r>
              <a:rPr lang="en-US" sz="1400" dirty="0">
                <a:solidFill>
                  <a:srgbClr val="902000"/>
                </a:solidFill>
                <a:latin typeface="Courier"/>
              </a:rPr>
              <a:t> =</a:t>
            </a:r>
            <a:r>
              <a:rPr lang="en-US" sz="1400" dirty="0">
                <a:latin typeface="Courier"/>
              </a:rPr>
              <a:t> </a:t>
            </a:r>
            <a:r>
              <a:rPr lang="en-US" sz="1400" dirty="0" err="1">
                <a:latin typeface="Courier"/>
              </a:rPr>
              <a:t>study_title</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colour</a:t>
            </a:r>
            <a:r>
              <a:rPr lang="en-US" sz="1400" dirty="0">
                <a:solidFill>
                  <a:srgbClr val="902000"/>
                </a:solidFill>
                <a:latin typeface="Courier"/>
              </a:rPr>
              <a:t> =</a:t>
            </a:r>
            <a:r>
              <a:rPr lang="en-US" sz="1400" dirty="0">
                <a:latin typeface="Courier"/>
              </a:rPr>
              <a:t> </a:t>
            </a:r>
            <a:r>
              <a:rPr lang="en-US" sz="1400" dirty="0" err="1">
                <a:latin typeface="Courier"/>
              </a:rPr>
              <a:t>project_phase</a:t>
            </a:r>
            <a:r>
              <a:rPr lang="en-US" sz="1400" dirty="0">
                <a:latin typeface="Courier"/>
              </a:rPr>
              <a:t>), </a:t>
            </a:r>
            <a:r>
              <a:rPr lang="en-US" sz="1400" dirty="0">
                <a:solidFill>
                  <a:srgbClr val="902000"/>
                </a:solidFill>
                <a:latin typeface="Courier"/>
              </a:rPr>
              <a:t>size =</a:t>
            </a:r>
            <a:r>
              <a:rPr lang="en-US" sz="1400" dirty="0">
                <a:latin typeface="Courier"/>
              </a:rPr>
              <a:t> </a:t>
            </a:r>
            <a:r>
              <a:rPr lang="en-US" sz="1400" dirty="0">
                <a:solidFill>
                  <a:srgbClr val="40A070"/>
                </a:solidFill>
                <a:latin typeface="Courier"/>
              </a:rPr>
              <a:t>4</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theme_bw</a:t>
            </a:r>
            <a:r>
              <a:rPr lang="en-US" sz="1400" dirty="0">
                <a:latin typeface="Courier"/>
              </a:rPr>
              <a:t>() </a:t>
            </a:r>
            <a:r>
              <a:rPr lang="en-US" sz="1400" dirty="0">
                <a:solidFill>
                  <a:srgbClr val="666666"/>
                </a:solidFill>
                <a:latin typeface="Courier"/>
              </a:rPr>
              <a:t>+</a:t>
            </a:r>
            <a:r>
              <a:rPr lang="en-US" sz="1400" dirty="0">
                <a:solidFill>
                  <a:srgbClr val="4070A0"/>
                </a:solidFill>
                <a:latin typeface="Courier"/>
              </a:rPr>
              <a:t> </a:t>
            </a:r>
            <a:br>
              <a:rPr lang="en-US" sz="1400" dirty="0"/>
            </a:br>
            <a:r>
              <a:rPr lang="en-US" sz="1400" dirty="0">
                <a:solidFill>
                  <a:srgbClr val="4070A0"/>
                </a:solidFill>
                <a:latin typeface="Courier"/>
              </a:rPr>
              <a:t>      </a:t>
            </a:r>
            <a:r>
              <a:rPr lang="en-US" sz="1400" b="1" dirty="0">
                <a:solidFill>
                  <a:srgbClr val="007020"/>
                </a:solidFill>
                <a:latin typeface="Courier"/>
              </a:rPr>
              <a:t>theme</a:t>
            </a:r>
            <a:r>
              <a:rPr lang="en-US" sz="1400" dirty="0">
                <a:latin typeface="Courier"/>
              </a:rPr>
              <a:t>(</a:t>
            </a:r>
            <a:r>
              <a:rPr lang="en-US" sz="1400" dirty="0" err="1">
                <a:solidFill>
                  <a:srgbClr val="902000"/>
                </a:solidFill>
                <a:latin typeface="Courier"/>
              </a:rPr>
              <a:t>legend.position</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"bottom"</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legend.title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axis.title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axis.ticks</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scale_x_date</a:t>
            </a:r>
            <a:r>
              <a:rPr lang="en-US" sz="1400" dirty="0">
                <a:latin typeface="Courier"/>
              </a:rPr>
              <a:t>(</a:t>
            </a:r>
            <a:r>
              <a:rPr lang="en-US" sz="1400" dirty="0">
                <a:solidFill>
                  <a:srgbClr val="902000"/>
                </a:solidFill>
                <a:latin typeface="Courier"/>
              </a:rPr>
              <a:t>breaks =</a:t>
            </a:r>
            <a:r>
              <a:rPr lang="en-US" sz="1400" dirty="0">
                <a:latin typeface="Courier"/>
              </a:rPr>
              <a:t> </a:t>
            </a:r>
            <a:r>
              <a:rPr lang="en-US" sz="1400" dirty="0">
                <a:solidFill>
                  <a:srgbClr val="4070A0"/>
                </a:solidFill>
                <a:latin typeface="Courier"/>
              </a:rPr>
              <a:t>"3 months"</a:t>
            </a:r>
            <a:r>
              <a:rPr lang="en-US" sz="1400" dirty="0">
                <a:latin typeface="Courier"/>
              </a:rPr>
              <a:t>, </a:t>
            </a:r>
            <a:r>
              <a:rPr lang="en-US" sz="1400" dirty="0" err="1">
                <a:solidFill>
                  <a:srgbClr val="902000"/>
                </a:solidFill>
                <a:latin typeface="Courier"/>
              </a:rPr>
              <a:t>date_labels</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 %Y"</a:t>
            </a:r>
            <a:r>
              <a:rPr lang="en-US" sz="1400" dirty="0">
                <a:latin typeface="Courier"/>
              </a:rPr>
              <a:t>) </a:t>
            </a:r>
            <a:endParaRPr lang="en-US" sz="1400" dirty="0"/>
          </a:p>
        </p:txBody>
      </p:sp>
      <p:sp>
        <p:nvSpPr>
          <p:cNvPr id="6" name="Slide Number Placeholder 5">
            <a:extLst>
              <a:ext uri="{FF2B5EF4-FFF2-40B4-BE49-F238E27FC236}">
                <a16:creationId xmlns:a16="http://schemas.microsoft.com/office/drawing/2014/main" id="{F5D45294-648C-4B35-8CC3-57A2EC7AE344}"/>
              </a:ext>
            </a:extLst>
          </p:cNvPr>
          <p:cNvSpPr>
            <a:spLocks noGrp="1"/>
          </p:cNvSpPr>
          <p:nvPr>
            <p:ph type="sldNum" sz="quarter" idx="4"/>
          </p:nvPr>
        </p:nvSpPr>
        <p:spPr/>
        <p:txBody>
          <a:bodyPr/>
          <a:lstStyle/>
          <a:p>
            <a:fld id="{1C3486A8-E8FB-4965-B61C-9B9FA7DC7BEE}" type="slidenum">
              <a:rPr lang="en-US" smtClean="0"/>
              <a:pPr/>
              <a:t>30</a:t>
            </a:fld>
            <a:endParaRPr lang="en-US"/>
          </a:p>
        </p:txBody>
      </p:sp>
      <p:pic>
        <p:nvPicPr>
          <p:cNvPr id="3" name="Picture 2">
            <a:extLst>
              <a:ext uri="{FF2B5EF4-FFF2-40B4-BE49-F238E27FC236}">
                <a16:creationId xmlns:a16="http://schemas.microsoft.com/office/drawing/2014/main" id="{A3097BAD-DB6B-47DD-A49E-F8D544D0D3DC}"/>
              </a:ext>
            </a:extLst>
          </p:cNvPr>
          <p:cNvPicPr>
            <a:picLocks noChangeAspect="1"/>
          </p:cNvPicPr>
          <p:nvPr/>
        </p:nvPicPr>
        <p:blipFill>
          <a:blip r:embed="rId2"/>
          <a:stretch>
            <a:fillRect/>
          </a:stretch>
        </p:blipFill>
        <p:spPr>
          <a:xfrm>
            <a:off x="457199" y="3494024"/>
            <a:ext cx="8445500" cy="3335904"/>
          </a:xfrm>
          <a:prstGeom prst="rect">
            <a:avLst/>
          </a:prstGeom>
        </p:spPr>
      </p:pic>
    </p:spTree>
    <p:extLst>
      <p:ext uri="{BB962C8B-B14F-4D97-AF65-F5344CB8AC3E}">
        <p14:creationId xmlns:p14="http://schemas.microsoft.com/office/powerpoint/2010/main" val="2632600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03C8-ABD3-4A00-AD80-087F21332873}"/>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D263E9DF-7C0F-4369-8FD3-EEA6C90D66F0}"/>
              </a:ext>
            </a:extLst>
          </p:cNvPr>
          <p:cNvSpPr>
            <a:spLocks noGrp="1"/>
          </p:cNvSpPr>
          <p:nvPr>
            <p:ph idx="1"/>
          </p:nvPr>
        </p:nvSpPr>
        <p:spPr/>
        <p:txBody>
          <a:bodyPr/>
          <a:lstStyle/>
          <a:p>
            <a:r>
              <a:rPr lang="en-US" sz="2400" dirty="0"/>
              <a:t>Be careful about your denominators! This is a count of </a:t>
            </a:r>
            <a:r>
              <a:rPr lang="en-US" sz="2400" i="1" dirty="0"/>
              <a:t>what you recorded</a:t>
            </a:r>
          </a:p>
          <a:p>
            <a:pPr lvl="1"/>
            <a:r>
              <a:rPr lang="en-US" sz="2000" dirty="0"/>
              <a:t>Won’t tell you if you spent 2 hours on Twitter or 45 minutes replying to an email (unless you write that down yourself!)</a:t>
            </a:r>
            <a:endParaRPr lang="en-US" sz="2000" i="1" dirty="0"/>
          </a:p>
          <a:p>
            <a:r>
              <a:rPr lang="en-US" sz="2400" dirty="0"/>
              <a:t>Corollary: this is only useful if you track your time relatively accurately</a:t>
            </a:r>
          </a:p>
          <a:p>
            <a:pPr lvl="1"/>
            <a:r>
              <a:rPr lang="en-US" sz="2000" dirty="0"/>
              <a:t>15 minute increments at a minimum, sometimes record a single project or activity for an entire day</a:t>
            </a:r>
          </a:p>
          <a:p>
            <a:pPr lvl="1"/>
            <a:r>
              <a:rPr lang="en-US" sz="2000" dirty="0"/>
              <a:t>Do what works best for you</a:t>
            </a:r>
          </a:p>
          <a:p>
            <a:r>
              <a:rPr lang="en-US" sz="2400" dirty="0"/>
              <a:t>Entirely retrospective: it’s a summary of what you’ve done, doesn’t include projected time allocations</a:t>
            </a:r>
          </a:p>
        </p:txBody>
      </p:sp>
      <p:sp>
        <p:nvSpPr>
          <p:cNvPr id="5" name="Slide Number Placeholder 4">
            <a:extLst>
              <a:ext uri="{FF2B5EF4-FFF2-40B4-BE49-F238E27FC236}">
                <a16:creationId xmlns:a16="http://schemas.microsoft.com/office/drawing/2014/main" id="{5A453F05-4D37-4551-A440-48E8ED1FE85E}"/>
              </a:ext>
            </a:extLst>
          </p:cNvPr>
          <p:cNvSpPr>
            <a:spLocks noGrp="1"/>
          </p:cNvSpPr>
          <p:nvPr>
            <p:ph type="sldNum" sz="quarter" idx="4"/>
          </p:nvPr>
        </p:nvSpPr>
        <p:spPr/>
        <p:txBody>
          <a:bodyPr/>
          <a:lstStyle/>
          <a:p>
            <a:fld id="{1C3486A8-E8FB-4965-B61C-9B9FA7DC7BEE}" type="slidenum">
              <a:rPr lang="en-US" smtClean="0"/>
              <a:pPr/>
              <a:t>31</a:t>
            </a:fld>
            <a:endParaRPr lang="en-US"/>
          </a:p>
        </p:txBody>
      </p:sp>
    </p:spTree>
    <p:extLst>
      <p:ext uri="{BB962C8B-B14F-4D97-AF65-F5344CB8AC3E}">
        <p14:creationId xmlns:p14="http://schemas.microsoft.com/office/powerpoint/2010/main" val="2875116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800" dirty="0"/>
              <a:t>Incorporate with Toggl app (or other) to automate a portion of the tracking</a:t>
            </a:r>
          </a:p>
          <a:p>
            <a:pPr lvl="1"/>
            <a:r>
              <a:rPr lang="en-US" sz="2400" dirty="0"/>
              <a:t>Automated time tracking + customizable reporting = best of both worlds?</a:t>
            </a:r>
          </a:p>
          <a:p>
            <a:r>
              <a:rPr lang="en-US" sz="2800" dirty="0"/>
              <a:t>Incorporate additional visualizations and/or summary measures</a:t>
            </a:r>
          </a:p>
          <a:p>
            <a:pPr lvl="1"/>
            <a:r>
              <a:rPr lang="en-US" sz="2400" dirty="0"/>
              <a:t>Changes over time?</a:t>
            </a:r>
          </a:p>
          <a:p>
            <a:pPr lvl="1"/>
            <a:r>
              <a:rPr lang="en-US" sz="2400" dirty="0"/>
              <a:t>Suggestions?</a:t>
            </a:r>
          </a:p>
        </p:txBody>
      </p:sp>
      <p:sp>
        <p:nvSpPr>
          <p:cNvPr id="5" name="Slide Number Placeholder 4">
            <a:extLst>
              <a:ext uri="{FF2B5EF4-FFF2-40B4-BE49-F238E27FC236}">
                <a16:creationId xmlns:a16="http://schemas.microsoft.com/office/drawing/2014/main" id="{8ECB3582-11B2-4221-9A20-0F2E986B1969}"/>
              </a:ext>
            </a:extLst>
          </p:cNvPr>
          <p:cNvSpPr>
            <a:spLocks noGrp="1"/>
          </p:cNvSpPr>
          <p:nvPr>
            <p:ph type="sldNum" sz="quarter" idx="4"/>
          </p:nvPr>
        </p:nvSpPr>
        <p:spPr/>
        <p:txBody>
          <a:bodyPr/>
          <a:lstStyle/>
          <a:p>
            <a:fld id="{1C3486A8-E8FB-4965-B61C-9B9FA7DC7BEE}" type="slidenum">
              <a:rPr lang="en-US" smtClean="0"/>
              <a:pPr/>
              <a:t>32</a:t>
            </a:fld>
            <a:endParaRPr lang="en-US"/>
          </a:p>
        </p:txBody>
      </p:sp>
    </p:spTree>
    <p:extLst>
      <p:ext uri="{BB962C8B-B14F-4D97-AF65-F5344CB8AC3E}">
        <p14:creationId xmlns:p14="http://schemas.microsoft.com/office/powerpoint/2010/main" val="147267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400" dirty="0"/>
              <a:t>Very few metrics are needed to gain a general understanding of how you’re spending your time</a:t>
            </a:r>
          </a:p>
          <a:p>
            <a:r>
              <a:rPr lang="en-US" sz="2400" dirty="0"/>
              <a:t>Can be used to track time across a team or to look at your own time</a:t>
            </a:r>
          </a:p>
          <a:p>
            <a:r>
              <a:rPr lang="en-US" sz="2400" dirty="0"/>
              <a:t>Can be used to align (or re-align) your workflow with how you </a:t>
            </a:r>
            <a:r>
              <a:rPr lang="en-US" sz="2400" i="1" dirty="0"/>
              <a:t>intend</a:t>
            </a:r>
            <a:r>
              <a:rPr lang="en-US" sz="2400" dirty="0"/>
              <a:t> to spend your time</a:t>
            </a:r>
          </a:p>
        </p:txBody>
      </p:sp>
      <p:pic>
        <p:nvPicPr>
          <p:cNvPr id="1026" name="Picture 2" descr="Image result for time management meme">
            <a:extLst>
              <a:ext uri="{FF2B5EF4-FFF2-40B4-BE49-F238E27FC236}">
                <a16:creationId xmlns:a16="http://schemas.microsoft.com/office/drawing/2014/main" id="{7B30C622-4B2D-4127-9BB3-6372FD6BB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577" y="3875259"/>
            <a:ext cx="2521550" cy="25215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C4F9C53-CB7F-4CF6-8E03-B4F12AA5EFA4}"/>
              </a:ext>
            </a:extLst>
          </p:cNvPr>
          <p:cNvSpPr>
            <a:spLocks noGrp="1"/>
          </p:cNvSpPr>
          <p:nvPr>
            <p:ph type="sldNum" sz="quarter" idx="4"/>
          </p:nvPr>
        </p:nvSpPr>
        <p:spPr/>
        <p:txBody>
          <a:bodyPr/>
          <a:lstStyle/>
          <a:p>
            <a:fld id="{1C3486A8-E8FB-4965-B61C-9B9FA7DC7BEE}" type="slidenum">
              <a:rPr lang="en-US" smtClean="0"/>
              <a:pPr/>
              <a:t>33</a:t>
            </a:fld>
            <a:endParaRPr lang="en-US"/>
          </a:p>
        </p:txBody>
      </p:sp>
    </p:spTree>
    <p:extLst>
      <p:ext uri="{BB962C8B-B14F-4D97-AF65-F5344CB8AC3E}">
        <p14:creationId xmlns:p14="http://schemas.microsoft.com/office/powerpoint/2010/main" val="1128304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74140" y="1182689"/>
            <a:ext cx="7680325" cy="8075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p>
        </p:txBody>
      </p:sp>
      <p:pic>
        <p:nvPicPr>
          <p:cNvPr id="2050" name="Picture 2"/>
          <p:cNvPicPr>
            <a:picLocks noChangeAspect="1" noChangeArrowheads="1"/>
          </p:cNvPicPr>
          <p:nvPr/>
        </p:nvPicPr>
        <p:blipFill>
          <a:blip r:embed="rId2"/>
          <a:srcRect/>
          <a:stretch>
            <a:fillRect/>
          </a:stretch>
        </p:blipFill>
        <p:spPr bwMode="auto">
          <a:xfrm>
            <a:off x="623818" y="4645943"/>
            <a:ext cx="472440" cy="365760"/>
          </a:xfrm>
          <a:prstGeom prst="rect">
            <a:avLst/>
          </a:prstGeom>
          <a:noFill/>
          <a:ln w="9525">
            <a:noFill/>
            <a:miter lim="800000"/>
            <a:headEnd/>
            <a:tailEnd/>
          </a:ln>
        </p:spPr>
      </p:pic>
      <p:sp>
        <p:nvSpPr>
          <p:cNvPr id="4" name="Rectangle 3"/>
          <p:cNvSpPr/>
          <p:nvPr/>
        </p:nvSpPr>
        <p:spPr>
          <a:xfrm>
            <a:off x="1273176" y="4645943"/>
            <a:ext cx="1942519" cy="369332"/>
          </a:xfrm>
          <a:prstGeom prst="rect">
            <a:avLst/>
          </a:prstGeom>
        </p:spPr>
        <p:txBody>
          <a:bodyPr wrap="none">
            <a:spAutoFit/>
          </a:bodyPr>
          <a:lstStyle/>
          <a:p>
            <a:r>
              <a:rPr lang="en-US" dirty="0">
                <a:solidFill>
                  <a:schemeClr val="accent1"/>
                </a:solidFill>
                <a:latin typeface="+mj-lt"/>
                <a:cs typeface="Arial" panose="020B0604020202020204" pitchFamily="34" charset="0"/>
                <a:hlinkClick r:id="rId3">
                  <a:extLst>
                    <a:ext uri="{A12FA001-AC4F-418D-AE19-62706E023703}">
                      <ahyp:hlinkClr xmlns:ahyp="http://schemas.microsoft.com/office/drawing/2018/hyperlinkcolor" val="tx"/>
                    </a:ext>
                  </a:extLst>
                </a:hlinkClick>
              </a:rPr>
              <a:t>laveryj@mskcc.org</a:t>
            </a:r>
            <a:endParaRPr lang="en-US" dirty="0">
              <a:solidFill>
                <a:schemeClr val="accent1"/>
              </a:solidFill>
              <a:latin typeface="+mj-lt"/>
              <a:cs typeface="Arial" panose="020B0604020202020204" pitchFamily="34" charset="0"/>
            </a:endParaRPr>
          </a:p>
        </p:txBody>
      </p:sp>
      <p:pic>
        <p:nvPicPr>
          <p:cNvPr id="3" name="Graphic 2">
            <a:extLst>
              <a:ext uri="{FF2B5EF4-FFF2-40B4-BE49-F238E27FC236}">
                <a16:creationId xmlns:a16="http://schemas.microsoft.com/office/drawing/2014/main" id="{D50B19F6-5340-4F9E-B7DD-D9ACA4E3F8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718" y="5781997"/>
            <a:ext cx="548640" cy="548640"/>
          </a:xfrm>
          <a:prstGeom prst="rect">
            <a:avLst/>
          </a:prstGeom>
        </p:spPr>
      </p:pic>
      <p:sp>
        <p:nvSpPr>
          <p:cNvPr id="5" name="Rectangle 4">
            <a:extLst>
              <a:ext uri="{FF2B5EF4-FFF2-40B4-BE49-F238E27FC236}">
                <a16:creationId xmlns:a16="http://schemas.microsoft.com/office/drawing/2014/main" id="{82A04F32-BAE7-490D-A395-7C8095D36025}"/>
              </a:ext>
            </a:extLst>
          </p:cNvPr>
          <p:cNvSpPr/>
          <p:nvPr/>
        </p:nvSpPr>
        <p:spPr>
          <a:xfrm>
            <a:off x="1273176" y="5871651"/>
            <a:ext cx="2406877" cy="369332"/>
          </a:xfrm>
          <a:prstGeom prst="rect">
            <a:avLst/>
          </a:prstGeom>
        </p:spPr>
        <p:txBody>
          <a:bodyPr wrap="none" anchor="ctr">
            <a:spAutoFit/>
          </a:bodyPr>
          <a:lstStyle/>
          <a:p>
            <a:r>
              <a:rPr lang="en-US" dirty="0">
                <a:solidFill>
                  <a:schemeClr val="accent1"/>
                </a:solidFill>
                <a:latin typeface="+mj-lt"/>
                <a:cs typeface="Arial" panose="020B0604020202020204" pitchFamily="34" charset="0"/>
              </a:rPr>
              <a:t>www.JessicaLavery.com</a:t>
            </a:r>
          </a:p>
        </p:txBody>
      </p:sp>
      <p:pic>
        <p:nvPicPr>
          <p:cNvPr id="1028" name="Picture 4" descr="Image result for twitter logo">
            <a:extLst>
              <a:ext uri="{FF2B5EF4-FFF2-40B4-BE49-F238E27FC236}">
                <a16:creationId xmlns:a16="http://schemas.microsoft.com/office/drawing/2014/main" id="{70A8DCF7-EE66-43A7-A1BB-508A7D8B42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098" y="5109839"/>
            <a:ext cx="609880" cy="6098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3CCD6D-1E40-4F0F-BE95-202FF180AB2B}"/>
              </a:ext>
            </a:extLst>
          </p:cNvPr>
          <p:cNvSpPr txBox="1"/>
          <p:nvPr/>
        </p:nvSpPr>
        <p:spPr>
          <a:xfrm>
            <a:off x="1273176" y="5250563"/>
            <a:ext cx="1352871" cy="369332"/>
          </a:xfrm>
          <a:prstGeom prst="rect">
            <a:avLst/>
          </a:prstGeom>
          <a:noFill/>
        </p:spPr>
        <p:txBody>
          <a:bodyPr wrap="none" rtlCol="0">
            <a:spAutoFit/>
          </a:bodyPr>
          <a:lstStyle/>
          <a:p>
            <a:r>
              <a:rPr lang="en-US" dirty="0">
                <a:solidFill>
                  <a:schemeClr val="accent1"/>
                </a:solidFill>
              </a:rPr>
              <a:t>@</a:t>
            </a:r>
            <a:r>
              <a:rPr lang="en-US" dirty="0" err="1">
                <a:solidFill>
                  <a:schemeClr val="accent1"/>
                </a:solidFill>
              </a:rPr>
              <a:t>jessicalavs</a:t>
            </a:r>
            <a:endParaRPr lang="en-US" dirty="0">
              <a:solidFill>
                <a:schemeClr val="accent1"/>
              </a:solidFill>
            </a:endParaRPr>
          </a:p>
        </p:txBody>
      </p:sp>
      <p:sp>
        <p:nvSpPr>
          <p:cNvPr id="2" name="Rectangle 1">
            <a:extLst>
              <a:ext uri="{FF2B5EF4-FFF2-40B4-BE49-F238E27FC236}">
                <a16:creationId xmlns:a16="http://schemas.microsoft.com/office/drawing/2014/main" id="{D546039F-AA6A-4F7A-9C3D-5CED5F5D9363}"/>
              </a:ext>
            </a:extLst>
          </p:cNvPr>
          <p:cNvSpPr/>
          <p:nvPr/>
        </p:nvSpPr>
        <p:spPr>
          <a:xfrm>
            <a:off x="2476614" y="2237966"/>
            <a:ext cx="4039119" cy="369332"/>
          </a:xfrm>
          <a:prstGeom prst="rect">
            <a:avLst/>
          </a:prstGeom>
        </p:spPr>
        <p:txBody>
          <a:bodyPr wrap="none">
            <a:spAutoFit/>
          </a:bodyPr>
          <a:lstStyle/>
          <a:p>
            <a:r>
              <a:rPr lang="en-US" dirty="0">
                <a:hlinkClick r:id="rId7"/>
              </a:rPr>
              <a:t>https://github.com/jalavery/proj_mgmnt</a:t>
            </a:r>
            <a:endParaRPr lang="en-US" dirty="0"/>
          </a:p>
        </p:txBody>
      </p:sp>
      <p:pic>
        <p:nvPicPr>
          <p:cNvPr id="7" name="Picture 4" descr="Image of github icon">
            <a:extLst>
              <a:ext uri="{FF2B5EF4-FFF2-40B4-BE49-F238E27FC236}">
                <a16:creationId xmlns:a16="http://schemas.microsoft.com/office/drawing/2014/main" id="{97B2C1DE-4C6C-4692-B572-3A795E8943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051" y="2133930"/>
            <a:ext cx="577405" cy="577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9FA43D-0806-46DC-8F07-89A0DFF194C1}"/>
              </a:ext>
            </a:extLst>
          </p:cNvPr>
          <p:cNvSpPr txBox="1"/>
          <p:nvPr/>
        </p:nvSpPr>
        <p:spPr>
          <a:xfrm>
            <a:off x="5532300" y="4671322"/>
            <a:ext cx="3466293" cy="1384995"/>
          </a:xfrm>
          <a:prstGeom prst="rect">
            <a:avLst/>
          </a:prstGeom>
          <a:noFill/>
        </p:spPr>
        <p:txBody>
          <a:bodyPr wrap="square" rtlCol="0">
            <a:spAutoFit/>
          </a:bodyPr>
          <a:lstStyle/>
          <a:p>
            <a:r>
              <a:rPr lang="en-US" sz="1200" i="1" dirty="0"/>
              <a:t>Special thanks to Margie Hannum &amp; Karissa Whiting for sharing their creative naming skills to come up with the name of both the app and this talk.</a:t>
            </a:r>
          </a:p>
          <a:p>
            <a:endParaRPr lang="en-US" sz="1200" i="1" dirty="0"/>
          </a:p>
          <a:p>
            <a:r>
              <a:rPr lang="en-US" sz="1200" i="1" dirty="0"/>
              <a:t>Thanks also to Mike Curry for letting me share his time tracking data and his patience in answering my many R questions. </a:t>
            </a:r>
          </a:p>
        </p:txBody>
      </p:sp>
    </p:spTree>
    <p:extLst>
      <p:ext uri="{BB962C8B-B14F-4D97-AF65-F5344CB8AC3E}">
        <p14:creationId xmlns:p14="http://schemas.microsoft.com/office/powerpoint/2010/main" val="30294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B88349-776A-4077-9F4D-FC87772D4A8A}"/>
              </a:ext>
            </a:extLst>
          </p:cNvPr>
          <p:cNvSpPr>
            <a:spLocks noGrp="1"/>
          </p:cNvSpPr>
          <p:nvPr>
            <p:ph type="title"/>
          </p:nvPr>
        </p:nvSpPr>
        <p:spPr/>
        <p:txBody>
          <a:bodyPr/>
          <a:lstStyle/>
          <a:p>
            <a:r>
              <a:rPr lang="en-US" dirty="0">
                <a:solidFill>
                  <a:schemeClr val="accent2"/>
                </a:solidFill>
              </a:rPr>
              <a:t>Potential solution: </a:t>
            </a:r>
            <a:br>
              <a:rPr lang="en-US" dirty="0">
                <a:solidFill>
                  <a:schemeClr val="accent2"/>
                </a:solidFill>
              </a:rPr>
            </a:br>
            <a:r>
              <a:rPr lang="en-US" dirty="0">
                <a:solidFill>
                  <a:schemeClr val="accent2"/>
                </a:solidFill>
              </a:rPr>
              <a:t>	</a:t>
            </a:r>
            <a:r>
              <a:rPr lang="en-US" b="0" i="1" dirty="0">
                <a:solidFill>
                  <a:schemeClr val="accent1"/>
                </a:solidFill>
              </a:rPr>
              <a:t>time tracking app?</a:t>
            </a:r>
          </a:p>
        </p:txBody>
      </p:sp>
      <p:sp>
        <p:nvSpPr>
          <p:cNvPr id="5" name="Slide Number Placeholder 4">
            <a:extLst>
              <a:ext uri="{FF2B5EF4-FFF2-40B4-BE49-F238E27FC236}">
                <a16:creationId xmlns:a16="http://schemas.microsoft.com/office/drawing/2014/main" id="{D6E745D3-169D-44DB-8357-88502E3007A2}"/>
              </a:ext>
            </a:extLst>
          </p:cNvPr>
          <p:cNvSpPr>
            <a:spLocks noGrp="1"/>
          </p:cNvSpPr>
          <p:nvPr>
            <p:ph type="sldNum" sz="quarter" idx="11"/>
          </p:nvPr>
        </p:nvSpPr>
        <p:spPr/>
        <p:txBody>
          <a:bodyPr/>
          <a:lstStyle/>
          <a:p>
            <a:fld id="{1C3486A8-E8FB-4965-B61C-9B9FA7DC7BEE}" type="slidenum">
              <a:rPr lang="en-US" smtClean="0"/>
              <a:pPr/>
              <a:t>4</a:t>
            </a:fld>
            <a:endParaRPr lang="en-US"/>
          </a:p>
        </p:txBody>
      </p:sp>
      <p:pic>
        <p:nvPicPr>
          <p:cNvPr id="1026" name="Picture 2" descr="Image result for time app">
            <a:extLst>
              <a:ext uri="{FF2B5EF4-FFF2-40B4-BE49-F238E27FC236}">
                <a16:creationId xmlns:a16="http://schemas.microsoft.com/office/drawing/2014/main" id="{B47F96C9-B122-429E-B252-7FFB16ED5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788" y="2916474"/>
            <a:ext cx="4426244" cy="22131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shiny hex sticker">
            <a:extLst>
              <a:ext uri="{FF2B5EF4-FFF2-40B4-BE49-F238E27FC236}">
                <a16:creationId xmlns:a16="http://schemas.microsoft.com/office/drawing/2014/main" id="{9721F992-6E51-4BDF-A26A-B55804943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775" y="4023035"/>
            <a:ext cx="172402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89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DA84-64A6-4D51-AE5A-782C2EF42B4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A967F74-7B0A-49DD-81F3-E85A91C181CA}"/>
              </a:ext>
            </a:extLst>
          </p:cNvPr>
          <p:cNvSpPr>
            <a:spLocks noGrp="1"/>
          </p:cNvSpPr>
          <p:nvPr>
            <p:ph idx="1"/>
          </p:nvPr>
        </p:nvSpPr>
        <p:spPr/>
        <p:txBody>
          <a:bodyPr/>
          <a:lstStyle/>
          <a:p>
            <a:r>
              <a:rPr lang="en-US" sz="2400" dirty="0">
                <a:solidFill>
                  <a:schemeClr val="accent1"/>
                </a:solidFill>
              </a:rPr>
              <a:t>Setting</a:t>
            </a:r>
            <a:r>
              <a:rPr lang="en-US" sz="2400" dirty="0"/>
              <a:t>: On a team of 3 statisticians at the time</a:t>
            </a:r>
          </a:p>
          <a:p>
            <a:pPr lvl="1"/>
            <a:r>
              <a:rPr lang="en-US" sz="2000" dirty="0"/>
              <a:t>Project-based work with overlap in projects and investigators</a:t>
            </a:r>
          </a:p>
          <a:p>
            <a:pPr lvl="1"/>
            <a:r>
              <a:rPr lang="en-US" sz="2000" dirty="0"/>
              <a:t>Track individually or in aggregate</a:t>
            </a:r>
          </a:p>
          <a:p>
            <a:r>
              <a:rPr lang="en-US" sz="2400" dirty="0">
                <a:solidFill>
                  <a:schemeClr val="accent1"/>
                </a:solidFill>
              </a:rPr>
              <a:t>Professional development</a:t>
            </a:r>
            <a:r>
              <a:rPr lang="en-US" sz="2400" dirty="0"/>
              <a:t>: Wanted experience with R &amp; Shiny</a:t>
            </a:r>
          </a:p>
          <a:p>
            <a:pPr lvl="1"/>
            <a:r>
              <a:rPr lang="en-US" sz="2000" dirty="0"/>
              <a:t>Used previous </a:t>
            </a:r>
            <a:r>
              <a:rPr lang="en-US" sz="2000" dirty="0" err="1"/>
              <a:t>RLadies</a:t>
            </a:r>
            <a:r>
              <a:rPr lang="en-US" sz="2000" dirty="0"/>
              <a:t> presentation to get started: </a:t>
            </a:r>
            <a:r>
              <a:rPr lang="en-US" sz="2000" i="1" dirty="0">
                <a:hlinkClick r:id="rId3"/>
              </a:rPr>
              <a:t>Learning Shiny with NBA data</a:t>
            </a:r>
            <a:endParaRPr lang="en-US" sz="2000" i="1" dirty="0"/>
          </a:p>
          <a:p>
            <a:r>
              <a:rPr lang="en-US" sz="2400" dirty="0">
                <a:solidFill>
                  <a:schemeClr val="accent1"/>
                </a:solidFill>
              </a:rPr>
              <a:t>Usability</a:t>
            </a:r>
            <a:r>
              <a:rPr lang="en-US" sz="2400" dirty="0"/>
              <a:t>: Wanted simple, easily interpretable metrics/visualization – didn’t want to spend all of my time analyzing my time</a:t>
            </a:r>
          </a:p>
          <a:p>
            <a:pPr lvl="1"/>
            <a:r>
              <a:rPr lang="en-US" sz="2000" dirty="0"/>
              <a:t>Use for goal-setting and evaluating</a:t>
            </a:r>
          </a:p>
          <a:p>
            <a:pPr lvl="1"/>
            <a:r>
              <a:rPr lang="en-US" sz="2000" dirty="0"/>
              <a:t>Aid in forecasting/resource allocation decisions</a:t>
            </a:r>
          </a:p>
          <a:p>
            <a:endParaRPr lang="en-US" sz="2200" dirty="0"/>
          </a:p>
          <a:p>
            <a:pPr lvl="1"/>
            <a:endParaRPr lang="en-US" sz="2000" i="1" dirty="0"/>
          </a:p>
        </p:txBody>
      </p:sp>
      <p:sp>
        <p:nvSpPr>
          <p:cNvPr id="5" name="Slide Number Placeholder 4">
            <a:extLst>
              <a:ext uri="{FF2B5EF4-FFF2-40B4-BE49-F238E27FC236}">
                <a16:creationId xmlns:a16="http://schemas.microsoft.com/office/drawing/2014/main" id="{95ED0AB3-14CC-4A72-AD3D-0A906DB47766}"/>
              </a:ext>
            </a:extLst>
          </p:cNvPr>
          <p:cNvSpPr>
            <a:spLocks noGrp="1"/>
          </p:cNvSpPr>
          <p:nvPr>
            <p:ph type="sldNum" sz="quarter" idx="4"/>
          </p:nvPr>
        </p:nvSpPr>
        <p:spPr/>
        <p:txBody>
          <a:bodyPr/>
          <a:lstStyle/>
          <a:p>
            <a:fld id="{1C3486A8-E8FB-4965-B61C-9B9FA7DC7BEE}" type="slidenum">
              <a:rPr lang="en-US" smtClean="0"/>
              <a:pPr/>
              <a:t>5</a:t>
            </a:fld>
            <a:endParaRPr lang="en-US"/>
          </a:p>
        </p:txBody>
      </p:sp>
    </p:spTree>
    <p:extLst>
      <p:ext uri="{BB962C8B-B14F-4D97-AF65-F5344CB8AC3E}">
        <p14:creationId xmlns:p14="http://schemas.microsoft.com/office/powerpoint/2010/main" val="17344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B33-7DAA-4FC6-BE7A-FE860B864268}"/>
              </a:ext>
            </a:extLst>
          </p:cNvPr>
          <p:cNvSpPr>
            <a:spLocks noGrp="1"/>
          </p:cNvSpPr>
          <p:nvPr>
            <p:ph type="title"/>
          </p:nvPr>
        </p:nvSpPr>
        <p:spPr/>
        <p:txBody>
          <a:bodyPr/>
          <a:lstStyle/>
          <a:p>
            <a:r>
              <a:rPr lang="en-US" i="1" dirty="0" err="1"/>
              <a:t>timetrackR</a:t>
            </a:r>
            <a:endParaRPr lang="en-US" dirty="0"/>
          </a:p>
        </p:txBody>
      </p:sp>
      <p:pic>
        <p:nvPicPr>
          <p:cNvPr id="2050" name="Picture 2" descr="Related image">
            <a:extLst>
              <a:ext uri="{FF2B5EF4-FFF2-40B4-BE49-F238E27FC236}">
                <a16:creationId xmlns:a16="http://schemas.microsoft.com/office/drawing/2014/main" id="{0A0DE399-89C2-4201-8138-A1C206F37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73" y="3906756"/>
            <a:ext cx="3611547" cy="1887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1E189DA8-FD84-447A-B5C0-6D332F98C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967" y="3906756"/>
            <a:ext cx="2874459" cy="20155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FB87456C-F9C5-4704-BF77-87B9D8F34412}"/>
              </a:ext>
            </a:extLst>
          </p:cNvPr>
          <p:cNvGraphicFramePr/>
          <p:nvPr>
            <p:extLst>
              <p:ext uri="{D42A27DB-BD31-4B8C-83A1-F6EECF244321}">
                <p14:modId xmlns:p14="http://schemas.microsoft.com/office/powerpoint/2010/main" val="1832971652"/>
              </p:ext>
            </p:extLst>
          </p:nvPr>
        </p:nvGraphicFramePr>
        <p:xfrm>
          <a:off x="2495400" y="1363049"/>
          <a:ext cx="4488106" cy="25437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40109E0A-B15A-4E73-B2B7-B8C67B86234B}"/>
              </a:ext>
            </a:extLst>
          </p:cNvPr>
          <p:cNvSpPr>
            <a:spLocks noGrp="1"/>
          </p:cNvSpPr>
          <p:nvPr>
            <p:ph type="sldNum" sz="quarter" idx="11"/>
          </p:nvPr>
        </p:nvSpPr>
        <p:spPr/>
        <p:txBody>
          <a:bodyPr/>
          <a:lstStyle/>
          <a:p>
            <a:fld id="{1C3486A8-E8FB-4965-B61C-9B9FA7DC7BEE}" type="slidenum">
              <a:rPr lang="en-US" smtClean="0"/>
              <a:pPr/>
              <a:t>6</a:t>
            </a:fld>
            <a:endParaRPr lang="en-US"/>
          </a:p>
        </p:txBody>
      </p:sp>
    </p:spTree>
    <p:extLst>
      <p:ext uri="{BB962C8B-B14F-4D97-AF65-F5344CB8AC3E}">
        <p14:creationId xmlns:p14="http://schemas.microsoft.com/office/powerpoint/2010/main" val="388904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F51F-7E07-4A40-BC26-034C4B71F632}"/>
              </a:ext>
            </a:extLst>
          </p:cNvPr>
          <p:cNvSpPr>
            <a:spLocks noGrp="1"/>
          </p:cNvSpPr>
          <p:nvPr>
            <p:ph type="title"/>
          </p:nvPr>
        </p:nvSpPr>
        <p:spPr/>
        <p:txBody>
          <a:bodyPr/>
          <a:lstStyle/>
          <a:p>
            <a:r>
              <a:rPr lang="en-US" dirty="0"/>
              <a:t>Potential tools for tracking &amp; analyzing your time</a:t>
            </a:r>
          </a:p>
        </p:txBody>
      </p:sp>
      <p:sp>
        <p:nvSpPr>
          <p:cNvPr id="6" name="Text Placeholder 5">
            <a:extLst>
              <a:ext uri="{FF2B5EF4-FFF2-40B4-BE49-F238E27FC236}">
                <a16:creationId xmlns:a16="http://schemas.microsoft.com/office/drawing/2014/main" id="{3C5232E8-4DBD-43A7-BA1B-D7609F06C93B}"/>
              </a:ext>
            </a:extLst>
          </p:cNvPr>
          <p:cNvSpPr>
            <a:spLocks noGrp="1"/>
          </p:cNvSpPr>
          <p:nvPr>
            <p:ph type="body" idx="1"/>
          </p:nvPr>
        </p:nvSpPr>
        <p:spPr/>
        <p:txBody>
          <a:bodyPr/>
          <a:lstStyle/>
          <a:p>
            <a:r>
              <a:rPr lang="en-US" i="1" dirty="0" err="1"/>
              <a:t>timetrackR</a:t>
            </a:r>
            <a:endParaRPr lang="en-US" i="1" dirty="0"/>
          </a:p>
        </p:txBody>
      </p:sp>
      <p:sp>
        <p:nvSpPr>
          <p:cNvPr id="3" name="Content Placeholder 2">
            <a:extLst>
              <a:ext uri="{FF2B5EF4-FFF2-40B4-BE49-F238E27FC236}">
                <a16:creationId xmlns:a16="http://schemas.microsoft.com/office/drawing/2014/main" id="{0FA13A17-1F28-419E-A2F0-EC80DFDFACF0}"/>
              </a:ext>
            </a:extLst>
          </p:cNvPr>
          <p:cNvSpPr>
            <a:spLocks noGrp="1"/>
          </p:cNvSpPr>
          <p:nvPr>
            <p:ph sz="half" idx="2"/>
          </p:nvPr>
        </p:nvSpPr>
        <p:spPr/>
        <p:txBody>
          <a:bodyPr/>
          <a:lstStyle/>
          <a:p>
            <a:pPr marL="285750" indent="-285750">
              <a:buFont typeface="Arial" panose="020B0604020202020204" pitchFamily="34" charset="0"/>
              <a:buChar char="•"/>
            </a:pPr>
            <a:r>
              <a:rPr lang="en-US" sz="2000" dirty="0"/>
              <a:t>Entirely customizable</a:t>
            </a:r>
          </a:p>
          <a:p>
            <a:pPr marL="285750" indent="-285750">
              <a:buFont typeface="Arial" panose="020B0604020202020204" pitchFamily="34" charset="0"/>
              <a:buChar char="•"/>
            </a:pPr>
            <a:r>
              <a:rPr lang="en-US" sz="2000" dirty="0"/>
              <a:t>Full ownership of your recorded data, can set up and analyze in a way that best suits your needs</a:t>
            </a:r>
          </a:p>
          <a:p>
            <a:pPr marL="285750" indent="-285750">
              <a:buFont typeface="Arial" panose="020B0604020202020204" pitchFamily="34" charset="0"/>
              <a:buChar char="•"/>
            </a:pPr>
            <a:r>
              <a:rPr lang="en-US" sz="2000" dirty="0"/>
              <a:t>Entirely self-reported</a:t>
            </a:r>
          </a:p>
          <a:p>
            <a:pPr marL="285750" indent="-285750">
              <a:buFont typeface="Arial" panose="020B0604020202020204" pitchFamily="34" charset="0"/>
              <a:buChar char="•"/>
            </a:pPr>
            <a:r>
              <a:rPr lang="en-US" sz="2000" dirty="0"/>
              <a:t>Free</a:t>
            </a:r>
          </a:p>
        </p:txBody>
      </p:sp>
      <p:sp>
        <p:nvSpPr>
          <p:cNvPr id="7" name="Text Placeholder 6">
            <a:extLst>
              <a:ext uri="{FF2B5EF4-FFF2-40B4-BE49-F238E27FC236}">
                <a16:creationId xmlns:a16="http://schemas.microsoft.com/office/drawing/2014/main" id="{94333515-95EC-4BCE-9DF2-27C43B38E3BE}"/>
              </a:ext>
            </a:extLst>
          </p:cNvPr>
          <p:cNvSpPr>
            <a:spLocks noGrp="1"/>
          </p:cNvSpPr>
          <p:nvPr>
            <p:ph type="body" sz="quarter" idx="3"/>
          </p:nvPr>
        </p:nvSpPr>
        <p:spPr/>
        <p:txBody>
          <a:bodyPr/>
          <a:lstStyle/>
          <a:p>
            <a:r>
              <a:rPr lang="en-US" dirty="0"/>
              <a:t>Other software</a:t>
            </a:r>
          </a:p>
        </p:txBody>
      </p:sp>
      <p:sp>
        <p:nvSpPr>
          <p:cNvPr id="8" name="Content Placeholder 7">
            <a:extLst>
              <a:ext uri="{FF2B5EF4-FFF2-40B4-BE49-F238E27FC236}">
                <a16:creationId xmlns:a16="http://schemas.microsoft.com/office/drawing/2014/main" id="{5E9E9E31-246C-465D-AF21-867A6F403C71}"/>
              </a:ext>
            </a:extLst>
          </p:cNvPr>
          <p:cNvSpPr>
            <a:spLocks noGrp="1"/>
          </p:cNvSpPr>
          <p:nvPr>
            <p:ph sz="quarter" idx="4"/>
          </p:nvPr>
        </p:nvSpPr>
        <p:spPr/>
        <p:txBody>
          <a:bodyPr/>
          <a:lstStyle/>
          <a:p>
            <a:r>
              <a:rPr lang="en-US" sz="2000" dirty="0"/>
              <a:t>e.g. Toggl (free and paid versions), </a:t>
            </a:r>
            <a:r>
              <a:rPr lang="en-US" sz="2000" dirty="0" err="1"/>
              <a:t>RescueTime</a:t>
            </a:r>
            <a:r>
              <a:rPr lang="en-US" sz="2000" dirty="0"/>
              <a:t>, </a:t>
            </a:r>
            <a:r>
              <a:rPr lang="en-US" sz="2000" dirty="0" err="1"/>
              <a:t>Everhour</a:t>
            </a:r>
            <a:endParaRPr lang="en-US" sz="2000" dirty="0"/>
          </a:p>
          <a:p>
            <a:pPr marL="285750" indent="-285750">
              <a:buFont typeface="Arial" panose="020B0604020202020204" pitchFamily="34" charset="0"/>
              <a:buChar char="•"/>
            </a:pPr>
            <a:r>
              <a:rPr lang="en-US" sz="2000" dirty="0"/>
              <a:t>Less labor intensive/maintenance not required</a:t>
            </a:r>
          </a:p>
          <a:p>
            <a:pPr marL="285750" indent="-285750">
              <a:buFont typeface="Arial" panose="020B0604020202020204" pitchFamily="34" charset="0"/>
              <a:buChar char="•"/>
            </a:pPr>
            <a:r>
              <a:rPr lang="en-US" sz="2000" dirty="0"/>
              <a:t>Can monitor apps and URLs used and identify distracters (hello Slack!)</a:t>
            </a:r>
          </a:p>
          <a:p>
            <a:endParaRPr lang="en-US" sz="2000" dirty="0"/>
          </a:p>
          <a:p>
            <a:endParaRPr lang="en-US" sz="2000" dirty="0"/>
          </a:p>
        </p:txBody>
      </p:sp>
      <p:sp>
        <p:nvSpPr>
          <p:cNvPr id="4" name="Slide Number Placeholder 3">
            <a:extLst>
              <a:ext uri="{FF2B5EF4-FFF2-40B4-BE49-F238E27FC236}">
                <a16:creationId xmlns:a16="http://schemas.microsoft.com/office/drawing/2014/main" id="{6C867645-EF69-43F0-BD42-9E23B31FE145}"/>
              </a:ext>
            </a:extLst>
          </p:cNvPr>
          <p:cNvSpPr>
            <a:spLocks noGrp="1"/>
          </p:cNvSpPr>
          <p:nvPr>
            <p:ph type="sldNum" sz="quarter" idx="10"/>
          </p:nvPr>
        </p:nvSpPr>
        <p:spPr/>
        <p:txBody>
          <a:bodyPr/>
          <a:lstStyle/>
          <a:p>
            <a:fld id="{1C3486A8-E8FB-4965-B61C-9B9FA7DC7BEE}" type="slidenum">
              <a:rPr lang="en-US" smtClean="0"/>
              <a:pPr/>
              <a:t>7</a:t>
            </a:fld>
            <a:endParaRPr lang="en-US"/>
          </a:p>
        </p:txBody>
      </p:sp>
    </p:spTree>
    <p:extLst>
      <p:ext uri="{BB962C8B-B14F-4D97-AF65-F5344CB8AC3E}">
        <p14:creationId xmlns:p14="http://schemas.microsoft.com/office/powerpoint/2010/main" val="308330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D8D3-EAE6-48A3-A2EF-639DBE13B96C}"/>
              </a:ext>
            </a:extLst>
          </p:cNvPr>
          <p:cNvSpPr>
            <a:spLocks noGrp="1"/>
          </p:cNvSpPr>
          <p:nvPr>
            <p:ph type="title"/>
          </p:nvPr>
        </p:nvSpPr>
        <p:spPr/>
        <p:txBody>
          <a:bodyPr/>
          <a:lstStyle/>
          <a:p>
            <a:r>
              <a:rPr lang="en-US" i="1" dirty="0" err="1">
                <a:solidFill>
                  <a:schemeClr val="accent1"/>
                </a:solidFill>
              </a:rPr>
              <a:t>timetrackR</a:t>
            </a:r>
            <a:r>
              <a:rPr lang="en-US" dirty="0">
                <a:solidFill>
                  <a:schemeClr val="accent1"/>
                </a:solidFill>
              </a:rPr>
              <a:t> Details &amp; Demo</a:t>
            </a:r>
          </a:p>
        </p:txBody>
      </p:sp>
      <p:sp>
        <p:nvSpPr>
          <p:cNvPr id="3" name="Slide Number Placeholder 2">
            <a:extLst>
              <a:ext uri="{FF2B5EF4-FFF2-40B4-BE49-F238E27FC236}">
                <a16:creationId xmlns:a16="http://schemas.microsoft.com/office/drawing/2014/main" id="{9A65F4BD-EB50-41DC-9845-A1986B62B14D}"/>
              </a:ext>
            </a:extLst>
          </p:cNvPr>
          <p:cNvSpPr>
            <a:spLocks noGrp="1"/>
          </p:cNvSpPr>
          <p:nvPr>
            <p:ph type="sldNum" sz="quarter" idx="11"/>
          </p:nvPr>
        </p:nvSpPr>
        <p:spPr/>
        <p:txBody>
          <a:bodyPr/>
          <a:lstStyle/>
          <a:p>
            <a:fld id="{1C3486A8-E8FB-4965-B61C-9B9FA7DC7BEE}" type="slidenum">
              <a:rPr lang="en-US" smtClean="0"/>
              <a:pPr/>
              <a:t>8</a:t>
            </a:fld>
            <a:endParaRPr lang="en-US"/>
          </a:p>
        </p:txBody>
      </p:sp>
    </p:spTree>
    <p:extLst>
      <p:ext uri="{BB962C8B-B14F-4D97-AF65-F5344CB8AC3E}">
        <p14:creationId xmlns:p14="http://schemas.microsoft.com/office/powerpoint/2010/main" val="66429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&amp; visualizations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pPr marL="0" indent="0">
              <a:buNone/>
            </a:pPr>
            <a:r>
              <a:rPr lang="en-US" sz="2800" b="1" dirty="0">
                <a:solidFill>
                  <a:schemeClr val="accent2"/>
                </a:solidFill>
              </a:rPr>
              <a:t>Percent effort</a:t>
            </a:r>
            <a:r>
              <a:rPr lang="en-US" sz="2800" dirty="0"/>
              <a:t>: Time spent per project/investigator/task</a:t>
            </a:r>
          </a:p>
          <a:p>
            <a:pPr marL="0" indent="0">
              <a:buNone/>
            </a:pPr>
            <a:endParaRPr lang="en-US" sz="2800" dirty="0"/>
          </a:p>
          <a:p>
            <a:pPr marL="0" indent="0">
              <a:buNone/>
            </a:pPr>
            <a:r>
              <a:rPr lang="en-US" sz="2800" b="1" dirty="0">
                <a:solidFill>
                  <a:schemeClr val="accent2"/>
                </a:solidFill>
              </a:rPr>
              <a:t>Total hours</a:t>
            </a:r>
            <a:r>
              <a:rPr lang="en-US" sz="2800" dirty="0"/>
              <a:t>: Cumulative total number of hours spent on a project</a:t>
            </a:r>
          </a:p>
          <a:p>
            <a:pPr marL="0" indent="0">
              <a:buNone/>
            </a:pPr>
            <a:endParaRPr lang="en-US" sz="2800" dirty="0"/>
          </a:p>
          <a:p>
            <a:pPr marL="0" indent="0">
              <a:buNone/>
            </a:pPr>
            <a:r>
              <a:rPr lang="en-US" sz="2800" b="1" dirty="0">
                <a:solidFill>
                  <a:schemeClr val="accent2"/>
                </a:solidFill>
              </a:rPr>
              <a:t>Gantt Chart</a:t>
            </a:r>
            <a:r>
              <a:rPr lang="en-US" sz="2800" dirty="0"/>
              <a:t>: Project phase by calendar time </a:t>
            </a:r>
          </a:p>
          <a:p>
            <a:pPr marL="0" indent="0">
              <a:buNone/>
            </a:pPr>
            <a:endParaRPr lang="en-US" sz="2800" dirty="0"/>
          </a:p>
          <a:p>
            <a:endParaRPr lang="en-US" sz="2400" dirty="0"/>
          </a:p>
        </p:txBody>
      </p:sp>
      <p:sp>
        <p:nvSpPr>
          <p:cNvPr id="5" name="Slide Number Placeholder 4">
            <a:extLst>
              <a:ext uri="{FF2B5EF4-FFF2-40B4-BE49-F238E27FC236}">
                <a16:creationId xmlns:a16="http://schemas.microsoft.com/office/drawing/2014/main" id="{8677563C-266D-41E7-A11E-7B104FAED66D}"/>
              </a:ext>
            </a:extLst>
          </p:cNvPr>
          <p:cNvSpPr>
            <a:spLocks noGrp="1"/>
          </p:cNvSpPr>
          <p:nvPr>
            <p:ph type="sldNum" sz="quarter" idx="4"/>
          </p:nvPr>
        </p:nvSpPr>
        <p:spPr/>
        <p:txBody>
          <a:bodyPr/>
          <a:lstStyle/>
          <a:p>
            <a:fld id="{1C3486A8-E8FB-4965-B61C-9B9FA7DC7BEE}" type="slidenum">
              <a:rPr lang="en-US" smtClean="0"/>
              <a:pPr/>
              <a:t>9</a:t>
            </a:fld>
            <a:endParaRPr lang="en-US"/>
          </a:p>
        </p:txBody>
      </p:sp>
    </p:spTree>
    <p:extLst>
      <p:ext uri="{BB962C8B-B14F-4D97-AF65-F5344CB8AC3E}">
        <p14:creationId xmlns:p14="http://schemas.microsoft.com/office/powerpoint/2010/main" val="3110883680"/>
      </p:ext>
    </p:extLst>
  </p:cSld>
  <p:clrMapOvr>
    <a:masterClrMapping/>
  </p:clrMapOvr>
</p:sld>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30647F-A921-45DD-9E91-010F7EF4FB48}">
  <ds:schemaRefs>
    <ds:schemaRef ds:uri="http://schemas.microsoft.com/office/infopath/2007/PartnerControls"/>
    <ds:schemaRef ds:uri="http://purl.org/dc/elements/1.1/"/>
    <ds:schemaRef ds:uri="http://schemas.microsoft.com/office/2006/metadata/properties"/>
    <ds:schemaRef ds:uri="E64CF27C-2ECC-48E8-947E-CA63274FB2E8"/>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B01F69EB-AD96-4AD6-8A18-0C8728F5F0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MSK_Slide1Template</Template>
  <TotalTime>13115</TotalTime>
  <Words>1511</Words>
  <Application>Microsoft Office PowerPoint</Application>
  <PresentationFormat>On-screen Show (4:3)</PresentationFormat>
  <Paragraphs>185</Paragraphs>
  <Slides>34</Slides>
  <Notes>4</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ＭＳ Ｐゴシック</vt:lpstr>
      <vt:lpstr>Arial</vt:lpstr>
      <vt:lpstr>Calibri</vt:lpstr>
      <vt:lpstr>Courier</vt:lpstr>
      <vt:lpstr>Georgia</vt:lpstr>
      <vt:lpstr>Slide Template 1</vt:lpstr>
      <vt:lpstr>It’s Time to Shine with the timetrackR App</vt:lpstr>
      <vt:lpstr>Time &amp; the busy RLady</vt:lpstr>
      <vt:lpstr>So what’s the problem?</vt:lpstr>
      <vt:lpstr>Potential solution:   time tracking app?</vt:lpstr>
      <vt:lpstr>Motivation</vt:lpstr>
      <vt:lpstr>timetrackR</vt:lpstr>
      <vt:lpstr>Potential tools for tracking &amp; analyzing your time</vt:lpstr>
      <vt:lpstr>timetrackR Details &amp; Demo</vt:lpstr>
      <vt:lpstr>Time tracking metrics &amp; visualizations</vt:lpstr>
      <vt:lpstr>Time tracking metrics: Percent effort</vt:lpstr>
      <vt:lpstr>Time tracking metrics: Total hours</vt:lpstr>
      <vt:lpstr>Time tracking viz: Gantt chart</vt:lpstr>
      <vt:lpstr>timetrackR Data</vt:lpstr>
      <vt:lpstr>timetrackR Demo</vt:lpstr>
      <vt:lpstr>PowerPoint Presentation</vt:lpstr>
      <vt:lpstr>PowerPoint Presentation</vt:lpstr>
      <vt:lpstr>PowerPoint Presentation</vt:lpstr>
      <vt:lpstr>Information learned from timetrackR</vt:lpstr>
      <vt:lpstr>timetrackR in practice</vt:lpstr>
      <vt:lpstr>Workflow: Initial Setup</vt:lpstr>
      <vt:lpstr>Template Time Tracker</vt:lpstr>
      <vt:lpstr>Template Project Tracker</vt:lpstr>
      <vt:lpstr>Workflow: Daily</vt:lpstr>
      <vt:lpstr>Workflow: Monthly? Quarterly? </vt:lpstr>
      <vt:lpstr>R Code Highlights:  The switch function and geom_segment()</vt:lpstr>
      <vt:lpstr>Code tidbits: switch function</vt:lpstr>
      <vt:lpstr>switch function: Bar chart application</vt:lpstr>
      <vt:lpstr>Code tidbits: Gantt Chart</vt:lpstr>
      <vt:lpstr>Gantt chart: Data wrangling</vt:lpstr>
      <vt:lpstr>Gantt chart: Data Viz</vt:lpstr>
      <vt:lpstr>Caveats</vt:lpstr>
      <vt:lpstr>Future Plans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Here (Arial Bold 30 pt)</dc:title>
  <dc:creator>Lavery, Jessica A./Epidemiology-Biostatistics</dc:creator>
  <cp:keywords/>
  <dc:description/>
  <cp:lastModifiedBy>Lavery, Jessica A./Epidemiology-Biostatistics</cp:lastModifiedBy>
  <cp:revision>117</cp:revision>
  <dcterms:created xsi:type="dcterms:W3CDTF">2020-01-20T18:27:30Z</dcterms:created>
  <dcterms:modified xsi:type="dcterms:W3CDTF">2020-02-23T18:39:30Z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