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003D-FA31-4FBD-AFF4-390105FF2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4A34B-990A-4298-8AD2-05EA9862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8BC59-C78E-4EAD-A0CC-3965CB46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D481-78ED-4C5F-A9E6-E57434C6F3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8693-9663-4486-9845-A6A585F1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C6E6-C197-4E38-A801-04A63F2D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45C-B20C-4BE2-89DE-6EAE3BC5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7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D398-CB29-40EE-B796-477F6DD9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59BC6-8FCD-4D09-9E5B-B12D92492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0D58-81F2-4729-86C8-63DF335A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D481-78ED-4C5F-A9E6-E57434C6F3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E883D-82F3-4DE1-A1DD-5096E5C1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09986-78BD-42B6-902D-DB4C2072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45C-B20C-4BE2-89DE-6EAE3BC5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00FB3-E386-46D1-ABC9-2F3715F07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31D59-9E47-44EC-B287-9296BE415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0E32-6D1D-479E-BBA5-044AE070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D481-78ED-4C5F-A9E6-E57434C6F3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77B3-4A19-4228-9F01-253B3768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623B6-DCA4-4B03-BE1F-36E075DA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45C-B20C-4BE2-89DE-6EAE3BC5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FB24-BFC4-4425-9074-4D909F79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0F80-1D58-44B4-A6AE-61331260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B272-7223-47C5-A4E5-1ECCA174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D481-78ED-4C5F-A9E6-E57434C6F3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CC2B1-69BC-4830-A562-3E4EDDAC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FCBBD-C86D-440F-BDF7-A799D19E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45C-B20C-4BE2-89DE-6EAE3BC5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CC8E-F5FE-4527-AE74-9F760D09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58E5-D228-46CA-BDD4-5A52AB4FE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3898B-883B-4277-B892-2CF0E293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D481-78ED-4C5F-A9E6-E57434C6F3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DE0B-81B9-4F3F-A4EB-672F9E13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E15A-511E-4302-94FB-A32A2238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45C-B20C-4BE2-89DE-6EAE3BC5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CBE1-021B-4B81-9CD5-4C14D5F1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13E5-C7BB-4158-8257-314D0285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D82DA-CA24-479A-A137-9F0873F24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45466-C6F2-4A1E-9B09-F9287637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D481-78ED-4C5F-A9E6-E57434C6F3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9619C-8277-4855-8365-FEE316AE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842FA-BA57-4A96-BAC7-898A1E05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45C-B20C-4BE2-89DE-6EAE3BC5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8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6BAD-9034-484A-B123-1A4D149D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1CB1-8B45-45C2-B250-19237B3E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C99DF-0696-4C69-915E-D4A29A7FA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A28C3-C19F-41C7-A67C-2C6BF2394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D8B31-DED6-4FD3-9C6B-4F9909BE1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10C3C-6AEE-4A92-A19A-F760F6F3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D481-78ED-4C5F-A9E6-E57434C6F3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FE9C3-5004-4B2C-95A5-C5E96FDA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2AA2E-4FCF-414E-B14A-97EA8353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45C-B20C-4BE2-89DE-6EAE3BC5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05A0-D327-47C7-A0A8-2D876753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99284-6AC8-4985-BFA6-34CE7DC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D481-78ED-4C5F-A9E6-E57434C6F3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49A56-1F4E-467E-9C75-E2A5DFB0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5A228-1F73-4B80-ACF0-1665DFCD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45C-B20C-4BE2-89DE-6EAE3BC5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66011-E0B5-4724-9FD8-4BEF08DC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D481-78ED-4C5F-A9E6-E57434C6F3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DE38D-8B57-430D-A11F-7B4B710E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62720-28DB-4412-9733-1DAA5E86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45C-B20C-4BE2-89DE-6EAE3BC5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C473-287A-4E5E-B0C9-5C6CF27C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5848-E61A-4B52-968C-8552902B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76C71-6F4E-4CB3-ACE1-2E3B90E3E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37CF6-D10C-4F19-83D8-E823B9FB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D481-78ED-4C5F-A9E6-E57434C6F3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34D47-C036-4922-B97A-E6FCA62E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D51C8-CF73-43E6-B4CE-C5D9A0E9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45C-B20C-4BE2-89DE-6EAE3BC5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9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A708-4731-4CD0-9707-9D827A51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416F4-1220-4FCB-A284-C92D0F095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8CD26-A618-4587-A8E8-FE40EFEDD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BC0DA-D888-410C-A31F-9F87503E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CD481-78ED-4C5F-A9E6-E57434C6F3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D87B8-CE76-4B7D-9ACC-EF092990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F2EE-9715-41C0-8586-26711543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345C-B20C-4BE2-89DE-6EAE3BC51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0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D304C-3263-429F-9608-FDFE9849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BAF15-D05E-4E5C-86B9-780EADCA6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1FF3-D243-49E3-941F-18430C590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D481-78ED-4C5F-A9E6-E57434C6F32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68DDF-03C7-4BAB-9E2B-91FE967DE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B5DC1-6F85-4A5F-88D0-6132C4511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345C-B20C-4BE2-89DE-6EAE3BC51F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MSKCCLogos.pdf" descr="MSKCCLogos.pdf">
            <a:extLst>
              <a:ext uri="{FF2B5EF4-FFF2-40B4-BE49-F238E27FC236}">
                <a16:creationId xmlns:a16="http://schemas.microsoft.com/office/drawing/2014/main" id="{4D617CFA-C92B-4D64-A7AF-360E972C2C0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7516"/>
            <a:extLst/>
          </a:blip>
          <a:srcRect l="55026" t="11035" r="31778" b="43089"/>
          <a:stretch>
            <a:fillRect/>
          </a:stretch>
        </p:blipFill>
        <p:spPr>
          <a:xfrm>
            <a:off x="5624091" y="481677"/>
            <a:ext cx="7724691" cy="9069420"/>
          </a:xfrm>
          <a:prstGeom prst="rect">
            <a:avLst/>
          </a:prstGeom>
          <a:ln w="3175">
            <a:miter lim="400000"/>
          </a:ln>
        </p:spPr>
      </p:pic>
      <p:pic>
        <p:nvPicPr>
          <p:cNvPr id="8" name="MSKCCLogos.pdf" descr="MSKCCLogos.pdf">
            <a:extLst>
              <a:ext uri="{FF2B5EF4-FFF2-40B4-BE49-F238E27FC236}">
                <a16:creationId xmlns:a16="http://schemas.microsoft.com/office/drawing/2014/main" id="{B7211252-7BF3-4082-807F-6E68B89DDD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/>
          </a:blip>
          <a:srcRect l="55026" t="11035" b="43089"/>
          <a:stretch>
            <a:fillRect/>
          </a:stretch>
        </p:blipFill>
        <p:spPr>
          <a:xfrm>
            <a:off x="440909" y="559381"/>
            <a:ext cx="2408449" cy="829633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4112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003D-FA31-4FBD-AFF4-390105FF2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4A34B-990A-4298-8AD2-05EA9862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Your</a:t>
            </a:r>
            <a:r>
              <a:rPr/>
              <a:t> </a:t>
            </a:r>
            <a:r>
              <a:rPr/>
              <a:t>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8BC59-C78E-4EAD-A0CC-3965CB46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2020-02-10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FB24-BFC4-4425-9074-4D909F79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0F80-1D58-44B4-A6AE-61331260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Getting Started with PowerPoint</a:t>
            </a:r>
          </a:p>
          <a:p>
            <a:pPr lvl="2"/>
            <a:r>
              <a:rPr>
                <a:hlinkClick r:id="rId3" action="ppaction://hlinksldjump"/>
              </a:rPr>
              <a:t>Basic setup</a:t>
            </a:r>
          </a:p>
          <a:p>
            <a:pPr lvl="2"/>
            <a:r>
              <a:rPr>
                <a:hlinkClick r:id="rId4" action="ppaction://hlinksldjump"/>
              </a:rPr>
              <a:t>Two Columns Example</a:t>
            </a:r>
          </a:p>
          <a:p>
            <a:pPr lvl="2"/>
            <a:r>
              <a:rPr>
                <a:hlinkClick r:id="rId5" action="ppaction://hlinksldjump"/>
              </a:rPr>
              <a:t>Other options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CC8E-F5FE-4527-AE74-9F760D09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PowerPoint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FB24-BFC4-4425-9074-4D909F79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0F80-1D58-44B4-A6AE-61331260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pound sign creates a section slide</a:t>
            </a:r>
          </a:p>
          <a:p>
            <a:pPr lvl="2"/>
            <a:r>
              <a:rPr/>
              <a:t>This slide will only have the section title on it</a:t>
            </a:r>
          </a:p>
          <a:p>
            <a:pPr lvl="1"/>
            <a:r>
              <a:rPr/>
              <a:t>Two pound signs create a title within a slide</a:t>
            </a:r>
          </a:p>
          <a:p>
            <a:pPr lvl="1"/>
            <a:r>
              <a:rPr/>
              <a:t>A ‘-’ creates bullets and ‘-’ with two indents creates a sub-bullet</a:t>
            </a:r>
          </a:p>
          <a:p>
            <a:pPr lvl="2"/>
            <a:r>
              <a:rPr/>
              <a:t>sub-bullet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CBE1-021B-4B81-9CD5-4C14D5F1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13E5-C7BB-4158-8257-314D02859F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 of the left column.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D82DA-CA24-479A-A137-9F0873F244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 of the right column.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FB24-BFC4-4425-9074-4D909F79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0F80-1D58-44B4-A6AE-61331260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Three dashes creates a new slide if there is no pound sign</a:t>
            </a:r>
          </a:p>
          <a:p>
            <a:pPr lvl="2"/>
            <a:r>
              <a:rPr/>
              <a:t>it creates a titleless slide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0F80-1D58-44B4-A6AE-61331260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subset data for pie chart based on statistician and dates</a:t>
            </a:r>
            <a:br/>
            <a:r>
              <a:rPr sz="1800">
                <a:latin typeface="Courier"/>
              </a:rPr>
              <a:t>  output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pieChart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renderPlotly</a:t>
            </a:r>
            <a:r>
              <a:rPr sz="1800">
                <a:latin typeface="Courier"/>
              </a:rPr>
              <a:t>({</a:t>
            </a:r>
            <a:br/>
            <a:r>
              <a:rPr sz="1800">
                <a:latin typeface="Courier"/>
              </a:rPr>
              <a:t>  pie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tracker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(statistician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input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statistician, </a:t>
            </a:r>
            <a:br/>
            <a:r>
              <a:rPr sz="1800">
                <a:latin typeface="Courier"/>
              </a:rPr>
              <a:t>           date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input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years[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],</a:t>
            </a:r>
            <a:br/>
            <a:r>
              <a:rPr sz="1800">
                <a:latin typeface="Courier"/>
              </a:rPr>
              <a:t>           date </a:t>
            </a:r>
            <a:r>
              <a:rPr sz="1800">
                <a:solidFill>
                  <a:srgbClr val="666666"/>
                </a:solidFill>
                <a:latin typeface="Courier"/>
              </a:rPr>
              <a:t>&lt;=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input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years[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change grouping to sum depending on which summary level is selected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switch</a:t>
            </a:r>
            <a:r>
              <a:rPr sz="1800">
                <a:latin typeface="Courier"/>
              </a:rPr>
              <a:t>(input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stratify_pct_effort,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4070A0"/>
                </a:solidFill>
                <a:latin typeface="Courier"/>
              </a:rPr>
              <a:t>"PI"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pie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(hours, pi)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 collapse projects PIs accounting for &lt;3% of time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pi_lump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fct_lump</a:t>
            </a:r>
            <a:r>
              <a:rPr sz="1800">
                <a:latin typeface="Courier"/>
              </a:rPr>
              <a:t>(pi, </a:t>
            </a:r>
            <a:r>
              <a:rPr sz="1800">
                <a:solidFill>
                  <a:srgbClr val="902000"/>
                </a:solidFill>
                <a:latin typeface="Courier"/>
              </a:rPr>
              <a:t>prop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0.03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w =</a:t>
            </a:r>
            <a:r>
              <a:rPr sz="1800">
                <a:latin typeface="Courier"/>
              </a:rPr>
              <a:t> hours))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(pi_lump, statistician)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re-calculate total number of hours across statistician/proj selected (have to recalc if &gt;1 stat per proj)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sum_hrs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(hours,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plot_ly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pi_lump, 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sum_hrs,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'pie'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layout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'% of total hours by faculty/principal investigator'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xaxis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showgrid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zeroline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showticklabels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yaxis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showgrid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zeroline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showticklabels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)),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4070A0"/>
                </a:solidFill>
                <a:latin typeface="Courier"/>
              </a:rPr>
              <a:t>"Project"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pie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 collapse projects accounting for &lt;3% of time in interval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drop_na</a:t>
            </a:r>
            <a:r>
              <a:rPr sz="1800">
                <a:latin typeface="Courier"/>
              </a:rPr>
              <a:t>(hours, study_title)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study_title_lump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fct_lump</a:t>
            </a:r>
            <a:r>
              <a:rPr sz="1800">
                <a:latin typeface="Courier"/>
              </a:rPr>
              <a:t>(study_title, </a:t>
            </a:r>
            <a:r>
              <a:rPr sz="1800">
                <a:solidFill>
                  <a:srgbClr val="902000"/>
                </a:solidFill>
                <a:latin typeface="Courier"/>
              </a:rPr>
              <a:t>prop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0.03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w =</a:t>
            </a:r>
            <a:r>
              <a:rPr sz="1800">
                <a:latin typeface="Courier"/>
              </a:rPr>
              <a:t> hours))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(study_title_lump, statistician)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re-calculate total number of hours across statistician/proj selected (have to recalc if &gt;1 stat per proj)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sum_hrs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(hours,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plot_ly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study_title_lump, 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sum_hrs,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'pie'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layout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'% of total hours by project'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xaxis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showgrid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zeroline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showticklabels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yaxis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showgrid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zeroline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showticklabels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)),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"Task"</a:t>
            </a:r>
            <a:r>
              <a:rPr sz="1800">
                <a:latin typeface="Courier"/>
              </a:rPr>
              <a:t>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pie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project_phase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(project_phase)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"Other"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                     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project_phase))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 collapse tasks accounting for &lt;3% of time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project_phase_lump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fct_lump</a:t>
            </a:r>
            <a:r>
              <a:rPr sz="1800">
                <a:latin typeface="Courier"/>
              </a:rPr>
              <a:t>(project_phase, </a:t>
            </a:r>
            <a:r>
              <a:rPr sz="1800">
                <a:solidFill>
                  <a:srgbClr val="902000"/>
                </a:solidFill>
                <a:latin typeface="Courier"/>
              </a:rPr>
              <a:t>prop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0.03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w =</a:t>
            </a:r>
            <a:r>
              <a:rPr sz="1800">
                <a:latin typeface="Courier"/>
              </a:rPr>
              <a:t> hours))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(project_phase_lump, statistician)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re-calculate total number of hours across statistician/proj selected (have to recalc if &gt;1 stat per proj)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sum_hrs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(hours,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plot_ly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project_phase_lump, 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sum_hrs,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'pie'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layout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'% of total hours by project phase'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xaxis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showgrid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zeroline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showticklabels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yaxis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showgrid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zeroline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showticklabels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  })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PowerPoint</dc:title>
  <dc:creator>Your Name</dc:creator>
  <cp:keywords/>
  <dcterms:created xsi:type="dcterms:W3CDTF">2020-02-10T15:04:47Z</dcterms:created>
  <dcterms:modified xsi:type="dcterms:W3CDTF">2020-02-10T15:04:47Z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2020-02-10</vt:lpwstr>
  </property>
  <property fmtid="{D5CDD505-2E9C-101B-9397-08002B2CF9AE}" pid="3" name="output">
    <vt:lpwstr/>
  </property>
</Properties>
</file>