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65" r:id="rId6"/>
    <p:sldId id="258" r:id="rId7"/>
    <p:sldId id="267" r:id="rId8"/>
    <p:sldId id="290" r:id="rId9"/>
    <p:sldId id="260" r:id="rId10"/>
    <p:sldId id="287" r:id="rId11"/>
    <p:sldId id="278" r:id="rId12"/>
    <p:sldId id="279" r:id="rId13"/>
    <p:sldId id="291" r:id="rId14"/>
    <p:sldId id="259" r:id="rId15"/>
    <p:sldId id="276" r:id="rId16"/>
    <p:sldId id="281" r:id="rId17"/>
    <p:sldId id="296" r:id="rId18"/>
    <p:sldId id="282" r:id="rId19"/>
    <p:sldId id="298" r:id="rId20"/>
    <p:sldId id="299" r:id="rId21"/>
    <p:sldId id="283" r:id="rId22"/>
    <p:sldId id="297" r:id="rId23"/>
    <p:sldId id="300" r:id="rId24"/>
    <p:sldId id="266" r:id="rId25"/>
    <p:sldId id="286" r:id="rId26"/>
    <p:sldId id="274" r:id="rId27"/>
    <p:sldId id="292" r:id="rId28"/>
    <p:sldId id="293" r:id="rId29"/>
    <p:sldId id="284" r:id="rId30"/>
    <p:sldId id="285" r:id="rId31"/>
    <p:sldId id="302" r:id="rId32"/>
    <p:sldId id="289" r:id="rId33"/>
    <p:sldId id="294" r:id="rId34"/>
    <p:sldId id="288" r:id="rId35"/>
    <p:sldId id="295" r:id="rId36"/>
    <p:sldId id="301" r:id="rId37"/>
    <p:sldId id="262" r:id="rId38"/>
    <p:sldId id="280" r:id="rId39"/>
    <p:sldId id="263" r:id="rId40"/>
    <p:sldId id="273"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684" autoAdjust="0"/>
  </p:normalViewPr>
  <p:slideViewPr>
    <p:cSldViewPr snapToGrid="0" showGuides="1">
      <p:cViewPr varScale="1">
        <p:scale>
          <a:sx n="107" d="100"/>
          <a:sy n="107" d="100"/>
        </p:scale>
        <p:origin x="1716" y="78"/>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dgm:spPr/>
      <dgm:t>
        <a:bodyPr/>
        <a:lstStyle/>
        <a:p>
          <a:r>
            <a:rPr lang="en-US" dirty="0"/>
            <a:t>Analyze time</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Analyze time</a:t>
          </a:r>
        </a:p>
      </dsp:txBody>
      <dsp:txXfrm>
        <a:off x="2514514" y="1650372"/>
        <a:ext cx="1955236" cy="572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Sometimes useful for effort certification reports if your organization requires them</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380371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be cleaned up before presentation</a:t>
            </a:r>
          </a:p>
        </p:txBody>
      </p:sp>
      <p:sp>
        <p:nvSpPr>
          <p:cNvPr id="4" name="Slide Number Placeholder 3"/>
          <p:cNvSpPr>
            <a:spLocks noGrp="1"/>
          </p:cNvSpPr>
          <p:nvPr>
            <p:ph type="sldNum" sz="quarter" idx="5"/>
          </p:nvPr>
        </p:nvSpPr>
        <p:spPr/>
        <p:txBody>
          <a:bodyPr/>
          <a:lstStyle/>
          <a:p>
            <a:fld id="{9C5C8B17-D1C9-48DD-A1B1-EDA1E362804A}" type="slidenum">
              <a:rPr lang="en-US" smtClean="0"/>
              <a:t>18</a:t>
            </a:fld>
            <a:endParaRPr lang="en-US"/>
          </a:p>
        </p:txBody>
      </p:sp>
    </p:spTree>
    <p:extLst>
      <p:ext uri="{BB962C8B-B14F-4D97-AF65-F5344CB8AC3E}">
        <p14:creationId xmlns:p14="http://schemas.microsoft.com/office/powerpoint/2010/main" val="2531812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eg"/><Relationship Id="rId7" Type="http://schemas.openxmlformats.org/officeDocument/2006/relationships/diagramColors" Target="../diagrams/colors1.xml"/><Relationship Id="rId2" Type="http://schemas.openxmlformats.org/officeDocument/2006/relationships/image" Target="../media/image18.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mailto:laveryj@mskcc.org" TargetMode="External"/><Relationship Id="rId7" Type="http://schemas.openxmlformats.org/officeDocument/2006/relationships/hyperlink" Target="https://github.com/jalavery/proj_mgmnt" TargetMode="Externa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juliawrobel.com/tutorials/shiny_tutorial_nb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039"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885"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578"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9A84-1976-4D15-BF33-588B53AB4C44}"/>
              </a:ext>
            </a:extLst>
          </p:cNvPr>
          <p:cNvSpPr>
            <a:spLocks noGrp="1"/>
          </p:cNvSpPr>
          <p:nvPr>
            <p:ph type="title"/>
          </p:nvPr>
        </p:nvSpPr>
        <p:spPr/>
        <p:txBody>
          <a:bodyPr/>
          <a:lstStyle/>
          <a:p>
            <a:r>
              <a:rPr lang="en-US" i="1" dirty="0" err="1"/>
              <a:t>timetrackR</a:t>
            </a:r>
            <a:r>
              <a:rPr lang="en-US" dirty="0"/>
              <a:t> Data</a:t>
            </a:r>
          </a:p>
        </p:txBody>
      </p:sp>
      <p:sp>
        <p:nvSpPr>
          <p:cNvPr id="3" name="Content Placeholder 2">
            <a:extLst>
              <a:ext uri="{FF2B5EF4-FFF2-40B4-BE49-F238E27FC236}">
                <a16:creationId xmlns:a16="http://schemas.microsoft.com/office/drawing/2014/main" id="{06622896-AA10-4346-B862-4B8DE17A3F74}"/>
              </a:ext>
            </a:extLst>
          </p:cNvPr>
          <p:cNvSpPr>
            <a:spLocks noGrp="1"/>
          </p:cNvSpPr>
          <p:nvPr>
            <p:ph idx="1"/>
          </p:nvPr>
        </p:nvSpPr>
        <p:spPr/>
        <p:txBody>
          <a:bodyPr/>
          <a:lstStyle/>
          <a:p>
            <a:r>
              <a:rPr lang="en-US" sz="2800" dirty="0"/>
              <a:t>Started tracking my time in 2017</a:t>
            </a:r>
          </a:p>
          <a:p>
            <a:pPr lvl="1"/>
            <a:r>
              <a:rPr lang="en-US" sz="2400" dirty="0"/>
              <a:t>Previously at a Contract Research Organization where I had to bill my hours to specific projects, so I was used to tracking my time</a:t>
            </a:r>
          </a:p>
          <a:p>
            <a:r>
              <a:rPr lang="en-US" sz="2800" dirty="0"/>
              <a:t>Reasonably consistent: track 3-5 days/week</a:t>
            </a:r>
          </a:p>
          <a:p>
            <a:r>
              <a:rPr lang="en-US" sz="2800" dirty="0"/>
              <a:t>Spend &lt;5 minutes a day tracking my time</a:t>
            </a:r>
          </a:p>
        </p:txBody>
      </p:sp>
    </p:spTree>
    <p:extLst>
      <p:ext uri="{BB962C8B-B14F-4D97-AF65-F5344CB8AC3E}">
        <p14:creationId xmlns:p14="http://schemas.microsoft.com/office/powerpoint/2010/main" val="85691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Tree>
    <p:extLst>
      <p:ext uri="{BB962C8B-B14F-4D97-AF65-F5344CB8AC3E}">
        <p14:creationId xmlns:p14="http://schemas.microsoft.com/office/powerpoint/2010/main" val="1192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E46A-DBEC-41C4-92DD-EA5D6845472B}"/>
              </a:ext>
            </a:extLst>
          </p:cNvPr>
          <p:cNvSpPr>
            <a:spLocks noGrp="1"/>
          </p:cNvSpPr>
          <p:nvPr>
            <p:ph type="title"/>
          </p:nvPr>
        </p:nvSpPr>
        <p:spPr/>
        <p:txBody>
          <a:bodyPr/>
          <a:lstStyle/>
          <a:p>
            <a:r>
              <a:rPr lang="en-US" dirty="0"/>
              <a:t>Backup Screenshots</a:t>
            </a:r>
          </a:p>
        </p:txBody>
      </p:sp>
      <p:pic>
        <p:nvPicPr>
          <p:cNvPr id="3" name="Picture 2">
            <a:extLst>
              <a:ext uri="{FF2B5EF4-FFF2-40B4-BE49-F238E27FC236}">
                <a16:creationId xmlns:a16="http://schemas.microsoft.com/office/drawing/2014/main" id="{E80BE4E6-F99B-4B88-9D94-E669A9C2DFCE}"/>
              </a:ext>
            </a:extLst>
          </p:cNvPr>
          <p:cNvPicPr>
            <a:picLocks noChangeAspect="1"/>
          </p:cNvPicPr>
          <p:nvPr/>
        </p:nvPicPr>
        <p:blipFill>
          <a:blip r:embed="rId2"/>
          <a:stretch>
            <a:fillRect/>
          </a:stretch>
        </p:blipFill>
        <p:spPr>
          <a:xfrm>
            <a:off x="13607" y="1701945"/>
            <a:ext cx="9144000" cy="5156055"/>
          </a:xfrm>
          <a:prstGeom prst="rect">
            <a:avLst/>
          </a:prstGeom>
        </p:spPr>
      </p:pic>
    </p:spTree>
    <p:extLst>
      <p:ext uri="{BB962C8B-B14F-4D97-AF65-F5344CB8AC3E}">
        <p14:creationId xmlns:p14="http://schemas.microsoft.com/office/powerpoint/2010/main" val="421884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E46A-DBEC-41C4-92DD-EA5D6845472B}"/>
              </a:ext>
            </a:extLst>
          </p:cNvPr>
          <p:cNvSpPr>
            <a:spLocks noGrp="1"/>
          </p:cNvSpPr>
          <p:nvPr>
            <p:ph type="title"/>
          </p:nvPr>
        </p:nvSpPr>
        <p:spPr/>
        <p:txBody>
          <a:bodyPr/>
          <a:lstStyle/>
          <a:p>
            <a:r>
              <a:rPr lang="en-US" dirty="0"/>
              <a:t>Backup Screenshots</a:t>
            </a:r>
          </a:p>
        </p:txBody>
      </p:sp>
      <p:pic>
        <p:nvPicPr>
          <p:cNvPr id="4" name="Picture 3">
            <a:extLst>
              <a:ext uri="{FF2B5EF4-FFF2-40B4-BE49-F238E27FC236}">
                <a16:creationId xmlns:a16="http://schemas.microsoft.com/office/drawing/2014/main" id="{566B28A1-525F-4C0A-B691-F41589A4C286}"/>
              </a:ext>
            </a:extLst>
          </p:cNvPr>
          <p:cNvPicPr>
            <a:picLocks noChangeAspect="1"/>
          </p:cNvPicPr>
          <p:nvPr/>
        </p:nvPicPr>
        <p:blipFill>
          <a:blip r:embed="rId2"/>
          <a:stretch>
            <a:fillRect/>
          </a:stretch>
        </p:blipFill>
        <p:spPr>
          <a:xfrm>
            <a:off x="13607" y="1846250"/>
            <a:ext cx="9144000" cy="5011750"/>
          </a:xfrm>
          <a:prstGeom prst="rect">
            <a:avLst/>
          </a:prstGeom>
        </p:spPr>
      </p:pic>
    </p:spTree>
    <p:extLst>
      <p:ext uri="{BB962C8B-B14F-4D97-AF65-F5344CB8AC3E}">
        <p14:creationId xmlns:p14="http://schemas.microsoft.com/office/powerpoint/2010/main" val="172744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2"/>
          <a:stretch>
            <a:fillRect/>
          </a:stretch>
        </p:blipFill>
        <p:spPr>
          <a:xfrm>
            <a:off x="0" y="1106555"/>
            <a:ext cx="9144000" cy="3622913"/>
          </a:xfrm>
          <a:prstGeom prst="rect">
            <a:avLst/>
          </a:prstGeom>
        </p:spPr>
      </p:pic>
    </p:spTree>
    <p:extLst>
      <p:ext uri="{BB962C8B-B14F-4D97-AF65-F5344CB8AC3E}">
        <p14:creationId xmlns:p14="http://schemas.microsoft.com/office/powerpoint/2010/main" val="241632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E46A-DBEC-41C4-92DD-EA5D6845472B}"/>
              </a:ext>
            </a:extLst>
          </p:cNvPr>
          <p:cNvSpPr>
            <a:spLocks noGrp="1"/>
          </p:cNvSpPr>
          <p:nvPr>
            <p:ph type="title"/>
          </p:nvPr>
        </p:nvSpPr>
        <p:spPr/>
        <p:txBody>
          <a:bodyPr/>
          <a:lstStyle/>
          <a:p>
            <a:r>
              <a:rPr lang="en-US" dirty="0"/>
              <a:t>Backup Screenshots</a:t>
            </a:r>
          </a:p>
        </p:txBody>
      </p:sp>
      <p:pic>
        <p:nvPicPr>
          <p:cNvPr id="3" name="Picture 2">
            <a:extLst>
              <a:ext uri="{FF2B5EF4-FFF2-40B4-BE49-F238E27FC236}">
                <a16:creationId xmlns:a16="http://schemas.microsoft.com/office/drawing/2014/main" id="{CB4CF9F4-46F6-4400-8D08-3C66633BFDAB}"/>
              </a:ext>
            </a:extLst>
          </p:cNvPr>
          <p:cNvPicPr>
            <a:picLocks noChangeAspect="1"/>
          </p:cNvPicPr>
          <p:nvPr/>
        </p:nvPicPr>
        <p:blipFill>
          <a:blip r:embed="rId2"/>
          <a:stretch>
            <a:fillRect/>
          </a:stretch>
        </p:blipFill>
        <p:spPr>
          <a:xfrm>
            <a:off x="1501278" y="1235170"/>
            <a:ext cx="7204066" cy="5622830"/>
          </a:xfrm>
          <a:prstGeom prst="rect">
            <a:avLst/>
          </a:prstGeom>
        </p:spPr>
      </p:pic>
    </p:spTree>
    <p:extLst>
      <p:ext uri="{BB962C8B-B14F-4D97-AF65-F5344CB8AC3E}">
        <p14:creationId xmlns:p14="http://schemas.microsoft.com/office/powerpoint/2010/main" val="81044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F7FCC-27AA-4F60-9F80-5B47103FFFC7}"/>
              </a:ext>
            </a:extLst>
          </p:cNvPr>
          <p:cNvPicPr>
            <a:picLocks noChangeAspect="1"/>
          </p:cNvPicPr>
          <p:nvPr/>
        </p:nvPicPr>
        <p:blipFill>
          <a:blip r:embed="rId2"/>
          <a:stretch>
            <a:fillRect/>
          </a:stretch>
        </p:blipFill>
        <p:spPr>
          <a:xfrm>
            <a:off x="0" y="1385729"/>
            <a:ext cx="9144000" cy="4086542"/>
          </a:xfrm>
          <a:prstGeom prst="rect">
            <a:avLst/>
          </a:prstGeom>
        </p:spPr>
      </p:pic>
    </p:spTree>
    <p:extLst>
      <p:ext uri="{BB962C8B-B14F-4D97-AF65-F5344CB8AC3E}">
        <p14:creationId xmlns:p14="http://schemas.microsoft.com/office/powerpoint/2010/main" val="310313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E46A-DBEC-41C4-92DD-EA5D6845472B}"/>
              </a:ext>
            </a:extLst>
          </p:cNvPr>
          <p:cNvSpPr>
            <a:spLocks noGrp="1"/>
          </p:cNvSpPr>
          <p:nvPr>
            <p:ph type="title"/>
          </p:nvPr>
        </p:nvSpPr>
        <p:spPr/>
        <p:txBody>
          <a:bodyPr/>
          <a:lstStyle/>
          <a:p>
            <a:r>
              <a:rPr lang="en-US" dirty="0"/>
              <a:t>Backup Screenshots</a:t>
            </a:r>
          </a:p>
        </p:txBody>
      </p:sp>
      <p:pic>
        <p:nvPicPr>
          <p:cNvPr id="4" name="Picture 3">
            <a:extLst>
              <a:ext uri="{FF2B5EF4-FFF2-40B4-BE49-F238E27FC236}">
                <a16:creationId xmlns:a16="http://schemas.microsoft.com/office/drawing/2014/main" id="{89B9234D-7797-4D8B-BCD1-6A7B5D69B4E5}"/>
              </a:ext>
            </a:extLst>
          </p:cNvPr>
          <p:cNvPicPr>
            <a:picLocks noChangeAspect="1"/>
          </p:cNvPicPr>
          <p:nvPr/>
        </p:nvPicPr>
        <p:blipFill>
          <a:blip r:embed="rId3"/>
          <a:stretch>
            <a:fillRect/>
          </a:stretch>
        </p:blipFill>
        <p:spPr>
          <a:xfrm>
            <a:off x="764274" y="1091790"/>
            <a:ext cx="8379726" cy="5721750"/>
          </a:xfrm>
          <a:prstGeom prst="rect">
            <a:avLst/>
          </a:prstGeom>
        </p:spPr>
      </p:pic>
    </p:spTree>
    <p:extLst>
      <p:ext uri="{BB962C8B-B14F-4D97-AF65-F5344CB8AC3E}">
        <p14:creationId xmlns:p14="http://schemas.microsoft.com/office/powerpoint/2010/main" val="281696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A8B82F-FC2F-4498-A99D-0052C04A2287}"/>
              </a:ext>
            </a:extLst>
          </p:cNvPr>
          <p:cNvPicPr>
            <a:picLocks noChangeAspect="1"/>
          </p:cNvPicPr>
          <p:nvPr/>
        </p:nvPicPr>
        <p:blipFill>
          <a:blip r:embed="rId2"/>
          <a:stretch>
            <a:fillRect/>
          </a:stretch>
        </p:blipFill>
        <p:spPr>
          <a:xfrm>
            <a:off x="0" y="1501659"/>
            <a:ext cx="9144000" cy="3854681"/>
          </a:xfrm>
          <a:prstGeom prst="rect">
            <a:avLst/>
          </a:prstGeom>
        </p:spPr>
      </p:pic>
    </p:spTree>
    <p:extLst>
      <p:ext uri="{BB962C8B-B14F-4D97-AF65-F5344CB8AC3E}">
        <p14:creationId xmlns:p14="http://schemas.microsoft.com/office/powerpoint/2010/main" val="69457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t>Time &amp; the busy </a:t>
            </a:r>
            <a:r>
              <a:rPr lang="en-US" dirty="0" err="1"/>
              <a:t>RLady</a:t>
            </a:r>
            <a:endParaRPr lang="en-US" dirty="0"/>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83C847-FD86-4F8F-8929-84C4087952B5}"/>
              </a:ext>
            </a:extLst>
          </p:cNvPr>
          <p:cNvPicPr>
            <a:picLocks noChangeAspect="1"/>
          </p:cNvPicPr>
          <p:nvPr/>
        </p:nvPicPr>
        <p:blipFill>
          <a:blip r:embed="rId2"/>
          <a:stretch>
            <a:fillRect/>
          </a:stretch>
        </p:blipFill>
        <p:spPr>
          <a:xfrm>
            <a:off x="0" y="825649"/>
            <a:ext cx="9144000" cy="5206701"/>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gleaned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Tree>
    <p:extLst>
      <p:ext uri="{BB962C8B-B14F-4D97-AF65-F5344CB8AC3E}">
        <p14:creationId xmlns:p14="http://schemas.microsoft.com/office/powerpoint/2010/main" val="202279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How </a:t>
            </a:r>
            <a:r>
              <a:rPr lang="en-US" i="1" dirty="0" err="1"/>
              <a:t>timetrackR</a:t>
            </a:r>
            <a:r>
              <a:rPr lang="en-US" dirty="0"/>
              <a:t> works</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543864653"/>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5334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Initial Setup</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Fork the GitHub repo</a:t>
            </a:r>
          </a:p>
          <a:p>
            <a:pPr lvl="1"/>
            <a:r>
              <a:rPr lang="en-US" sz="2400" dirty="0"/>
              <a:t>Includes a template time tracker and template project tracker tab</a:t>
            </a:r>
          </a:p>
          <a:p>
            <a:pPr lvl="1"/>
            <a:r>
              <a:rPr lang="en-US" sz="2400" dirty="0"/>
              <a:t>Time tracker is where you log your hours</a:t>
            </a:r>
          </a:p>
          <a:p>
            <a:pPr lvl="1"/>
            <a:r>
              <a:rPr lang="en-US" sz="2400" dirty="0"/>
              <a:t>Project tracker summarizes information like principal investigator (PI), deliverable, status, etc. </a:t>
            </a:r>
          </a:p>
        </p:txBody>
      </p:sp>
    </p:spTree>
    <p:extLst>
      <p:ext uri="{BB962C8B-B14F-4D97-AF65-F5344CB8AC3E}">
        <p14:creationId xmlns:p14="http://schemas.microsoft.com/office/powerpoint/2010/main" val="250489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2"/>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3"/>
          <a:stretch>
            <a:fillRect/>
          </a:stretch>
        </p:blipFill>
        <p:spPr>
          <a:xfrm>
            <a:off x="0" y="4855431"/>
            <a:ext cx="1047896" cy="304843"/>
          </a:xfrm>
          <a:prstGeom prst="rect">
            <a:avLst/>
          </a:prstGeom>
        </p:spPr>
      </p:pic>
    </p:spTree>
    <p:extLst>
      <p:ext uri="{BB962C8B-B14F-4D97-AF65-F5344CB8AC3E}">
        <p14:creationId xmlns:p14="http://schemas.microsoft.com/office/powerpoint/2010/main" val="3318071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Tree>
    <p:extLst>
      <p:ext uri="{BB962C8B-B14F-4D97-AF65-F5344CB8AC3E}">
        <p14:creationId xmlns:p14="http://schemas.microsoft.com/office/powerpoint/2010/main" val="362529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Daily</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Midday and/or end of day: Log your hours</a:t>
            </a:r>
          </a:p>
          <a:p>
            <a:pPr lvl="1"/>
            <a:r>
              <a:rPr lang="en-US" sz="2400" dirty="0"/>
              <a:t>Consistency is key so that projects are grouped appropriately</a:t>
            </a:r>
          </a:p>
        </p:txBody>
      </p:sp>
      <p:pic>
        <p:nvPicPr>
          <p:cNvPr id="6" name="Picture 5">
            <a:extLst>
              <a:ext uri="{FF2B5EF4-FFF2-40B4-BE49-F238E27FC236}">
                <a16:creationId xmlns:a16="http://schemas.microsoft.com/office/drawing/2014/main" id="{FE113301-361D-4FB5-92AD-B053A38201D5}"/>
              </a:ext>
            </a:extLst>
          </p:cNvPr>
          <p:cNvPicPr>
            <a:picLocks noChangeAspect="1"/>
          </p:cNvPicPr>
          <p:nvPr/>
        </p:nvPicPr>
        <p:blipFill>
          <a:blip r:embed="rId2"/>
          <a:stretch>
            <a:fillRect/>
          </a:stretch>
        </p:blipFill>
        <p:spPr>
          <a:xfrm>
            <a:off x="0" y="2916755"/>
            <a:ext cx="9144000" cy="3941245"/>
          </a:xfrm>
          <a:prstGeom prst="rect">
            <a:avLst/>
          </a:prstGeom>
        </p:spPr>
      </p:pic>
    </p:spTree>
    <p:extLst>
      <p:ext uri="{BB962C8B-B14F-4D97-AF65-F5344CB8AC3E}">
        <p14:creationId xmlns:p14="http://schemas.microsoft.com/office/powerpoint/2010/main" val="25884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05E8-8228-428F-B5E9-1A606DD375A3}"/>
              </a:ext>
            </a:extLst>
          </p:cNvPr>
          <p:cNvSpPr>
            <a:spLocks noGrp="1"/>
          </p:cNvSpPr>
          <p:nvPr>
            <p:ph type="title"/>
          </p:nvPr>
        </p:nvSpPr>
        <p:spPr/>
        <p:txBody>
          <a:bodyPr/>
          <a:lstStyle/>
          <a:p>
            <a:r>
              <a:rPr lang="en-US" dirty="0"/>
              <a:t>Workflow: Monthly? Quarterly? </a:t>
            </a:r>
          </a:p>
        </p:txBody>
      </p:sp>
      <p:sp>
        <p:nvSpPr>
          <p:cNvPr id="3" name="Content Placeholder 2">
            <a:extLst>
              <a:ext uri="{FF2B5EF4-FFF2-40B4-BE49-F238E27FC236}">
                <a16:creationId xmlns:a16="http://schemas.microsoft.com/office/drawing/2014/main" id="{166DED83-73DF-4C84-B1BA-7A0EF1F1CBA9}"/>
              </a:ext>
            </a:extLst>
          </p:cNvPr>
          <p:cNvSpPr>
            <a:spLocks noGrp="1"/>
          </p:cNvSpPr>
          <p:nvPr>
            <p:ph idx="1"/>
          </p:nvPr>
        </p:nvSpPr>
        <p:spPr/>
        <p:txBody>
          <a:bodyPr/>
          <a:lstStyle/>
          <a:p>
            <a:r>
              <a:rPr lang="en-US" sz="2800" dirty="0"/>
              <a:t>Run the </a:t>
            </a:r>
            <a:r>
              <a:rPr lang="en-US" sz="2800" i="1" dirty="0" err="1"/>
              <a:t>timetrackR</a:t>
            </a:r>
            <a:r>
              <a:rPr lang="en-US" sz="2800" dirty="0"/>
              <a:t> app to summarize how you’ve been spending your time</a:t>
            </a:r>
          </a:p>
          <a:p>
            <a:pPr marL="514350" indent="-514350">
              <a:buFont typeface="+mj-lt"/>
              <a:buAutoNum type="arabicPeriod"/>
            </a:pPr>
            <a:r>
              <a:rPr lang="en-US" sz="2400" dirty="0"/>
              <a:t>Create data frames for shiny app</a:t>
            </a:r>
          </a:p>
          <a:p>
            <a:pPr lvl="1"/>
            <a:r>
              <a:rPr lang="en-US" sz="1800" dirty="0"/>
              <a:t>Summarize number of hours across projects</a:t>
            </a:r>
          </a:p>
          <a:p>
            <a:pPr lvl="1"/>
            <a:r>
              <a:rPr lang="en-US" sz="1800" dirty="0"/>
              <a:t>Concatenate data from multiple statisticians</a:t>
            </a:r>
          </a:p>
          <a:p>
            <a:pPr lvl="1"/>
            <a:r>
              <a:rPr lang="en-US" sz="1800" dirty="0"/>
              <a:t>Identify active vs inactive projects</a:t>
            </a:r>
          </a:p>
          <a:p>
            <a:pPr lvl="1"/>
            <a:r>
              <a:rPr lang="en-US" sz="1800" dirty="0"/>
              <a:t>Will need to edit this program the first time running the app</a:t>
            </a:r>
          </a:p>
          <a:p>
            <a:pPr marL="514350" indent="-514350">
              <a:buFont typeface="+mj-lt"/>
              <a:buAutoNum type="arabicPeriod"/>
            </a:pPr>
            <a:r>
              <a:rPr lang="en-US" sz="2400" dirty="0"/>
              <a:t>server: set of instructions to build the app</a:t>
            </a:r>
          </a:p>
          <a:p>
            <a:pPr marL="514350" indent="-514350">
              <a:buFont typeface="+mj-lt"/>
              <a:buAutoNum type="arabicPeriod"/>
            </a:pPr>
            <a:r>
              <a:rPr lang="en-US" sz="2400" dirty="0" err="1"/>
              <a:t>ui</a:t>
            </a:r>
            <a:r>
              <a:rPr lang="en-US" sz="2400" dirty="0"/>
              <a:t>: defines a webpage that the user interacts with, it controls layout and appearance</a:t>
            </a:r>
          </a:p>
          <a:p>
            <a:endParaRPr lang="en-US" sz="2800" dirty="0"/>
          </a:p>
        </p:txBody>
      </p:sp>
    </p:spTree>
    <p:extLst>
      <p:ext uri="{BB962C8B-B14F-4D97-AF65-F5344CB8AC3E}">
        <p14:creationId xmlns:p14="http://schemas.microsoft.com/office/powerpoint/2010/main" val="2224857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dirty="0">
                <a:solidFill>
                  <a:schemeClr val="accent2"/>
                </a:solidFill>
              </a:rPr>
              <a:t>R Code Highlights:</a:t>
            </a:r>
            <a:br>
              <a:rPr lang="en-US" dirty="0"/>
            </a:br>
            <a:r>
              <a:rPr lang="en-US" dirty="0"/>
              <a:t>	</a:t>
            </a:r>
            <a:r>
              <a:rPr lang="en-US" dirty="0">
                <a:solidFill>
                  <a:schemeClr val="accent1"/>
                </a:solidFill>
              </a:rPr>
              <a:t>The switch function and </a:t>
            </a:r>
            <a:r>
              <a:rPr lang="en-US" dirty="0" err="1">
                <a:solidFill>
                  <a:schemeClr val="accent1"/>
                </a:solidFill>
              </a:rPr>
              <a:t>geom_segment</a:t>
            </a:r>
            <a:r>
              <a:rPr lang="en-US" dirty="0">
                <a:solidFill>
                  <a:schemeClr val="accent1"/>
                </a:solidFill>
              </a:rPr>
              <a:t>()</a:t>
            </a:r>
          </a:p>
        </p:txBody>
      </p:sp>
    </p:spTree>
    <p:extLst>
      <p:ext uri="{BB962C8B-B14F-4D97-AF65-F5344CB8AC3E}">
        <p14:creationId xmlns:p14="http://schemas.microsoft.com/office/powerpoint/2010/main" val="310452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a:t>
            </a:r>
            <a:r>
              <a:rPr lang="en-US" dirty="0">
                <a:solidFill>
                  <a:schemeClr val="accent2"/>
                </a:solidFill>
              </a:rPr>
              <a:t> switch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Tree>
    <p:extLst>
      <p:ext uri="{BB962C8B-B14F-4D97-AF65-F5344CB8AC3E}">
        <p14:creationId xmlns:p14="http://schemas.microsoft.com/office/powerpoint/2010/main" val="38582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B932-F1A0-458A-830D-3BBD6D4ACBAC}"/>
              </a:ext>
            </a:extLst>
          </p:cNvPr>
          <p:cNvSpPr>
            <a:spLocks noGrp="1"/>
          </p:cNvSpPr>
          <p:nvPr>
            <p:ph type="title"/>
          </p:nvPr>
        </p:nvSpPr>
        <p:spPr/>
        <p:txBody>
          <a:bodyPr/>
          <a:lstStyle/>
          <a:p>
            <a:r>
              <a:rPr lang="en-US" dirty="0"/>
              <a:t>Why use a time tracker summary app?</a:t>
            </a:r>
          </a:p>
        </p:txBody>
      </p:sp>
      <p:sp>
        <p:nvSpPr>
          <p:cNvPr id="3" name="Content Placeholder 2">
            <a:extLst>
              <a:ext uri="{FF2B5EF4-FFF2-40B4-BE49-F238E27FC236}">
                <a16:creationId xmlns:a16="http://schemas.microsoft.com/office/drawing/2014/main" id="{5640F286-9FC2-4C24-9810-0AD9959C4F7C}"/>
              </a:ext>
            </a:extLst>
          </p:cNvPr>
          <p:cNvSpPr>
            <a:spLocks noGrp="1"/>
          </p:cNvSpPr>
          <p:nvPr>
            <p:ph idx="1"/>
          </p:nvPr>
        </p:nvSpPr>
        <p:spPr/>
        <p:txBody>
          <a:bodyPr/>
          <a:lstStyle/>
          <a:p>
            <a:r>
              <a:rPr lang="en-US" sz="2800" i="1" dirty="0">
                <a:solidFill>
                  <a:schemeClr val="accent1"/>
                </a:solidFill>
              </a:rPr>
              <a:t>It’s hard to manage your time if you don’t know how you’re spending your time</a:t>
            </a:r>
          </a:p>
          <a:p>
            <a:r>
              <a:rPr lang="en-US" sz="2800" dirty="0"/>
              <a:t>Recall is often inaccurate</a:t>
            </a:r>
          </a:p>
          <a:p>
            <a:pPr lvl="1"/>
            <a:r>
              <a:rPr lang="en-US" sz="2400" dirty="0"/>
              <a:t>Feels like we spend a lot of time on projects we don’t love and not enough time on projects we do</a:t>
            </a:r>
          </a:p>
          <a:p>
            <a:r>
              <a:rPr lang="en-US" sz="2800" dirty="0"/>
              <a:t>Useful for goal-setting and evaluating</a:t>
            </a:r>
          </a:p>
          <a:p>
            <a:r>
              <a:rPr lang="en-US" sz="2800" dirty="0"/>
              <a:t>Aids in forecasting/resource allocation decisions</a:t>
            </a:r>
          </a:p>
        </p:txBody>
      </p:sp>
    </p:spTree>
    <p:extLst>
      <p:ext uri="{BB962C8B-B14F-4D97-AF65-F5344CB8AC3E}">
        <p14:creationId xmlns:p14="http://schemas.microsoft.com/office/powerpoint/2010/main" val="162814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Tree>
    <p:extLst>
      <p:ext uri="{BB962C8B-B14F-4D97-AF65-F5344CB8AC3E}">
        <p14:creationId xmlns:p14="http://schemas.microsoft.com/office/powerpoint/2010/main" val="1947615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Code tidbits: </a:t>
            </a:r>
            <a:r>
              <a:rPr lang="en-US" dirty="0">
                <a:solidFill>
                  <a:schemeClr val="accent2"/>
                </a:solidFill>
              </a:rPr>
              <a:t>Gantt Chart</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pic>
        <p:nvPicPr>
          <p:cNvPr id="6" name="Picture 5">
            <a:extLst>
              <a:ext uri="{FF2B5EF4-FFF2-40B4-BE49-F238E27FC236}">
                <a16:creationId xmlns:a16="http://schemas.microsoft.com/office/drawing/2014/main" id="{09E5C800-8678-416A-984C-240EF950D5E6}"/>
              </a:ext>
            </a:extLst>
          </p:cNvPr>
          <p:cNvPicPr>
            <a:picLocks noChangeAspect="1"/>
          </p:cNvPicPr>
          <p:nvPr/>
        </p:nvPicPr>
        <p:blipFill>
          <a:blip r:embed="rId2"/>
          <a:stretch>
            <a:fillRect/>
          </a:stretch>
        </p:blipFill>
        <p:spPr>
          <a:xfrm>
            <a:off x="0" y="2217451"/>
            <a:ext cx="9144000" cy="3821592"/>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b="1" dirty="0"/>
              <a:t>Data wrangling:</a:t>
            </a:r>
            <a:r>
              <a:rPr lang="en-US" sz="2400" dirty="0"/>
              <a:t> 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95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831544"/>
          </a:xfrm>
          <a:prstGeom prst="rect">
            <a:avLst/>
          </a:prstGeom>
        </p:spPr>
        <p:txBody>
          <a:bodyPr wrap="square">
            <a:spAutoFit/>
          </a:bodyPr>
          <a:lstStyle/>
          <a:p>
            <a:r>
              <a:rPr lang="en-US" sz="2000" b="1" dirty="0">
                <a:latin typeface="Arial"/>
                <a:cs typeface="Arial"/>
              </a:rPr>
              <a:t>Data viz:</a:t>
            </a:r>
            <a:br>
              <a:rPr lang="en-US" sz="1400" dirty="0"/>
            </a:br>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scale_color_manual</a:t>
            </a:r>
            <a:r>
              <a:rPr lang="en-US" sz="1400" dirty="0">
                <a:latin typeface="Courier"/>
              </a:rPr>
              <a:t>(</a:t>
            </a:r>
            <a:r>
              <a:rPr lang="en-US" sz="1400" dirty="0">
                <a:solidFill>
                  <a:srgbClr val="902000"/>
                </a:solidFill>
                <a:latin typeface="Courier"/>
              </a:rPr>
              <a:t>values =</a:t>
            </a:r>
            <a:r>
              <a:rPr lang="en-US" sz="1400" dirty="0">
                <a:latin typeface="Courier"/>
              </a:rPr>
              <a:t> </a:t>
            </a:r>
            <a:r>
              <a:rPr lang="en-US" sz="1400" dirty="0" err="1">
                <a:latin typeface="Courier"/>
              </a:rPr>
              <a:t>mskRvis</a:t>
            </a:r>
            <a:r>
              <a:rPr lang="en-US" sz="1400" dirty="0">
                <a:solidFill>
                  <a:srgbClr val="666666"/>
                </a:solidFill>
                <a:latin typeface="Courier"/>
              </a:rPr>
              <a:t>::</a:t>
            </a:r>
            <a:r>
              <a:rPr lang="en-US" sz="1400" b="1" dirty="0" err="1">
                <a:solidFill>
                  <a:srgbClr val="007020"/>
                </a:solidFill>
                <a:latin typeface="Courier"/>
              </a:rPr>
              <a:t>msk_palette</a:t>
            </a:r>
            <a:r>
              <a:rPr lang="en-US" sz="1400" dirty="0">
                <a:latin typeface="Courier"/>
              </a:rPr>
              <a:t>(</a:t>
            </a:r>
            <a:r>
              <a:rPr lang="en-US" sz="1400" dirty="0">
                <a:solidFill>
                  <a:srgbClr val="4070A0"/>
                </a:solidFill>
                <a:latin typeface="Courier"/>
              </a:rPr>
              <a:t>"contrast"</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pic>
        <p:nvPicPr>
          <p:cNvPr id="5" name="Picture 4">
            <a:extLst>
              <a:ext uri="{FF2B5EF4-FFF2-40B4-BE49-F238E27FC236}">
                <a16:creationId xmlns:a16="http://schemas.microsoft.com/office/drawing/2014/main" id="{36F56087-CEFB-4826-AFA8-77D4A910A7C9}"/>
              </a:ext>
            </a:extLst>
          </p:cNvPr>
          <p:cNvPicPr>
            <a:picLocks noChangeAspect="1"/>
          </p:cNvPicPr>
          <p:nvPr/>
        </p:nvPicPr>
        <p:blipFill>
          <a:blip r:embed="rId2"/>
          <a:stretch>
            <a:fillRect/>
          </a:stretch>
        </p:blipFill>
        <p:spPr>
          <a:xfrm>
            <a:off x="1253511" y="3771438"/>
            <a:ext cx="7191989" cy="3005779"/>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This is a count of </a:t>
            </a:r>
            <a:r>
              <a:rPr lang="en-US" sz="2400" i="1" dirty="0"/>
              <a:t>what you recorded</a:t>
            </a:r>
          </a:p>
          <a:p>
            <a:pPr lvl="1"/>
            <a:r>
              <a:rPr lang="en-US" sz="2000" dirty="0"/>
              <a:t>Won’t tell you if you spent 2 hours on Twitter or 45 minutes replying to an email (unless you write that down yourself!)</a:t>
            </a:r>
            <a:endParaRPr lang="en-US" sz="2000" i="1" dirty="0"/>
          </a:p>
          <a:p>
            <a:r>
              <a:rPr lang="en-US" sz="2400" dirty="0"/>
              <a:t>Corollary: this is only useful if you track your time relatively accurately</a:t>
            </a:r>
          </a:p>
          <a:p>
            <a:pPr lvl="1"/>
            <a:r>
              <a:rPr lang="en-US" sz="2000" dirty="0"/>
              <a:t>Tracks by number of hours, not time of day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Tree>
    <p:extLst>
      <p:ext uri="{BB962C8B-B14F-4D97-AF65-F5344CB8AC3E}">
        <p14:creationId xmlns:p14="http://schemas.microsoft.com/office/powerpoint/2010/main" val="287511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others) to automate a portion of the tracking</a:t>
            </a:r>
          </a:p>
          <a:p>
            <a:pPr lvl="1"/>
            <a:r>
              <a:rPr lang="en-US" sz="2400" dirty="0"/>
              <a:t>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Tree>
    <p:extLst>
      <p:ext uri="{BB962C8B-B14F-4D97-AF65-F5344CB8AC3E}">
        <p14:creationId xmlns:p14="http://schemas.microsoft.com/office/powerpoint/2010/main" val="1472678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Can be used to track time across a team or to look at your own time</a:t>
            </a:r>
          </a:p>
          <a:p>
            <a:r>
              <a:rPr lang="en-US" sz="2400" dirty="0"/>
              <a:t>Can be used to align (or re-align)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04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t>@</a:t>
            </a:r>
            <a:r>
              <a:rPr lang="en-US" dirty="0" err="1"/>
              <a:t>jessicalavs</a:t>
            </a:r>
            <a:endParaRPr lang="en-US" dirty="0"/>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39119" cy="369332"/>
          </a:xfrm>
          <a:prstGeom prst="rect">
            <a:avLst/>
          </a:prstGeom>
        </p:spPr>
        <p:txBody>
          <a:bodyPr wrap="none">
            <a:spAutoFit/>
          </a:bodyPr>
          <a:lstStyle/>
          <a:p>
            <a:r>
              <a:rPr lang="en-US" dirty="0">
                <a:hlinkClick r:id="rId7"/>
              </a:rPr>
              <a:t>https://github.com/jalavery/proj_mgmnt</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tracking &amp; analyzing your time</a:t>
            </a:r>
          </a:p>
        </p:txBody>
      </p:sp>
      <p:sp>
        <p:nvSpPr>
          <p:cNvPr id="6" name="Text Placeholder 5">
            <a:extLst>
              <a:ext uri="{FF2B5EF4-FFF2-40B4-BE49-F238E27FC236}">
                <a16:creationId xmlns:a16="http://schemas.microsoft.com/office/drawing/2014/main" id="{3C5232E8-4DBD-43A7-BA1B-D7609F06C93B}"/>
              </a:ext>
            </a:extLst>
          </p:cNvPr>
          <p:cNvSpPr>
            <a:spLocks noGrp="1"/>
          </p:cNvSpPr>
          <p:nvPr>
            <p:ph type="body" idx="1"/>
          </p:nvPr>
        </p:nvSpPr>
        <p:spPr/>
        <p:txBody>
          <a:bodyPr/>
          <a:lstStyle/>
          <a:p>
            <a:r>
              <a:rPr lang="en-US" i="1" dirty="0" err="1"/>
              <a:t>timetrackR</a:t>
            </a:r>
            <a:endParaRPr lang="en-US" i="1" dirty="0"/>
          </a:p>
        </p:txBody>
      </p:sp>
      <p:sp>
        <p:nvSpPr>
          <p:cNvPr id="3" name="Content Placeholder 2">
            <a:extLst>
              <a:ext uri="{FF2B5EF4-FFF2-40B4-BE49-F238E27FC236}">
                <a16:creationId xmlns:a16="http://schemas.microsoft.com/office/drawing/2014/main" id="{0FA13A17-1F28-419E-A2F0-EC80DFDFACF0}"/>
              </a:ext>
            </a:extLst>
          </p:cNvPr>
          <p:cNvSpPr>
            <a:spLocks noGrp="1"/>
          </p:cNvSpPr>
          <p:nvPr>
            <p:ph sz="half" idx="2"/>
          </p:nvPr>
        </p:nvSpPr>
        <p:spPr/>
        <p:txBody>
          <a:bodyPr/>
          <a:lstStyle/>
          <a:p>
            <a:pPr marL="285750" indent="-285750">
              <a:buFont typeface="Arial" panose="020B0604020202020204" pitchFamily="34" charset="0"/>
              <a:buChar char="•"/>
            </a:pPr>
            <a:r>
              <a:rPr lang="en-US" sz="2000" u="sng" dirty="0"/>
              <a:t>Entirely customizable</a:t>
            </a:r>
          </a:p>
          <a:p>
            <a:pPr marL="285750" indent="-285750">
              <a:buFont typeface="Arial" panose="020B0604020202020204" pitchFamily="34" charset="0"/>
              <a:buChar char="•"/>
            </a:pPr>
            <a:r>
              <a:rPr lang="en-US" sz="2000" dirty="0"/>
              <a:t>Free! </a:t>
            </a:r>
          </a:p>
        </p:txBody>
      </p:sp>
      <p:sp>
        <p:nvSpPr>
          <p:cNvPr id="7" name="Text Placeholder 6">
            <a:extLst>
              <a:ext uri="{FF2B5EF4-FFF2-40B4-BE49-F238E27FC236}">
                <a16:creationId xmlns:a16="http://schemas.microsoft.com/office/drawing/2014/main" id="{94333515-95EC-4BCE-9DF2-27C43B38E3BE}"/>
              </a:ext>
            </a:extLst>
          </p:cNvPr>
          <p:cNvSpPr>
            <a:spLocks noGrp="1"/>
          </p:cNvSpPr>
          <p:nvPr>
            <p:ph type="body" sz="quarter" idx="3"/>
          </p:nvPr>
        </p:nvSpPr>
        <p:spPr/>
        <p:txBody>
          <a:bodyPr/>
          <a:lstStyle/>
          <a:p>
            <a:r>
              <a:rPr lang="en-US" dirty="0"/>
              <a:t>Other software</a:t>
            </a:r>
          </a:p>
        </p:txBody>
      </p:sp>
      <p:sp>
        <p:nvSpPr>
          <p:cNvPr id="8" name="Content Placeholder 7">
            <a:extLst>
              <a:ext uri="{FF2B5EF4-FFF2-40B4-BE49-F238E27FC236}">
                <a16:creationId xmlns:a16="http://schemas.microsoft.com/office/drawing/2014/main" id="{5E9E9E31-246C-465D-AF21-867A6F403C71}"/>
              </a:ext>
            </a:extLst>
          </p:cNvPr>
          <p:cNvSpPr>
            <a:spLocks noGrp="1"/>
          </p:cNvSpPr>
          <p:nvPr>
            <p:ph sz="quarter" idx="4"/>
          </p:nvPr>
        </p:nvSpPr>
        <p:spPr/>
        <p:txBody>
          <a:bodyPr/>
          <a:lstStyle/>
          <a:p>
            <a:r>
              <a:rPr lang="en-US" sz="2000" dirty="0"/>
              <a:t>e.g. Toggl (free and paid versions), </a:t>
            </a:r>
            <a:r>
              <a:rPr lang="en-US" sz="2000" dirty="0" err="1"/>
              <a:t>RescueTime</a:t>
            </a:r>
            <a:r>
              <a:rPr lang="en-US" sz="2000" dirty="0"/>
              <a:t>, </a:t>
            </a:r>
            <a:r>
              <a:rPr lang="en-US" sz="2000" dirty="0" err="1"/>
              <a:t>Everhour</a:t>
            </a:r>
            <a:endParaRPr lang="en-US" sz="2000" dirty="0"/>
          </a:p>
          <a:p>
            <a:pPr marL="285750" indent="-285750">
              <a:buFont typeface="Arial" panose="020B0604020202020204" pitchFamily="34" charset="0"/>
              <a:buChar char="•"/>
            </a:pPr>
            <a:r>
              <a:rPr lang="en-US" sz="2000" dirty="0"/>
              <a:t>Less labor intensive/maintenance not required</a:t>
            </a:r>
          </a:p>
          <a:p>
            <a:pPr marL="285750" indent="-285750">
              <a:buFont typeface="Arial" panose="020B0604020202020204" pitchFamily="34" charset="0"/>
              <a:buChar char="•"/>
            </a:pPr>
            <a:r>
              <a:rPr lang="en-US" sz="2000" dirty="0"/>
              <a:t>Can monitor apps and URLs used and identify distracters (hello Slack!)</a:t>
            </a:r>
          </a:p>
          <a:p>
            <a:pPr marL="285750" indent="-285750">
              <a:buFont typeface="Arial" panose="020B0604020202020204" pitchFamily="34" charset="0"/>
              <a:buChar char="•"/>
            </a:pPr>
            <a:r>
              <a:rPr lang="en-US" sz="2000" dirty="0"/>
              <a:t>More precise: down to the minute (if this is desired)</a:t>
            </a:r>
          </a:p>
          <a:p>
            <a:endParaRPr lang="en-US" sz="2000" dirty="0"/>
          </a:p>
          <a:p>
            <a:endParaRPr lang="en-US" sz="2000" dirty="0"/>
          </a:p>
        </p:txBody>
      </p:sp>
    </p:spTree>
    <p:extLst>
      <p:ext uri="{BB962C8B-B14F-4D97-AF65-F5344CB8AC3E}">
        <p14:creationId xmlns:p14="http://schemas.microsoft.com/office/powerpoint/2010/main" val="308330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Motivation for the DIY Shiny App</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t>On a team of 3 statisticians at the time</a:t>
            </a:r>
          </a:p>
          <a:p>
            <a:pPr lvl="1"/>
            <a:r>
              <a:rPr lang="en-US" sz="2000" dirty="0"/>
              <a:t>Overlap in projects and investigators</a:t>
            </a:r>
          </a:p>
          <a:p>
            <a:pPr lvl="1"/>
            <a:r>
              <a:rPr lang="en-US" sz="2000" dirty="0"/>
              <a:t>Track individually or in aggregate</a:t>
            </a:r>
          </a:p>
          <a:p>
            <a:r>
              <a:rPr lang="en-US" sz="2400" dirty="0"/>
              <a:t>Wanted experience with R &amp; Shiny</a:t>
            </a:r>
          </a:p>
          <a:p>
            <a:pPr lvl="1"/>
            <a:r>
              <a:rPr lang="en-US" sz="2000" dirty="0"/>
              <a:t>Used previous </a:t>
            </a:r>
            <a:r>
              <a:rPr lang="en-US" sz="2000" dirty="0" err="1"/>
              <a:t>RLadies</a:t>
            </a:r>
            <a:r>
              <a:rPr lang="en-US" sz="2000" dirty="0"/>
              <a:t> presentation to get started: </a:t>
            </a:r>
            <a:r>
              <a:rPr lang="en-US" sz="2000" i="1" dirty="0">
                <a:hlinkClick r:id="rId2"/>
              </a:rPr>
              <a:t>Learning Shiny with NBA data</a:t>
            </a:r>
            <a:endParaRPr lang="en-US" sz="2000" i="1" dirty="0"/>
          </a:p>
          <a:p>
            <a:r>
              <a:rPr lang="en-US" sz="2400" dirty="0"/>
              <a:t>Wanted simple, easily interpretable metrics/visualization – didn’t want to spend all of my time analyzing my time</a:t>
            </a:r>
          </a:p>
          <a:p>
            <a:r>
              <a:rPr lang="en-US" sz="2400" dirty="0"/>
              <a:t>Project based work:</a:t>
            </a:r>
          </a:p>
          <a:p>
            <a:pPr lvl="1"/>
            <a:r>
              <a:rPr lang="en-US" sz="2000" dirty="0"/>
              <a:t>Principal Investigator / Project</a:t>
            </a:r>
          </a:p>
        </p:txBody>
      </p:sp>
    </p:spTree>
    <p:extLst>
      <p:ext uri="{BB962C8B-B14F-4D97-AF65-F5344CB8AC3E}">
        <p14:creationId xmlns:p14="http://schemas.microsoft.com/office/powerpoint/2010/main" val="1734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0" indent="0">
              <a:buNone/>
            </a:pPr>
            <a:r>
              <a:rPr lang="en-US" sz="2800" b="1" dirty="0">
                <a:solidFill>
                  <a:schemeClr val="accent2"/>
                </a:solidFill>
              </a:rPr>
              <a:t>Percent effort</a:t>
            </a:r>
            <a:r>
              <a:rPr lang="en-US" sz="2800" dirty="0"/>
              <a:t>: Time spent per project/investigator/task</a:t>
            </a:r>
          </a:p>
          <a:p>
            <a:pPr marL="0" indent="0">
              <a:buNone/>
            </a:pPr>
            <a:endParaRPr lang="en-US" sz="2800" dirty="0"/>
          </a:p>
          <a:p>
            <a:pPr marL="0" indent="0">
              <a:buNone/>
            </a:pPr>
            <a:r>
              <a:rPr lang="en-US" sz="2800" b="1" dirty="0">
                <a:solidFill>
                  <a:schemeClr val="accent2"/>
                </a:solidFill>
              </a:rPr>
              <a:t>Total hours</a:t>
            </a:r>
            <a:r>
              <a:rPr lang="en-US" sz="2800" dirty="0"/>
              <a:t>: Cumulative total number of hours spent on a project</a:t>
            </a:r>
          </a:p>
          <a:p>
            <a:pPr marL="0" indent="0">
              <a:buNone/>
            </a:pPr>
            <a:endParaRPr lang="en-US" sz="2800" dirty="0"/>
          </a:p>
          <a:p>
            <a:pPr marL="0" indent="0">
              <a:buNone/>
            </a:pPr>
            <a:r>
              <a:rPr lang="en-US" sz="2800" b="1" dirty="0">
                <a:solidFill>
                  <a:schemeClr val="accent2"/>
                </a:solidFill>
              </a:rPr>
              <a:t>Gantt Chart</a:t>
            </a:r>
            <a:r>
              <a:rPr lang="en-US" sz="2800" dirty="0"/>
              <a:t>: Project phase by calendar time </a:t>
            </a:r>
          </a:p>
          <a:p>
            <a:pPr marL="0" indent="0">
              <a:buNone/>
            </a:pPr>
            <a:endParaRPr lang="en-US" sz="2800" dirty="0"/>
          </a:p>
          <a:p>
            <a:endParaRPr lang="en-US" sz="2400" dirty="0"/>
          </a:p>
        </p:txBody>
      </p:sp>
    </p:spTree>
    <p:extLst>
      <p:ext uri="{BB962C8B-B14F-4D97-AF65-F5344CB8AC3E}">
        <p14:creationId xmlns:p14="http://schemas.microsoft.com/office/powerpoint/2010/main" val="311088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200" dirty="0"/>
              <a:t>Allocated vs expended effort</a:t>
            </a:r>
          </a:p>
          <a:p>
            <a:pPr lvl="1"/>
            <a:r>
              <a:rPr lang="en-US" sz="1800" dirty="0"/>
              <a:t>Did an investigator ask for “quick help” on a project that is now taking up 30 hours a week?</a:t>
            </a:r>
          </a:p>
          <a:p>
            <a:r>
              <a:rPr lang="en-US" sz="2200" dirty="0"/>
              <a:t>Task management</a:t>
            </a:r>
          </a:p>
          <a:p>
            <a:pPr lvl="1"/>
            <a:r>
              <a:rPr lang="en-US" sz="1800" dirty="0"/>
              <a:t>As a statistician, what percentage of time is spent in meetings vs doing analyses? Does this need to be rebalanced?</a:t>
            </a:r>
          </a:p>
          <a:p>
            <a:r>
              <a:rPr lang="en-US" sz="2200" dirty="0"/>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200" dirty="0"/>
              <a:t>Protecting your time</a:t>
            </a:r>
          </a:p>
          <a:p>
            <a:pPr lvl="1"/>
            <a:r>
              <a:rPr lang="en-US" sz="1800" dirty="0"/>
              <a:t>What percentage of my time am I spending on professional development? Is this more or less than I want it to be?</a:t>
            </a:r>
          </a:p>
          <a:p>
            <a:pPr lvl="1"/>
            <a:r>
              <a:rPr lang="en-US" sz="1800" dirty="0"/>
              <a:t>What percentage of my time am I spending on departmental activities (seminars, interviews, etc.) or other non-project work? Am I appropriately accounting for that when estimating how long it will take me to complete a project?</a:t>
            </a:r>
            <a:endParaRPr lang="en-US" dirty="0"/>
          </a:p>
        </p:txBody>
      </p:sp>
    </p:spTree>
    <p:extLst>
      <p:ext uri="{BB962C8B-B14F-4D97-AF65-F5344CB8AC3E}">
        <p14:creationId xmlns:p14="http://schemas.microsoft.com/office/powerpoint/2010/main" val="197764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t>Useful metric for when re-analyses are requested</a:t>
            </a:r>
          </a:p>
          <a:p>
            <a:pPr lvl="1"/>
            <a:r>
              <a:rPr lang="en-US" sz="2000" dirty="0"/>
              <a:t>“We’ve spent 20 hours on the analysis, please circulate the manuscript draft before we complete additional analyses.”</a:t>
            </a:r>
          </a:p>
          <a:p>
            <a:r>
              <a:rPr lang="en-US" sz="2400" dirty="0"/>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p:txBody>
      </p:sp>
    </p:spTree>
    <p:extLst>
      <p:ext uri="{BB962C8B-B14F-4D97-AF65-F5344CB8AC3E}">
        <p14:creationId xmlns:p14="http://schemas.microsoft.com/office/powerpoint/2010/main" val="282981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Gantt chart</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t>Useful for a big picture overview of what projects are going on &amp; when (and for how long)</a:t>
            </a:r>
          </a:p>
          <a:p>
            <a:r>
              <a:rPr lang="en-US" sz="2000" dirty="0"/>
              <a:t>Usually used prospectively, but good for a year in review when used retrospectively</a:t>
            </a:r>
          </a:p>
          <a:p>
            <a:r>
              <a:rPr lang="en-US" sz="2000" dirty="0"/>
              <a:t>Indicates transitions between analysis and re-analysis, indicates if analyses are happening after a manuscript is drafted, etc. </a:t>
            </a:r>
          </a:p>
          <a:p>
            <a:pPr lvl="1"/>
            <a:r>
              <a:rPr lang="en-US" sz="1600" dirty="0"/>
              <a:t>Want to see: Project planning -&gt; Analysis -&gt; Manuscript -&gt; Revisions</a:t>
            </a:r>
          </a:p>
          <a:p>
            <a:pPr lvl="1"/>
            <a:r>
              <a:rPr lang="en-US" sz="1600" dirty="0"/>
              <a:t>Do not want to see: Analysis -&gt; Manuscript -&gt; Re-analysis -&gt; Project Planning -&gt; Analysis -&gt; etc. </a:t>
            </a:r>
          </a:p>
        </p:txBody>
      </p:sp>
      <p:pic>
        <p:nvPicPr>
          <p:cNvPr id="4098" name="Picture 2" descr="Image result for gantt chart">
            <a:extLst>
              <a:ext uri="{FF2B5EF4-FFF2-40B4-BE49-F238E27FC236}">
                <a16:creationId xmlns:a16="http://schemas.microsoft.com/office/drawing/2014/main" id="{1CA19CAC-6F07-4C86-BDE4-4AD48127C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024" y="4036504"/>
            <a:ext cx="4473387" cy="282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727037"/>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MSK_Slide1Template</Template>
  <TotalTime>11875</TotalTime>
  <Words>1460</Words>
  <Application>Microsoft Office PowerPoint</Application>
  <PresentationFormat>On-screen Show (4:3)</PresentationFormat>
  <Paragraphs>155</Paragraphs>
  <Slides>37</Slides>
  <Notes>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Calibri</vt:lpstr>
      <vt:lpstr>Courier</vt:lpstr>
      <vt:lpstr>Georgia</vt:lpstr>
      <vt:lpstr>Slide Template 1</vt:lpstr>
      <vt:lpstr>It’s Time to Shine with the timetrackR App</vt:lpstr>
      <vt:lpstr>Time &amp; the busy RLady</vt:lpstr>
      <vt:lpstr>Why use a time tracker summary app?</vt:lpstr>
      <vt:lpstr>Potential tools for tracking &amp; analyzing your time</vt:lpstr>
      <vt:lpstr>Motivation for the DIY Shiny App</vt:lpstr>
      <vt:lpstr>Time tracking metrics &amp; visualizations</vt:lpstr>
      <vt:lpstr>Time tracking metrics: Percent effort</vt:lpstr>
      <vt:lpstr>Time tracking metrics: Total hours</vt:lpstr>
      <vt:lpstr>Time tracking viz: Gantt chart</vt:lpstr>
      <vt:lpstr>timetrackR Data</vt:lpstr>
      <vt:lpstr>timetrackR Demo</vt:lpstr>
      <vt:lpstr>Backup Screenshots</vt:lpstr>
      <vt:lpstr>Backup Screenshots</vt:lpstr>
      <vt:lpstr>PowerPoint Presentation</vt:lpstr>
      <vt:lpstr>Backup Screenshots</vt:lpstr>
      <vt:lpstr>PowerPoint Presentation</vt:lpstr>
      <vt:lpstr>PowerPoint Presentation</vt:lpstr>
      <vt:lpstr>Backup Screenshots</vt:lpstr>
      <vt:lpstr>PowerPoint Presentation</vt:lpstr>
      <vt:lpstr>PowerPoint Presentation</vt:lpstr>
      <vt:lpstr>Information gleaned from timetrackR</vt:lpstr>
      <vt:lpstr>How timetrackR works</vt:lpstr>
      <vt:lpstr>Workflow: Initial Setup</vt:lpstr>
      <vt:lpstr>Template Time Tracker</vt:lpstr>
      <vt:lpstr>Template Project Tracker</vt:lpstr>
      <vt:lpstr>Workflow: Daily</vt:lpstr>
      <vt:lpstr>Workflow: Monthly? Quarterly? </vt:lpstr>
      <vt:lpstr>R Code Highlights:  The switch function and geom_segment()</vt:lpstr>
      <vt:lpstr>Code tidbits: switch function</vt:lpstr>
      <vt:lpstr>switch function: Bar chart application</vt:lpstr>
      <vt:lpstr>Code tidbits: Gantt Chart</vt:lpstr>
      <vt:lpstr>Gantt chart</vt:lpstr>
      <vt:lpstr>Gantt chart</vt:lpstr>
      <vt:lpstr>Caveats</vt:lpstr>
      <vt:lpstr>Future Plans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Lavery, Jessica A./Epidemiology-Biostatistics</cp:lastModifiedBy>
  <cp:revision>106</cp:revision>
  <dcterms:created xsi:type="dcterms:W3CDTF">2020-01-20T18:27:30Z</dcterms:created>
  <dcterms:modified xsi:type="dcterms:W3CDTF">2020-02-21T11:57:50Z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