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4"/>
  </p:notesMasterIdLst>
  <p:handoutMasterIdLst>
    <p:handoutMasterId r:id="rId45"/>
  </p:handoutMasterIdLst>
  <p:sldIdLst>
    <p:sldId id="256" r:id="rId5"/>
    <p:sldId id="317" r:id="rId6"/>
    <p:sldId id="312" r:id="rId7"/>
    <p:sldId id="318" r:id="rId8"/>
    <p:sldId id="265" r:id="rId9"/>
    <p:sldId id="304" r:id="rId10"/>
    <p:sldId id="319" r:id="rId11"/>
    <p:sldId id="320" r:id="rId12"/>
    <p:sldId id="321" r:id="rId13"/>
    <p:sldId id="322" r:id="rId14"/>
    <p:sldId id="323" r:id="rId15"/>
    <p:sldId id="306" r:id="rId16"/>
    <p:sldId id="324" r:id="rId17"/>
    <p:sldId id="290" r:id="rId18"/>
    <p:sldId id="260" r:id="rId19"/>
    <p:sldId id="287" r:id="rId20"/>
    <p:sldId id="278" r:id="rId21"/>
    <p:sldId id="279" r:id="rId22"/>
    <p:sldId id="259" r:id="rId23"/>
    <p:sldId id="326" r:id="rId24"/>
    <p:sldId id="327" r:id="rId25"/>
    <p:sldId id="328" r:id="rId26"/>
    <p:sldId id="329" r:id="rId27"/>
    <p:sldId id="266" r:id="rId28"/>
    <p:sldId id="325" r:id="rId29"/>
    <p:sldId id="316" r:id="rId30"/>
    <p:sldId id="302" r:id="rId31"/>
    <p:sldId id="315" r:id="rId32"/>
    <p:sldId id="289" r:id="rId33"/>
    <p:sldId id="294" r:id="rId34"/>
    <p:sldId id="288" r:id="rId35"/>
    <p:sldId id="295" r:id="rId36"/>
    <p:sldId id="301" r:id="rId37"/>
    <p:sldId id="307" r:id="rId38"/>
    <p:sldId id="313" r:id="rId39"/>
    <p:sldId id="262" r:id="rId40"/>
    <p:sldId id="280" r:id="rId41"/>
    <p:sldId id="263" r:id="rId42"/>
    <p:sldId id="273" r:id="rId4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340">
          <p15:clr>
            <a:srgbClr val="A4A3A4"/>
          </p15:clr>
        </p15:guide>
        <p15:guide id="2" pos="30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2884"/>
    <a:srgbClr val="FFFFFF"/>
    <a:srgbClr val="2986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8" autoAdjust="0"/>
    <p:restoredTop sz="88151" autoAdjust="0"/>
  </p:normalViewPr>
  <p:slideViewPr>
    <p:cSldViewPr snapToGrid="0" showGuides="1">
      <p:cViewPr varScale="1">
        <p:scale>
          <a:sx n="79" d="100"/>
          <a:sy n="79" d="100"/>
        </p:scale>
        <p:origin x="1496" y="184"/>
      </p:cViewPr>
      <p:guideLst>
        <p:guide orient="horz" pos="3340"/>
        <p:guide pos="30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D6B896-D9BA-40EE-B9AD-1BF43D06BC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6321DB8-48AA-472B-84B8-657D9FA063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61AB23-0316-4A6A-B29B-19F469FB1971}" type="datetimeFigureOut">
              <a:rPr lang="en-US" smtClean="0"/>
              <a:t>4/20/20</a:t>
            </a:fld>
            <a:endParaRPr lang="en-US"/>
          </a:p>
        </p:txBody>
      </p:sp>
      <p:sp>
        <p:nvSpPr>
          <p:cNvPr id="4" name="Footer Placeholder 3">
            <a:extLst>
              <a:ext uri="{FF2B5EF4-FFF2-40B4-BE49-F238E27FC236}">
                <a16:creationId xmlns:a16="http://schemas.microsoft.com/office/drawing/2014/main" id="{E5BDB68D-2CD9-49BC-998B-7DC0CA37E8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ED62A6E-7139-4864-81CB-6ABF5D2BDF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8AEACF-5558-4926-9E34-E3BAC753DF1E}" type="slidenum">
              <a:rPr lang="en-US" smtClean="0"/>
              <a:t>‹#›</a:t>
            </a:fld>
            <a:endParaRPr lang="en-US"/>
          </a:p>
        </p:txBody>
      </p:sp>
    </p:spTree>
    <p:extLst>
      <p:ext uri="{BB962C8B-B14F-4D97-AF65-F5344CB8AC3E}">
        <p14:creationId xmlns:p14="http://schemas.microsoft.com/office/powerpoint/2010/main" val="21812914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6DE0E8-87C7-4A14-9F3C-CD4E49706B18}" type="datetimeFigureOut">
              <a:rPr lang="en-US" smtClean="0"/>
              <a:t>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C8B17-D1C9-48DD-A1B1-EDA1E362804A}" type="slidenum">
              <a:rPr lang="en-US" smtClean="0"/>
              <a:t>‹#›</a:t>
            </a:fld>
            <a:endParaRPr lang="en-US"/>
          </a:p>
        </p:txBody>
      </p:sp>
    </p:spTree>
    <p:extLst>
      <p:ext uri="{BB962C8B-B14F-4D97-AF65-F5344CB8AC3E}">
        <p14:creationId xmlns:p14="http://schemas.microsoft.com/office/powerpoint/2010/main" val="9882518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timetrackr.shinyapps.io/timetrack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GuangchuangYu/hexSticker"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5</a:t>
            </a:fld>
            <a:endParaRPr lang="en-US"/>
          </a:p>
        </p:txBody>
      </p:sp>
    </p:spTree>
    <p:extLst>
      <p:ext uri="{BB962C8B-B14F-4D97-AF65-F5344CB8AC3E}">
        <p14:creationId xmlns:p14="http://schemas.microsoft.com/office/powerpoint/2010/main" val="2750340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discussion: Do others do this? If so, how? In conjunction with management or separately? </a:t>
            </a:r>
          </a:p>
        </p:txBody>
      </p:sp>
      <p:sp>
        <p:nvSpPr>
          <p:cNvPr id="4" name="Slide Number Placeholder 3"/>
          <p:cNvSpPr>
            <a:spLocks noGrp="1"/>
          </p:cNvSpPr>
          <p:nvPr>
            <p:ph type="sldNum" sz="quarter" idx="5"/>
          </p:nvPr>
        </p:nvSpPr>
        <p:spPr/>
        <p:txBody>
          <a:bodyPr/>
          <a:lstStyle/>
          <a:p>
            <a:fld id="{9C5C8B17-D1C9-48DD-A1B1-EDA1E362804A}" type="slidenum">
              <a:rPr lang="en-US" smtClean="0"/>
              <a:t>38</a:t>
            </a:fld>
            <a:endParaRPr lang="en-US"/>
          </a:p>
        </p:txBody>
      </p:sp>
    </p:spTree>
    <p:extLst>
      <p:ext uri="{BB962C8B-B14F-4D97-AF65-F5344CB8AC3E}">
        <p14:creationId xmlns:p14="http://schemas.microsoft.com/office/powerpoint/2010/main" val="3374403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Recall is often inaccurate: </a:t>
            </a:r>
            <a:r>
              <a:rPr lang="en-US" sz="2400" dirty="0"/>
              <a:t>Feels like we spend a lot of time on projects we don’t love and not enough time on projects we do</a:t>
            </a:r>
          </a:p>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6</a:t>
            </a:fld>
            <a:endParaRPr lang="en-US"/>
          </a:p>
        </p:txBody>
      </p:sp>
    </p:spTree>
    <p:extLst>
      <p:ext uri="{BB962C8B-B14F-4D97-AF65-F5344CB8AC3E}">
        <p14:creationId xmlns:p14="http://schemas.microsoft.com/office/powerpoint/2010/main" val="44535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audit” with a goal of answering the question of “Where is my time going and can it be efficiently directed?”</a:t>
            </a:r>
          </a:p>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7</a:t>
            </a:fld>
            <a:endParaRPr lang="en-US"/>
          </a:p>
        </p:txBody>
      </p:sp>
    </p:spTree>
    <p:extLst>
      <p:ext uri="{BB962C8B-B14F-4D97-AF65-F5344CB8AC3E}">
        <p14:creationId xmlns:p14="http://schemas.microsoft.com/office/powerpoint/2010/main" val="4050095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13</a:t>
            </a:fld>
            <a:endParaRPr lang="en-US"/>
          </a:p>
        </p:txBody>
      </p:sp>
    </p:spTree>
    <p:extLst>
      <p:ext uri="{BB962C8B-B14F-4D97-AF65-F5344CB8AC3E}">
        <p14:creationId xmlns:p14="http://schemas.microsoft.com/office/powerpoint/2010/main" val="2307111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14</a:t>
            </a:fld>
            <a:endParaRPr lang="en-US"/>
          </a:p>
        </p:txBody>
      </p:sp>
    </p:spTree>
    <p:extLst>
      <p:ext uri="{BB962C8B-B14F-4D97-AF65-F5344CB8AC3E}">
        <p14:creationId xmlns:p14="http://schemas.microsoft.com/office/powerpoint/2010/main" val="746084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Brief note that a lot of what I’m going to talk about has to do with the structure of my job, which is primarily project based across multiple investigators. While that specific scenario won’t hold for everyone here, the general concepts are applicable. </a:t>
            </a:r>
          </a:p>
        </p:txBody>
      </p:sp>
      <p:sp>
        <p:nvSpPr>
          <p:cNvPr id="4" name="Slide Number Placeholder 3"/>
          <p:cNvSpPr>
            <a:spLocks noGrp="1"/>
          </p:cNvSpPr>
          <p:nvPr>
            <p:ph type="sldNum" sz="quarter" idx="5"/>
          </p:nvPr>
        </p:nvSpPr>
        <p:spPr/>
        <p:txBody>
          <a:bodyPr/>
          <a:lstStyle/>
          <a:p>
            <a:fld id="{9C5C8B17-D1C9-48DD-A1B1-EDA1E362804A}" type="slidenum">
              <a:rPr lang="en-US" smtClean="0"/>
              <a:t>15</a:t>
            </a:fld>
            <a:endParaRPr lang="en-US"/>
          </a:p>
        </p:txBody>
      </p:sp>
    </p:spTree>
    <p:extLst>
      <p:ext uri="{BB962C8B-B14F-4D97-AF65-F5344CB8AC3E}">
        <p14:creationId xmlns:p14="http://schemas.microsoft.com/office/powerpoint/2010/main" val="636758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timetrackr.shinyapps.io/timetrackr</a:t>
            </a:r>
            <a:endParaRPr lang="en-US" sz="1200" dirty="0"/>
          </a:p>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19</a:t>
            </a:fld>
            <a:endParaRPr lang="en-US"/>
          </a:p>
        </p:txBody>
      </p:sp>
    </p:spTree>
    <p:extLst>
      <p:ext uri="{BB962C8B-B14F-4D97-AF65-F5344CB8AC3E}">
        <p14:creationId xmlns:p14="http://schemas.microsoft.com/office/powerpoint/2010/main" val="3460010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24</a:t>
            </a:fld>
            <a:endParaRPr lang="en-US"/>
          </a:p>
        </p:txBody>
      </p:sp>
    </p:spTree>
    <p:extLst>
      <p:ext uri="{BB962C8B-B14F-4D97-AF65-F5344CB8AC3E}">
        <p14:creationId xmlns:p14="http://schemas.microsoft.com/office/powerpoint/2010/main" val="3552024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https://github.com/GuangchuangYu/hexSticker</a:t>
            </a:r>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34</a:t>
            </a:fld>
            <a:endParaRPr lang="en-US"/>
          </a:p>
        </p:txBody>
      </p:sp>
    </p:spTree>
    <p:extLst>
      <p:ext uri="{BB962C8B-B14F-4D97-AF65-F5344CB8AC3E}">
        <p14:creationId xmlns:p14="http://schemas.microsoft.com/office/powerpoint/2010/main" val="298136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p:cNvSpPr/>
          <p:nvPr/>
        </p:nvSpPr>
        <p:spPr>
          <a:xfrm>
            <a:off x="363538" y="0"/>
            <a:ext cx="153987" cy="1690688"/>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1690688"/>
            <a:ext cx="153987" cy="1804987"/>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363538" y="3495675"/>
            <a:ext cx="153987" cy="254952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1459420" y="2194895"/>
            <a:ext cx="6949679" cy="1470025"/>
          </a:xfrm>
        </p:spPr>
        <p:txBody>
          <a:bodyPr>
            <a:normAutofit/>
          </a:bodyPr>
          <a:lstStyle>
            <a:lvl1pPr algn="l">
              <a:defRPr sz="4000" b="1" i="0">
                <a:latin typeface="Arial" charset="0"/>
                <a:ea typeface="Arial" charset="0"/>
                <a:cs typeface="Arial" charset="0"/>
              </a:defRPr>
            </a:lvl1pPr>
          </a:lstStyle>
          <a:p>
            <a:r>
              <a:rPr lang="en-US"/>
              <a:t>Click to edit Master title style</a:t>
            </a:r>
            <a:endParaRPr lang="en-US" dirty="0"/>
          </a:p>
        </p:txBody>
      </p:sp>
      <p:sp>
        <p:nvSpPr>
          <p:cNvPr id="3" name="Subtitle 2"/>
          <p:cNvSpPr>
            <a:spLocks noGrp="1"/>
          </p:cNvSpPr>
          <p:nvPr>
            <p:ph type="subTitle" idx="1"/>
          </p:nvPr>
        </p:nvSpPr>
        <p:spPr>
          <a:xfrm>
            <a:off x="1459420" y="4292600"/>
            <a:ext cx="6949679" cy="1752600"/>
          </a:xfrm>
        </p:spPr>
        <p:txBody>
          <a:bodyPr>
            <a:normAutofit/>
          </a:bodyPr>
          <a:lstStyle>
            <a:lvl1pPr marL="0" indent="0" algn="l">
              <a:buNone/>
              <a:defRPr sz="1800" b="0" i="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Rectangle 8"/>
          <p:cNvSpPr/>
          <p:nvPr userDrawn="1"/>
        </p:nvSpPr>
        <p:spPr>
          <a:xfrm>
            <a:off x="6391854" y="6251928"/>
            <a:ext cx="2315381" cy="6060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475" y="508289"/>
            <a:ext cx="4428683" cy="1622072"/>
          </a:xfrm>
          <a:prstGeom prst="rect">
            <a:avLst/>
          </a:prstGeom>
        </p:spPr>
      </p:pic>
    </p:spTree>
    <p:extLst>
      <p:ext uri="{BB962C8B-B14F-4D97-AF65-F5344CB8AC3E}">
        <p14:creationId xmlns:p14="http://schemas.microsoft.com/office/powerpoint/2010/main" val="358271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5629" y="297658"/>
            <a:ext cx="7679871" cy="782662"/>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765629" y="1202966"/>
            <a:ext cx="7679871"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2">
            <a:extLst>
              <a:ext uri="{FF2B5EF4-FFF2-40B4-BE49-F238E27FC236}">
                <a16:creationId xmlns:a16="http://schemas.microsoft.com/office/drawing/2014/main" id="{2089D2EA-7A46-46E5-940F-A80B541EFA26}"/>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71385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0184" y="330699"/>
            <a:ext cx="7649030" cy="751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0184" y="1223450"/>
            <a:ext cx="371203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23450"/>
            <a:ext cx="376101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2">
            <a:extLst>
              <a:ext uri="{FF2B5EF4-FFF2-40B4-BE49-F238E27FC236}">
                <a16:creationId xmlns:a16="http://schemas.microsoft.com/office/drawing/2014/main" id="{8ACC78B1-1F6E-47AF-B33B-F3EDFEF27C15}"/>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405284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2930" y="256040"/>
            <a:ext cx="7647214" cy="8112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52930" y="1429007"/>
            <a:ext cx="374445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52930" y="2068769"/>
            <a:ext cx="374445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429007"/>
            <a:ext cx="37551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068769"/>
            <a:ext cx="37551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2">
            <a:extLst>
              <a:ext uri="{FF2B5EF4-FFF2-40B4-BE49-F238E27FC236}">
                <a16:creationId xmlns:a16="http://schemas.microsoft.com/office/drawing/2014/main" id="{EB0681B1-5D37-4151-9F38-77BD95F06062}"/>
              </a:ext>
            </a:extLst>
          </p:cNvPr>
          <p:cNvSpPr>
            <a:spLocks noGrp="1"/>
          </p:cNvSpPr>
          <p:nvPr>
            <p:ph type="sldNum" sz="quarter" idx="10"/>
          </p:nvPr>
        </p:nvSpPr>
        <p:spPr>
          <a:xfrm>
            <a:off x="363538" y="637776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1869721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43380"/>
            <a:ext cx="7647214" cy="948410"/>
          </a:xfrm>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807633B1-C155-45E7-B203-8B879A75B82C}"/>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410730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209214"/>
            <a:ext cx="7647214" cy="1859783"/>
          </a:xfrm>
        </p:spPr>
        <p:txBody>
          <a:bodyPr anchor="t">
            <a:noAutofit/>
          </a:bodyPr>
          <a:lstStyle>
            <a:lvl1pPr>
              <a:defRPr sz="4000"/>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6B6285A3-A351-4005-919B-8C7A0E79AE83}"/>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935312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88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1" y="1215512"/>
            <a:ext cx="3118990" cy="747621"/>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163786" y="1215512"/>
            <a:ext cx="4245428" cy="49106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1963134"/>
            <a:ext cx="3118990" cy="41630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Slide Number Placeholder 5">
            <a:extLst>
              <a:ext uri="{FF2B5EF4-FFF2-40B4-BE49-F238E27FC236}">
                <a16:creationId xmlns:a16="http://schemas.microsoft.com/office/drawing/2014/main" id="{B927E73B-A7F8-47EE-A92E-FD6309F67942}"/>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3690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7" y="4800600"/>
            <a:ext cx="6616697"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7" y="968375"/>
            <a:ext cx="6616697" cy="37592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7" y="5367338"/>
            <a:ext cx="6616697"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Slide Number Placeholder 5">
            <a:extLst>
              <a:ext uri="{FF2B5EF4-FFF2-40B4-BE49-F238E27FC236}">
                <a16:creationId xmlns:a16="http://schemas.microsoft.com/office/drawing/2014/main" id="{07F30532-ADCB-41E4-B6E7-B12745818BAF}"/>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2825645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14400" y="115888"/>
            <a:ext cx="7494588" cy="97472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914400" y="1223963"/>
            <a:ext cx="7494588" cy="4525962"/>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2" name="Picture 11" descr="MSK_logo_simp_hor_s_pos_d1884.ai"/>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237497" y="6087548"/>
            <a:ext cx="2427642" cy="895010"/>
          </a:xfrm>
          <a:prstGeom prst="rect">
            <a:avLst/>
          </a:prstGeom>
        </p:spPr>
      </p:pic>
      <p:sp>
        <p:nvSpPr>
          <p:cNvPr id="3" name="Slide Number Placeholder 2">
            <a:extLst>
              <a:ext uri="{FF2B5EF4-FFF2-40B4-BE49-F238E27FC236}">
                <a16:creationId xmlns:a16="http://schemas.microsoft.com/office/drawing/2014/main" id="{931F03C7-AF54-40D2-97A5-0E0656F5A331}"/>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Lst>
  <p:hf hdr="0" dt="0"/>
  <p:txStyles>
    <p:titleStyle>
      <a:lvl1pPr algn="l" defTabSz="457200" rtl="0" eaLnBrk="1" fontAlgn="base" hangingPunct="1">
        <a:spcBef>
          <a:spcPct val="0"/>
        </a:spcBef>
        <a:spcAft>
          <a:spcPct val="0"/>
        </a:spcAft>
        <a:defRPr sz="3000" b="1" kern="1200">
          <a:solidFill>
            <a:schemeClr val="tx1"/>
          </a:solidFill>
          <a:latin typeface="Arial" charset="0"/>
          <a:ea typeface="Arial" charset="0"/>
          <a:cs typeface="Arial" charset="0"/>
        </a:defRPr>
      </a:lvl1pPr>
      <a:lvl2pPr algn="l" defTabSz="457200" rtl="0" eaLnBrk="1" fontAlgn="base" hangingPunct="1">
        <a:spcBef>
          <a:spcPct val="0"/>
        </a:spcBef>
        <a:spcAft>
          <a:spcPct val="0"/>
        </a:spcAft>
        <a:defRPr sz="3000" b="1">
          <a:solidFill>
            <a:schemeClr val="tx1"/>
          </a:solidFill>
          <a:latin typeface="Georgia" charset="0"/>
          <a:ea typeface="ＭＳ Ｐゴシック" charset="0"/>
        </a:defRPr>
      </a:lvl2pPr>
      <a:lvl3pPr algn="l" defTabSz="457200" rtl="0" eaLnBrk="1" fontAlgn="base" hangingPunct="1">
        <a:spcBef>
          <a:spcPct val="0"/>
        </a:spcBef>
        <a:spcAft>
          <a:spcPct val="0"/>
        </a:spcAft>
        <a:defRPr sz="3000" b="1">
          <a:solidFill>
            <a:schemeClr val="tx1"/>
          </a:solidFill>
          <a:latin typeface="Georgia" charset="0"/>
          <a:ea typeface="ＭＳ Ｐゴシック" charset="0"/>
        </a:defRPr>
      </a:lvl3pPr>
      <a:lvl4pPr algn="l" defTabSz="457200" rtl="0" eaLnBrk="1" fontAlgn="base" hangingPunct="1">
        <a:spcBef>
          <a:spcPct val="0"/>
        </a:spcBef>
        <a:spcAft>
          <a:spcPct val="0"/>
        </a:spcAft>
        <a:defRPr sz="3000" b="1">
          <a:solidFill>
            <a:schemeClr val="tx1"/>
          </a:solidFill>
          <a:latin typeface="Georgia" charset="0"/>
          <a:ea typeface="ＭＳ Ｐゴシック" charset="0"/>
        </a:defRPr>
      </a:lvl4pPr>
      <a:lvl5pPr algn="l" defTabSz="457200" rtl="0" eaLnBrk="1" fontAlgn="base" hangingPunct="1">
        <a:spcBef>
          <a:spcPct val="0"/>
        </a:spcBef>
        <a:spcAft>
          <a:spcPct val="0"/>
        </a:spcAft>
        <a:defRPr sz="3000" b="1">
          <a:solidFill>
            <a:schemeClr val="tx1"/>
          </a:solidFill>
          <a:latin typeface="Georgia" charset="0"/>
          <a:ea typeface="ＭＳ Ｐゴシック" charset="0"/>
        </a:defRPr>
      </a:lvl5pPr>
      <a:lvl6pPr marL="457200" algn="l" defTabSz="457200" rtl="0" eaLnBrk="1" fontAlgn="base" hangingPunct="1">
        <a:spcBef>
          <a:spcPct val="0"/>
        </a:spcBef>
        <a:spcAft>
          <a:spcPct val="0"/>
        </a:spcAft>
        <a:defRPr sz="3000" b="1">
          <a:solidFill>
            <a:schemeClr val="tx1"/>
          </a:solidFill>
          <a:latin typeface="Georgia" charset="0"/>
          <a:ea typeface="ＭＳ Ｐゴシック" charset="0"/>
        </a:defRPr>
      </a:lvl6pPr>
      <a:lvl7pPr marL="914400" algn="l" defTabSz="457200" rtl="0" eaLnBrk="1" fontAlgn="base" hangingPunct="1">
        <a:spcBef>
          <a:spcPct val="0"/>
        </a:spcBef>
        <a:spcAft>
          <a:spcPct val="0"/>
        </a:spcAft>
        <a:defRPr sz="3000" b="1">
          <a:solidFill>
            <a:schemeClr val="tx1"/>
          </a:solidFill>
          <a:latin typeface="Georgia" charset="0"/>
          <a:ea typeface="ＭＳ Ｐゴシック" charset="0"/>
        </a:defRPr>
      </a:lvl7pPr>
      <a:lvl8pPr marL="1371600" algn="l" defTabSz="457200" rtl="0" eaLnBrk="1" fontAlgn="base" hangingPunct="1">
        <a:spcBef>
          <a:spcPct val="0"/>
        </a:spcBef>
        <a:spcAft>
          <a:spcPct val="0"/>
        </a:spcAft>
        <a:defRPr sz="3000" b="1">
          <a:solidFill>
            <a:schemeClr val="tx1"/>
          </a:solidFill>
          <a:latin typeface="Georgia" charset="0"/>
          <a:ea typeface="ＭＳ Ｐゴシック" charset="0"/>
        </a:defRPr>
      </a:lvl8pPr>
      <a:lvl9pPr marL="1828800" algn="l" defTabSz="457200" rtl="0" eaLnBrk="1" fontAlgn="base" hangingPunct="1">
        <a:spcBef>
          <a:spcPct val="0"/>
        </a:spcBef>
        <a:spcAft>
          <a:spcPct val="0"/>
        </a:spcAft>
        <a:defRPr sz="3000" b="1">
          <a:solidFill>
            <a:schemeClr val="tx1"/>
          </a:solidFill>
          <a:latin typeface="Georgia" charset="0"/>
          <a:ea typeface="ＭＳ Ｐゴシック" charset="0"/>
        </a:defRPr>
      </a:lvl9pPr>
    </p:titleStyle>
    <p:bodyStyle>
      <a:lvl1pPr marL="227013" indent="-227013" algn="l" defTabSz="457200" rtl="0" eaLnBrk="1" fontAlgn="base" hangingPunct="1">
        <a:spcBef>
          <a:spcPct val="20000"/>
        </a:spcBef>
        <a:spcAft>
          <a:spcPct val="0"/>
        </a:spcAft>
        <a:buClr>
          <a:srgbClr val="2986E2"/>
        </a:buClr>
        <a:buFont typeface="Arial" charset="0"/>
        <a:buChar char="•"/>
        <a:defRPr sz="3200" b="0" i="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Clr>
          <a:srgbClr val="2986E2"/>
        </a:buClr>
        <a:buFont typeface="Arial" charset="0"/>
        <a:buChar char="–"/>
        <a:defRPr sz="2800" b="0" i="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Clr>
          <a:srgbClr val="2986E2"/>
        </a:buClr>
        <a:buFont typeface="Arial" charset="0"/>
        <a:buChar char="•"/>
        <a:defRPr sz="2400" b="0" i="0"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Clr>
          <a:srgbClr val="2986E2"/>
        </a:buClr>
        <a:buFont typeface="Arial" charset="0"/>
        <a:buChar char="–"/>
        <a:defRPr sz="2000" b="0" i="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Clr>
          <a:srgbClr val="2986E2"/>
        </a:buClr>
        <a:buFont typeface="Arial" charset="0"/>
        <a:buChar char="»"/>
        <a:defRPr sz="2000" b="0" i="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juliawrobel.com/tutorials/shiny_tutorial_nba.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rstudio.github.io/shinydashboard/"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jalavery/timetrackR" TargetMode="Externa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timetrackr.shinyapps.io/timetrack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tiff"/><Relationship Id="rId1" Type="http://schemas.openxmlformats.org/officeDocument/2006/relationships/slideLayout" Target="../slideLayouts/slideLayout5.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8913" y="2195513"/>
            <a:ext cx="6950075" cy="1470025"/>
          </a:xfrm>
        </p:spPr>
        <p:txBody>
          <a:bodyPr rtlCol="0">
            <a:normAutofit/>
          </a:bodyPr>
          <a:lstStyle/>
          <a:p>
            <a:pPr fontAlgn="auto">
              <a:spcAft>
                <a:spcPts val="0"/>
              </a:spcAft>
              <a:defRPr/>
            </a:pPr>
            <a:r>
              <a:rPr lang="en-US" dirty="0">
                <a:latin typeface="Arial" charset="0"/>
                <a:ea typeface="Arial" charset="0"/>
                <a:cs typeface="Arial" charset="0"/>
              </a:rPr>
              <a:t>It’s Time to </a:t>
            </a:r>
            <a:r>
              <a:rPr lang="en-US" i="1" dirty="0">
                <a:solidFill>
                  <a:srgbClr val="FFC000"/>
                </a:solidFill>
                <a:latin typeface="Arial" charset="0"/>
                <a:ea typeface="Arial" charset="0"/>
                <a:cs typeface="Arial" charset="0"/>
              </a:rPr>
              <a:t>Shine</a:t>
            </a:r>
            <a:r>
              <a:rPr lang="en-US" dirty="0">
                <a:latin typeface="Arial" charset="0"/>
                <a:ea typeface="Arial" charset="0"/>
                <a:cs typeface="Arial" charset="0"/>
              </a:rPr>
              <a:t> with the </a:t>
            </a:r>
            <a:r>
              <a:rPr lang="en-US" i="1" dirty="0" err="1">
                <a:solidFill>
                  <a:srgbClr val="5D2884"/>
                </a:solidFill>
                <a:latin typeface="Arial" charset="0"/>
                <a:ea typeface="Arial" charset="0"/>
                <a:cs typeface="Arial" charset="0"/>
              </a:rPr>
              <a:t>timetrackR</a:t>
            </a:r>
            <a:r>
              <a:rPr lang="en-US" dirty="0">
                <a:latin typeface="Arial" charset="0"/>
                <a:ea typeface="Arial" charset="0"/>
                <a:cs typeface="Arial" charset="0"/>
              </a:rPr>
              <a:t> App</a:t>
            </a:r>
          </a:p>
        </p:txBody>
      </p:sp>
      <p:sp>
        <p:nvSpPr>
          <p:cNvPr id="11266" name="Subtitle 2"/>
          <p:cNvSpPr>
            <a:spLocks noGrp="1"/>
          </p:cNvSpPr>
          <p:nvPr>
            <p:ph type="subTitle" idx="1"/>
          </p:nvPr>
        </p:nvSpPr>
        <p:spPr>
          <a:xfrm>
            <a:off x="725488" y="4292600"/>
            <a:ext cx="7683500" cy="1752600"/>
          </a:xfrm>
        </p:spPr>
        <p:txBody>
          <a:bodyPr anchor="b">
            <a:normAutofit/>
          </a:bodyPr>
          <a:lstStyle/>
          <a:p>
            <a:endParaRPr lang="en-US" dirty="0"/>
          </a:p>
          <a:p>
            <a:r>
              <a:rPr lang="en-US" dirty="0"/>
              <a:t>April 30, 2020</a:t>
            </a:r>
          </a:p>
          <a:p>
            <a:r>
              <a:rPr lang="en-US" dirty="0"/>
              <a:t>Jessica Lavery</a:t>
            </a:r>
          </a:p>
        </p:txBody>
      </p:sp>
      <p:sp>
        <p:nvSpPr>
          <p:cNvPr id="3" name="Rectangle 2"/>
          <p:cNvSpPr/>
          <p:nvPr/>
        </p:nvSpPr>
        <p:spPr>
          <a:xfrm>
            <a:off x="5894039" y="6045200"/>
            <a:ext cx="3053655" cy="7412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50" name="Picture 2" descr="Image result for rladies nyc logo">
            <a:extLst>
              <a:ext uri="{FF2B5EF4-FFF2-40B4-BE49-F238E27FC236}">
                <a16:creationId xmlns:a16="http://schemas.microsoft.com/office/drawing/2014/main" id="{1E5D7981-F7D3-4214-9E7F-88B679A8FC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7367" y="3361328"/>
            <a:ext cx="1719742" cy="19901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shiny hex sticker">
            <a:extLst>
              <a:ext uri="{FF2B5EF4-FFF2-40B4-BE49-F238E27FC236}">
                <a16:creationId xmlns:a16="http://schemas.microsoft.com/office/drawing/2014/main" id="{D3E0A5BA-5BF6-49A2-A1D5-DD446E789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213" y="4786249"/>
            <a:ext cx="172402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tidyverse hex stickers">
            <a:extLst>
              <a:ext uri="{FF2B5EF4-FFF2-40B4-BE49-F238E27FC236}">
                <a16:creationId xmlns:a16="http://schemas.microsoft.com/office/drawing/2014/main" id="{842E57E4-EFEB-445C-B3F8-9E8C0E1AF7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4906" y="4793684"/>
            <a:ext cx="1719742" cy="19853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43D66B9-B2F3-E946-825F-AC177192914D}"/>
              </a:ext>
            </a:extLst>
          </p:cNvPr>
          <p:cNvPicPr>
            <a:picLocks noChangeAspect="1"/>
          </p:cNvPicPr>
          <p:nvPr/>
        </p:nvPicPr>
        <p:blipFill>
          <a:blip r:embed="rId5"/>
          <a:stretch>
            <a:fillRect/>
          </a:stretch>
        </p:blipFill>
        <p:spPr>
          <a:xfrm>
            <a:off x="7327840" y="3353892"/>
            <a:ext cx="1720962" cy="19933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5B304-46BA-FC4F-92A1-016F4A72F9BA}"/>
              </a:ext>
            </a:extLst>
          </p:cNvPr>
          <p:cNvSpPr>
            <a:spLocks noGrp="1"/>
          </p:cNvSpPr>
          <p:nvPr>
            <p:ph type="title"/>
          </p:nvPr>
        </p:nvSpPr>
        <p:spPr/>
        <p:txBody>
          <a:bodyPr/>
          <a:lstStyle/>
          <a:p>
            <a:r>
              <a:rPr lang="en-US" dirty="0"/>
              <a:t>How I use </a:t>
            </a:r>
            <a:r>
              <a:rPr lang="en-US" dirty="0" err="1"/>
              <a:t>toggl</a:t>
            </a:r>
            <a:endParaRPr lang="en-US" dirty="0"/>
          </a:p>
        </p:txBody>
      </p:sp>
      <p:sp>
        <p:nvSpPr>
          <p:cNvPr id="3" name="Content Placeholder 2">
            <a:extLst>
              <a:ext uri="{FF2B5EF4-FFF2-40B4-BE49-F238E27FC236}">
                <a16:creationId xmlns:a16="http://schemas.microsoft.com/office/drawing/2014/main" id="{82C492A2-D596-7348-9A69-23BBC287AB47}"/>
              </a:ext>
            </a:extLst>
          </p:cNvPr>
          <p:cNvSpPr>
            <a:spLocks noGrp="1"/>
          </p:cNvSpPr>
          <p:nvPr>
            <p:ph idx="1"/>
          </p:nvPr>
        </p:nvSpPr>
        <p:spPr/>
        <p:txBody>
          <a:bodyPr/>
          <a:lstStyle/>
          <a:p>
            <a:r>
              <a:rPr lang="en-US" sz="2800" dirty="0"/>
              <a:t>I track the “client” as the faculty statistician I’m working with</a:t>
            </a:r>
          </a:p>
          <a:p>
            <a:pPr lvl="1"/>
            <a:r>
              <a:rPr lang="en-US" sz="2400" dirty="0"/>
              <a:t>Could also have used the clinical collaborator, but would have many more clients</a:t>
            </a:r>
          </a:p>
          <a:p>
            <a:r>
              <a:rPr lang="en-US" sz="2800" dirty="0"/>
              <a:t>Tags describe project phase (data cleaning, data analysis, manuscript preparation, etc.)</a:t>
            </a:r>
          </a:p>
          <a:p>
            <a:r>
              <a:rPr lang="en-US" sz="2800" dirty="0"/>
              <a:t>Descriptions are more variable</a:t>
            </a:r>
          </a:p>
        </p:txBody>
      </p:sp>
      <p:sp>
        <p:nvSpPr>
          <p:cNvPr id="4" name="Slide Number Placeholder 3">
            <a:extLst>
              <a:ext uri="{FF2B5EF4-FFF2-40B4-BE49-F238E27FC236}">
                <a16:creationId xmlns:a16="http://schemas.microsoft.com/office/drawing/2014/main" id="{A4B418C8-EB85-B443-9B47-57E8744383F8}"/>
              </a:ext>
            </a:extLst>
          </p:cNvPr>
          <p:cNvSpPr>
            <a:spLocks noGrp="1"/>
          </p:cNvSpPr>
          <p:nvPr>
            <p:ph type="sldNum" sz="quarter" idx="4"/>
          </p:nvPr>
        </p:nvSpPr>
        <p:spPr/>
        <p:txBody>
          <a:bodyPr/>
          <a:lstStyle/>
          <a:p>
            <a:fld id="{1C3486A8-E8FB-4965-B61C-9B9FA7DC7BEE}" type="slidenum">
              <a:rPr lang="en-US" smtClean="0"/>
              <a:pPr/>
              <a:t>10</a:t>
            </a:fld>
            <a:endParaRPr lang="en-US"/>
          </a:p>
        </p:txBody>
      </p:sp>
    </p:spTree>
    <p:extLst>
      <p:ext uri="{BB962C8B-B14F-4D97-AF65-F5344CB8AC3E}">
        <p14:creationId xmlns:p14="http://schemas.microsoft.com/office/powerpoint/2010/main" val="3519945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A499A-745B-DE46-AA1A-226C7DDEC314}"/>
              </a:ext>
            </a:extLst>
          </p:cNvPr>
          <p:cNvSpPr>
            <a:spLocks noGrp="1"/>
          </p:cNvSpPr>
          <p:nvPr>
            <p:ph type="title"/>
          </p:nvPr>
        </p:nvSpPr>
        <p:spPr/>
        <p:txBody>
          <a:bodyPr/>
          <a:lstStyle/>
          <a:p>
            <a:r>
              <a:rPr lang="en-US" dirty="0"/>
              <a:t>Pros &amp; Cons of Toggl</a:t>
            </a:r>
          </a:p>
        </p:txBody>
      </p:sp>
      <p:sp>
        <p:nvSpPr>
          <p:cNvPr id="6" name="Text Placeholder 5">
            <a:extLst>
              <a:ext uri="{FF2B5EF4-FFF2-40B4-BE49-F238E27FC236}">
                <a16:creationId xmlns:a16="http://schemas.microsoft.com/office/drawing/2014/main" id="{3E263C26-2FFE-E047-99A6-5E627F69FA23}"/>
              </a:ext>
            </a:extLst>
          </p:cNvPr>
          <p:cNvSpPr>
            <a:spLocks noGrp="1"/>
          </p:cNvSpPr>
          <p:nvPr>
            <p:ph type="body" idx="1"/>
          </p:nvPr>
        </p:nvSpPr>
        <p:spPr/>
        <p:txBody>
          <a:bodyPr/>
          <a:lstStyle/>
          <a:p>
            <a:r>
              <a:rPr lang="en-US" dirty="0"/>
              <a:t>Pros</a:t>
            </a:r>
          </a:p>
        </p:txBody>
      </p:sp>
      <p:sp>
        <p:nvSpPr>
          <p:cNvPr id="7" name="Content Placeholder 6">
            <a:extLst>
              <a:ext uri="{FF2B5EF4-FFF2-40B4-BE49-F238E27FC236}">
                <a16:creationId xmlns:a16="http://schemas.microsoft.com/office/drawing/2014/main" id="{D3FDED9B-C0B7-C948-B014-ABB1539F9879}"/>
              </a:ext>
            </a:extLst>
          </p:cNvPr>
          <p:cNvSpPr>
            <a:spLocks noGrp="1"/>
          </p:cNvSpPr>
          <p:nvPr>
            <p:ph sz="half" idx="2"/>
          </p:nvPr>
        </p:nvSpPr>
        <p:spPr/>
        <p:txBody>
          <a:bodyPr/>
          <a:lstStyle/>
          <a:p>
            <a:r>
              <a:rPr lang="en-US" dirty="0"/>
              <a:t>Free version available</a:t>
            </a:r>
          </a:p>
          <a:p>
            <a:r>
              <a:rPr lang="en-US" dirty="0"/>
              <a:t>Can easily integrate into your workflow</a:t>
            </a:r>
          </a:p>
          <a:p>
            <a:r>
              <a:rPr lang="en-US" dirty="0"/>
              <a:t>Not a lot of up-front setup required</a:t>
            </a:r>
          </a:p>
          <a:p>
            <a:r>
              <a:rPr lang="en-US" b="1" dirty="0"/>
              <a:t>Can export your data</a:t>
            </a:r>
          </a:p>
        </p:txBody>
      </p:sp>
      <p:sp>
        <p:nvSpPr>
          <p:cNvPr id="8" name="Text Placeholder 7">
            <a:extLst>
              <a:ext uri="{FF2B5EF4-FFF2-40B4-BE49-F238E27FC236}">
                <a16:creationId xmlns:a16="http://schemas.microsoft.com/office/drawing/2014/main" id="{FE81C29C-4BE7-A743-9D43-BA3BE13DB0F8}"/>
              </a:ext>
            </a:extLst>
          </p:cNvPr>
          <p:cNvSpPr>
            <a:spLocks noGrp="1"/>
          </p:cNvSpPr>
          <p:nvPr>
            <p:ph type="body" sz="quarter" idx="3"/>
          </p:nvPr>
        </p:nvSpPr>
        <p:spPr/>
        <p:txBody>
          <a:bodyPr/>
          <a:lstStyle/>
          <a:p>
            <a:r>
              <a:rPr lang="en-US" dirty="0"/>
              <a:t>Cons</a:t>
            </a:r>
          </a:p>
        </p:txBody>
      </p:sp>
      <p:sp>
        <p:nvSpPr>
          <p:cNvPr id="9" name="Content Placeholder 8">
            <a:extLst>
              <a:ext uri="{FF2B5EF4-FFF2-40B4-BE49-F238E27FC236}">
                <a16:creationId xmlns:a16="http://schemas.microsoft.com/office/drawing/2014/main" id="{A620F95C-3C59-914E-A8D5-F8D349984D6F}"/>
              </a:ext>
            </a:extLst>
          </p:cNvPr>
          <p:cNvSpPr>
            <a:spLocks noGrp="1"/>
          </p:cNvSpPr>
          <p:nvPr>
            <p:ph sz="quarter" idx="4"/>
          </p:nvPr>
        </p:nvSpPr>
        <p:spPr/>
        <p:txBody>
          <a:bodyPr/>
          <a:lstStyle/>
          <a:p>
            <a:r>
              <a:rPr lang="en-US" dirty="0"/>
              <a:t>Free “insights” only include total hours per day, percent time by project or client</a:t>
            </a:r>
          </a:p>
          <a:p>
            <a:r>
              <a:rPr lang="en-US" dirty="0"/>
              <a:t>Paid insights pertain primarily to billable hours, which isn’t as relevant for my work</a:t>
            </a:r>
          </a:p>
        </p:txBody>
      </p:sp>
      <p:sp>
        <p:nvSpPr>
          <p:cNvPr id="5" name="Slide Number Placeholder 4">
            <a:extLst>
              <a:ext uri="{FF2B5EF4-FFF2-40B4-BE49-F238E27FC236}">
                <a16:creationId xmlns:a16="http://schemas.microsoft.com/office/drawing/2014/main" id="{CC5AE42B-2C48-FF45-B6A9-6135EC815CFC}"/>
              </a:ext>
            </a:extLst>
          </p:cNvPr>
          <p:cNvSpPr>
            <a:spLocks noGrp="1"/>
          </p:cNvSpPr>
          <p:nvPr>
            <p:ph type="sldNum" sz="quarter" idx="10"/>
          </p:nvPr>
        </p:nvSpPr>
        <p:spPr/>
        <p:txBody>
          <a:bodyPr/>
          <a:lstStyle/>
          <a:p>
            <a:fld id="{1C3486A8-E8FB-4965-B61C-9B9FA7DC7BEE}" type="slidenum">
              <a:rPr lang="en-US" smtClean="0"/>
              <a:pPr/>
              <a:t>11</a:t>
            </a:fld>
            <a:endParaRPr lang="en-US"/>
          </a:p>
        </p:txBody>
      </p:sp>
    </p:spTree>
    <p:extLst>
      <p:ext uri="{BB962C8B-B14F-4D97-AF65-F5344CB8AC3E}">
        <p14:creationId xmlns:p14="http://schemas.microsoft.com/office/powerpoint/2010/main" val="1054989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A30B0-D468-7049-844F-3E19AE20A019}"/>
              </a:ext>
            </a:extLst>
          </p:cNvPr>
          <p:cNvSpPr>
            <a:spLocks noGrp="1"/>
          </p:cNvSpPr>
          <p:nvPr>
            <p:ph type="title"/>
          </p:nvPr>
        </p:nvSpPr>
        <p:spPr/>
        <p:txBody>
          <a:bodyPr/>
          <a:lstStyle/>
          <a:p>
            <a:r>
              <a:rPr lang="en-US" dirty="0"/>
              <a:t>Thus, a (Shiny) star was born</a:t>
            </a:r>
            <a:endParaRPr lang="en-US" i="1" dirty="0"/>
          </a:p>
        </p:txBody>
      </p:sp>
      <p:sp>
        <p:nvSpPr>
          <p:cNvPr id="4" name="Slide Number Placeholder 3">
            <a:extLst>
              <a:ext uri="{FF2B5EF4-FFF2-40B4-BE49-F238E27FC236}">
                <a16:creationId xmlns:a16="http://schemas.microsoft.com/office/drawing/2014/main" id="{721BEABF-ABB5-5447-BC76-5255EFF435D1}"/>
              </a:ext>
            </a:extLst>
          </p:cNvPr>
          <p:cNvSpPr>
            <a:spLocks noGrp="1"/>
          </p:cNvSpPr>
          <p:nvPr>
            <p:ph type="sldNum" sz="quarter" idx="11"/>
          </p:nvPr>
        </p:nvSpPr>
        <p:spPr/>
        <p:txBody>
          <a:bodyPr/>
          <a:lstStyle/>
          <a:p>
            <a:fld id="{1C3486A8-E8FB-4965-B61C-9B9FA7DC7BEE}" type="slidenum">
              <a:rPr lang="en-US" smtClean="0"/>
              <a:pPr/>
              <a:t>12</a:t>
            </a:fld>
            <a:endParaRPr lang="en-US"/>
          </a:p>
        </p:txBody>
      </p:sp>
      <p:pic>
        <p:nvPicPr>
          <p:cNvPr id="6" name="Picture 5">
            <a:extLst>
              <a:ext uri="{FF2B5EF4-FFF2-40B4-BE49-F238E27FC236}">
                <a16:creationId xmlns:a16="http://schemas.microsoft.com/office/drawing/2014/main" id="{E1ED5538-6F3F-4A48-AF11-E9C628D71EA6}"/>
              </a:ext>
            </a:extLst>
          </p:cNvPr>
          <p:cNvPicPr>
            <a:picLocks noChangeAspect="1"/>
          </p:cNvPicPr>
          <p:nvPr/>
        </p:nvPicPr>
        <p:blipFill>
          <a:blip r:embed="rId2"/>
          <a:stretch>
            <a:fillRect/>
          </a:stretch>
        </p:blipFill>
        <p:spPr>
          <a:xfrm>
            <a:off x="3352043" y="2725833"/>
            <a:ext cx="2467127" cy="2857676"/>
          </a:xfrm>
          <a:prstGeom prst="rect">
            <a:avLst/>
          </a:prstGeom>
        </p:spPr>
      </p:pic>
      <p:pic>
        <p:nvPicPr>
          <p:cNvPr id="8" name="Picture 7">
            <a:extLst>
              <a:ext uri="{FF2B5EF4-FFF2-40B4-BE49-F238E27FC236}">
                <a16:creationId xmlns:a16="http://schemas.microsoft.com/office/drawing/2014/main" id="{B0880EB9-C73F-5A49-AEC0-F336947E5C86}"/>
              </a:ext>
            </a:extLst>
          </p:cNvPr>
          <p:cNvPicPr>
            <a:picLocks noChangeAspect="1"/>
          </p:cNvPicPr>
          <p:nvPr/>
        </p:nvPicPr>
        <p:blipFill>
          <a:blip r:embed="rId3"/>
          <a:stretch>
            <a:fillRect/>
          </a:stretch>
        </p:blipFill>
        <p:spPr>
          <a:xfrm>
            <a:off x="726156" y="2459889"/>
            <a:ext cx="1694782" cy="1694782"/>
          </a:xfrm>
          <a:prstGeom prst="rect">
            <a:avLst/>
          </a:prstGeom>
        </p:spPr>
      </p:pic>
      <p:pic>
        <p:nvPicPr>
          <p:cNvPr id="9" name="Picture 8">
            <a:extLst>
              <a:ext uri="{FF2B5EF4-FFF2-40B4-BE49-F238E27FC236}">
                <a16:creationId xmlns:a16="http://schemas.microsoft.com/office/drawing/2014/main" id="{3A39A1F0-67AB-0445-AA5D-01330C5358BE}"/>
              </a:ext>
            </a:extLst>
          </p:cNvPr>
          <p:cNvPicPr>
            <a:picLocks noChangeAspect="1"/>
          </p:cNvPicPr>
          <p:nvPr/>
        </p:nvPicPr>
        <p:blipFill>
          <a:blip r:embed="rId3"/>
          <a:stretch>
            <a:fillRect/>
          </a:stretch>
        </p:blipFill>
        <p:spPr>
          <a:xfrm>
            <a:off x="6750276" y="2459889"/>
            <a:ext cx="1694782" cy="1694782"/>
          </a:xfrm>
          <a:prstGeom prst="rect">
            <a:avLst/>
          </a:prstGeom>
        </p:spPr>
      </p:pic>
    </p:spTree>
    <p:extLst>
      <p:ext uri="{BB962C8B-B14F-4D97-AF65-F5344CB8AC3E}">
        <p14:creationId xmlns:p14="http://schemas.microsoft.com/office/powerpoint/2010/main" val="2269741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C9AC3-B766-C74C-BDE8-5137397439E3}"/>
              </a:ext>
            </a:extLst>
          </p:cNvPr>
          <p:cNvSpPr>
            <a:spLocks noGrp="1"/>
          </p:cNvSpPr>
          <p:nvPr>
            <p:ph type="title"/>
          </p:nvPr>
        </p:nvSpPr>
        <p:spPr/>
        <p:txBody>
          <a:bodyPr/>
          <a:lstStyle/>
          <a:p>
            <a:r>
              <a:rPr lang="en-US" dirty="0">
                <a:solidFill>
                  <a:schemeClr val="accent3"/>
                </a:solidFill>
              </a:rPr>
              <a:t>What is timetrackR?</a:t>
            </a:r>
          </a:p>
        </p:txBody>
      </p:sp>
      <p:sp>
        <p:nvSpPr>
          <p:cNvPr id="3" name="Content Placeholder 2">
            <a:extLst>
              <a:ext uri="{FF2B5EF4-FFF2-40B4-BE49-F238E27FC236}">
                <a16:creationId xmlns:a16="http://schemas.microsoft.com/office/drawing/2014/main" id="{F2BE3DDE-58B9-E847-956B-8AB1F8DCACB6}"/>
              </a:ext>
            </a:extLst>
          </p:cNvPr>
          <p:cNvSpPr>
            <a:spLocks noGrp="1"/>
          </p:cNvSpPr>
          <p:nvPr>
            <p:ph idx="1"/>
          </p:nvPr>
        </p:nvSpPr>
        <p:spPr>
          <a:xfrm>
            <a:off x="1206500" y="1223895"/>
            <a:ext cx="7679871" cy="4525963"/>
          </a:xfrm>
        </p:spPr>
        <p:txBody>
          <a:bodyPr/>
          <a:lstStyle/>
          <a:p>
            <a:r>
              <a:rPr lang="en-US" dirty="0"/>
              <a:t>A </a:t>
            </a:r>
            <a:r>
              <a:rPr lang="en-US" dirty="0" err="1"/>
              <a:t>shinydashboard</a:t>
            </a:r>
            <a:r>
              <a:rPr lang="en-US" dirty="0"/>
              <a:t> that takes recorded hours logged in </a:t>
            </a:r>
            <a:r>
              <a:rPr lang="en-US" dirty="0" err="1"/>
              <a:t>toggl</a:t>
            </a:r>
            <a:r>
              <a:rPr lang="en-US" dirty="0"/>
              <a:t> &amp; creates useful data visualizations and summaries of how you’re spending your time</a:t>
            </a:r>
          </a:p>
        </p:txBody>
      </p:sp>
      <p:sp>
        <p:nvSpPr>
          <p:cNvPr id="4" name="Slide Number Placeholder 3">
            <a:extLst>
              <a:ext uri="{FF2B5EF4-FFF2-40B4-BE49-F238E27FC236}">
                <a16:creationId xmlns:a16="http://schemas.microsoft.com/office/drawing/2014/main" id="{110D2B88-801B-7947-8C2E-5C74096A8CD2}"/>
              </a:ext>
            </a:extLst>
          </p:cNvPr>
          <p:cNvSpPr>
            <a:spLocks noGrp="1"/>
          </p:cNvSpPr>
          <p:nvPr>
            <p:ph type="sldNum" sz="quarter" idx="4"/>
          </p:nvPr>
        </p:nvSpPr>
        <p:spPr/>
        <p:txBody>
          <a:bodyPr/>
          <a:lstStyle/>
          <a:p>
            <a:fld id="{1C3486A8-E8FB-4965-B61C-9B9FA7DC7BEE}" type="slidenum">
              <a:rPr lang="en-US" smtClean="0"/>
              <a:pPr/>
              <a:t>13</a:t>
            </a:fld>
            <a:endParaRPr lang="en-US"/>
          </a:p>
        </p:txBody>
      </p:sp>
      <p:pic>
        <p:nvPicPr>
          <p:cNvPr id="6" name="Picture 5">
            <a:extLst>
              <a:ext uri="{FF2B5EF4-FFF2-40B4-BE49-F238E27FC236}">
                <a16:creationId xmlns:a16="http://schemas.microsoft.com/office/drawing/2014/main" id="{9D7D8C4F-CF23-0A41-8A0C-9A604971437B}"/>
              </a:ext>
            </a:extLst>
          </p:cNvPr>
          <p:cNvPicPr>
            <a:picLocks noChangeAspect="1"/>
          </p:cNvPicPr>
          <p:nvPr/>
        </p:nvPicPr>
        <p:blipFill>
          <a:blip r:embed="rId3"/>
          <a:stretch>
            <a:fillRect/>
          </a:stretch>
        </p:blipFill>
        <p:spPr>
          <a:xfrm>
            <a:off x="0" y="2319512"/>
            <a:ext cx="9144000" cy="4538488"/>
          </a:xfrm>
          <a:prstGeom prst="rect">
            <a:avLst/>
          </a:prstGeom>
        </p:spPr>
      </p:pic>
    </p:spTree>
    <p:extLst>
      <p:ext uri="{BB962C8B-B14F-4D97-AF65-F5344CB8AC3E}">
        <p14:creationId xmlns:p14="http://schemas.microsoft.com/office/powerpoint/2010/main" val="2998670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DA84-64A6-4D51-AE5A-782C2EF42B49}"/>
              </a:ext>
            </a:extLst>
          </p:cNvPr>
          <p:cNvSpPr>
            <a:spLocks noGrp="1"/>
          </p:cNvSpPr>
          <p:nvPr>
            <p:ph type="title"/>
          </p:nvPr>
        </p:nvSpPr>
        <p:spPr/>
        <p:txBody>
          <a:bodyPr/>
          <a:lstStyle/>
          <a:p>
            <a:r>
              <a:rPr lang="en-US" dirty="0" err="1"/>
              <a:t>timetrackR</a:t>
            </a:r>
            <a:r>
              <a:rPr lang="en-US" dirty="0"/>
              <a:t>: Motivation &amp; Goals</a:t>
            </a:r>
          </a:p>
        </p:txBody>
      </p:sp>
      <p:sp>
        <p:nvSpPr>
          <p:cNvPr id="3" name="Content Placeholder 2">
            <a:extLst>
              <a:ext uri="{FF2B5EF4-FFF2-40B4-BE49-F238E27FC236}">
                <a16:creationId xmlns:a16="http://schemas.microsoft.com/office/drawing/2014/main" id="{9A967F74-7B0A-49DD-81F3-E85A91C181CA}"/>
              </a:ext>
            </a:extLst>
          </p:cNvPr>
          <p:cNvSpPr>
            <a:spLocks noGrp="1"/>
          </p:cNvSpPr>
          <p:nvPr>
            <p:ph idx="1"/>
          </p:nvPr>
        </p:nvSpPr>
        <p:spPr/>
        <p:txBody>
          <a:bodyPr/>
          <a:lstStyle/>
          <a:p>
            <a:r>
              <a:rPr lang="en-US" sz="2400" dirty="0">
                <a:solidFill>
                  <a:schemeClr val="accent1"/>
                </a:solidFill>
              </a:rPr>
              <a:t>Motivation</a:t>
            </a:r>
          </a:p>
          <a:p>
            <a:pPr lvl="1"/>
            <a:r>
              <a:rPr lang="en-US" sz="2000" dirty="0"/>
              <a:t>Interested in full customizability</a:t>
            </a:r>
          </a:p>
          <a:p>
            <a:pPr lvl="1"/>
            <a:r>
              <a:rPr lang="en-US" sz="2000" dirty="0"/>
              <a:t>Professional development: Wanted experience with R &amp; Shiny</a:t>
            </a:r>
          </a:p>
          <a:p>
            <a:pPr lvl="2"/>
            <a:r>
              <a:rPr lang="en-US" sz="1600" dirty="0"/>
              <a:t>Used previous RLadies presentation to get started: </a:t>
            </a:r>
            <a:r>
              <a:rPr lang="en-US" sz="1600" i="1" dirty="0">
                <a:hlinkClick r:id="rId3"/>
              </a:rPr>
              <a:t>Learning Shiny with NBA data</a:t>
            </a:r>
            <a:endParaRPr lang="en-US" sz="1600" i="1" dirty="0"/>
          </a:p>
          <a:p>
            <a:r>
              <a:rPr lang="en-US" sz="2400" dirty="0">
                <a:solidFill>
                  <a:schemeClr val="accent1"/>
                </a:solidFill>
              </a:rPr>
              <a:t>Goals</a:t>
            </a:r>
          </a:p>
          <a:p>
            <a:pPr lvl="1"/>
            <a:r>
              <a:rPr lang="en-US" sz="2000" dirty="0"/>
              <a:t>Wanted simple, easily interpretable metrics/visualization</a:t>
            </a:r>
          </a:p>
          <a:p>
            <a:pPr lvl="1"/>
            <a:r>
              <a:rPr lang="en-US" sz="2000" dirty="0"/>
              <a:t>Didn’t want to spend all of my time analyzing my time</a:t>
            </a:r>
          </a:p>
          <a:p>
            <a:pPr lvl="1"/>
            <a:r>
              <a:rPr lang="en-US" sz="2000" dirty="0"/>
              <a:t>Use for goal-setting and evaluating overall project flow</a:t>
            </a:r>
          </a:p>
          <a:p>
            <a:pPr lvl="1"/>
            <a:r>
              <a:rPr lang="en-US" sz="2000" dirty="0"/>
              <a:t>Aid in forecasting/resource allocation decisions</a:t>
            </a:r>
          </a:p>
          <a:p>
            <a:pPr lvl="1"/>
            <a:r>
              <a:rPr lang="en-US" sz="2000" dirty="0"/>
              <a:t>Improving efficiency: “Where is my time going and can it be efficiently </a:t>
            </a:r>
            <a:br>
              <a:rPr lang="en-US" sz="2000" dirty="0"/>
            </a:br>
            <a:r>
              <a:rPr lang="en-US" sz="2000" dirty="0"/>
              <a:t>(re-) directed?”</a:t>
            </a:r>
          </a:p>
          <a:p>
            <a:pPr lvl="1"/>
            <a:endParaRPr lang="en-US" sz="2000" dirty="0"/>
          </a:p>
          <a:p>
            <a:endParaRPr lang="en-US" sz="2200" dirty="0"/>
          </a:p>
          <a:p>
            <a:pPr lvl="1"/>
            <a:endParaRPr lang="en-US" sz="2000" i="1" dirty="0"/>
          </a:p>
        </p:txBody>
      </p:sp>
      <p:sp>
        <p:nvSpPr>
          <p:cNvPr id="5" name="Slide Number Placeholder 4">
            <a:extLst>
              <a:ext uri="{FF2B5EF4-FFF2-40B4-BE49-F238E27FC236}">
                <a16:creationId xmlns:a16="http://schemas.microsoft.com/office/drawing/2014/main" id="{95ED0AB3-14CC-4A72-AD3D-0A906DB47766}"/>
              </a:ext>
            </a:extLst>
          </p:cNvPr>
          <p:cNvSpPr>
            <a:spLocks noGrp="1"/>
          </p:cNvSpPr>
          <p:nvPr>
            <p:ph type="sldNum" sz="quarter" idx="4"/>
          </p:nvPr>
        </p:nvSpPr>
        <p:spPr/>
        <p:txBody>
          <a:bodyPr/>
          <a:lstStyle/>
          <a:p>
            <a:fld id="{1C3486A8-E8FB-4965-B61C-9B9FA7DC7BEE}" type="slidenum">
              <a:rPr lang="en-US" smtClean="0"/>
              <a:pPr/>
              <a:t>14</a:t>
            </a:fld>
            <a:endParaRPr lang="en-US"/>
          </a:p>
        </p:txBody>
      </p:sp>
    </p:spTree>
    <p:extLst>
      <p:ext uri="{BB962C8B-B14F-4D97-AF65-F5344CB8AC3E}">
        <p14:creationId xmlns:p14="http://schemas.microsoft.com/office/powerpoint/2010/main" val="173444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i="1" dirty="0" err="1"/>
              <a:t>timetrackR</a:t>
            </a:r>
            <a:r>
              <a:rPr lang="en-US" dirty="0"/>
              <a:t> Metrics &amp; Visualizations</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pPr marL="514350" indent="-514350">
              <a:buFont typeface="+mj-lt"/>
              <a:buAutoNum type="arabicPeriod"/>
            </a:pPr>
            <a:r>
              <a:rPr lang="en-US" sz="2800" b="1" dirty="0">
                <a:solidFill>
                  <a:schemeClr val="accent2"/>
                </a:solidFill>
              </a:rPr>
              <a:t>Percent effort</a:t>
            </a:r>
            <a:r>
              <a:rPr lang="en-US" sz="2800" dirty="0"/>
              <a:t>: Time spent per project/investigator/project phase</a:t>
            </a:r>
          </a:p>
          <a:p>
            <a:pPr marL="514350" indent="-514350">
              <a:buFont typeface="+mj-lt"/>
              <a:buAutoNum type="arabicPeriod"/>
            </a:pPr>
            <a:endParaRPr lang="en-US" sz="2800" dirty="0"/>
          </a:p>
          <a:p>
            <a:pPr marL="514350" indent="-514350">
              <a:buFont typeface="+mj-lt"/>
              <a:buAutoNum type="arabicPeriod"/>
            </a:pPr>
            <a:r>
              <a:rPr lang="en-US" sz="2800" b="1" dirty="0">
                <a:solidFill>
                  <a:schemeClr val="accent2"/>
                </a:solidFill>
              </a:rPr>
              <a:t>Total hours</a:t>
            </a:r>
            <a:r>
              <a:rPr lang="en-US" sz="2800" dirty="0"/>
              <a:t>: Cumulative number of hours spent on a project</a:t>
            </a:r>
          </a:p>
          <a:p>
            <a:pPr marL="514350" indent="-514350">
              <a:buFont typeface="+mj-lt"/>
              <a:buAutoNum type="arabicPeriod"/>
            </a:pPr>
            <a:endParaRPr lang="en-US" sz="2800" dirty="0"/>
          </a:p>
          <a:p>
            <a:pPr marL="514350" indent="-514350">
              <a:buFont typeface="+mj-lt"/>
              <a:buAutoNum type="arabicPeriod"/>
            </a:pPr>
            <a:r>
              <a:rPr lang="en-US" sz="2800" b="1" dirty="0">
                <a:solidFill>
                  <a:schemeClr val="accent2"/>
                </a:solidFill>
              </a:rPr>
              <a:t>Project Timeline</a:t>
            </a:r>
            <a:r>
              <a:rPr lang="en-US" sz="2800" dirty="0"/>
              <a:t>: Visualization of project phase by calendar time </a:t>
            </a:r>
          </a:p>
          <a:p>
            <a:pPr marL="0" indent="0">
              <a:buNone/>
            </a:pPr>
            <a:endParaRPr lang="en-US" sz="2800" dirty="0"/>
          </a:p>
          <a:p>
            <a:endParaRPr lang="en-US" sz="2400" dirty="0"/>
          </a:p>
        </p:txBody>
      </p:sp>
      <p:sp>
        <p:nvSpPr>
          <p:cNvPr id="5" name="Slide Number Placeholder 4">
            <a:extLst>
              <a:ext uri="{FF2B5EF4-FFF2-40B4-BE49-F238E27FC236}">
                <a16:creationId xmlns:a16="http://schemas.microsoft.com/office/drawing/2014/main" id="{8677563C-266D-41E7-A11E-7B104FAED66D}"/>
              </a:ext>
            </a:extLst>
          </p:cNvPr>
          <p:cNvSpPr>
            <a:spLocks noGrp="1"/>
          </p:cNvSpPr>
          <p:nvPr>
            <p:ph type="sldNum" sz="quarter" idx="4"/>
          </p:nvPr>
        </p:nvSpPr>
        <p:spPr/>
        <p:txBody>
          <a:bodyPr/>
          <a:lstStyle/>
          <a:p>
            <a:fld id="{1C3486A8-E8FB-4965-B61C-9B9FA7DC7BEE}" type="slidenum">
              <a:rPr lang="en-US" smtClean="0"/>
              <a:pPr/>
              <a:t>15</a:t>
            </a:fld>
            <a:endParaRPr lang="en-US"/>
          </a:p>
        </p:txBody>
      </p:sp>
    </p:spTree>
    <p:extLst>
      <p:ext uri="{BB962C8B-B14F-4D97-AF65-F5344CB8AC3E}">
        <p14:creationId xmlns:p14="http://schemas.microsoft.com/office/powerpoint/2010/main" val="3110883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C0A9-0EA2-4E78-9222-7A630E1B2D0E}"/>
              </a:ext>
            </a:extLst>
          </p:cNvPr>
          <p:cNvSpPr>
            <a:spLocks noGrp="1"/>
          </p:cNvSpPr>
          <p:nvPr>
            <p:ph type="title"/>
          </p:nvPr>
        </p:nvSpPr>
        <p:spPr/>
        <p:txBody>
          <a:bodyPr/>
          <a:lstStyle/>
          <a:p>
            <a:r>
              <a:rPr lang="en-US" dirty="0"/>
              <a:t>Time tracking metrics: </a:t>
            </a:r>
            <a:r>
              <a:rPr lang="en-US" dirty="0">
                <a:solidFill>
                  <a:schemeClr val="accent1"/>
                </a:solidFill>
              </a:rPr>
              <a:t>Percent effort</a:t>
            </a:r>
          </a:p>
        </p:txBody>
      </p:sp>
      <p:sp>
        <p:nvSpPr>
          <p:cNvPr id="3" name="Content Placeholder 2">
            <a:extLst>
              <a:ext uri="{FF2B5EF4-FFF2-40B4-BE49-F238E27FC236}">
                <a16:creationId xmlns:a16="http://schemas.microsoft.com/office/drawing/2014/main" id="{04B5CE58-6E6A-4022-ABB6-093BE19552FA}"/>
              </a:ext>
            </a:extLst>
          </p:cNvPr>
          <p:cNvSpPr>
            <a:spLocks noGrp="1"/>
          </p:cNvSpPr>
          <p:nvPr>
            <p:ph idx="1"/>
          </p:nvPr>
        </p:nvSpPr>
        <p:spPr/>
        <p:txBody>
          <a:bodyPr/>
          <a:lstStyle/>
          <a:p>
            <a:r>
              <a:rPr lang="en-US" sz="2000" dirty="0">
                <a:solidFill>
                  <a:schemeClr val="accent2"/>
                </a:solidFill>
              </a:rPr>
              <a:t>Allocated vs expended effort</a:t>
            </a:r>
          </a:p>
          <a:p>
            <a:pPr lvl="1"/>
            <a:r>
              <a:rPr lang="en-US" sz="1600" dirty="0"/>
              <a:t>Did an investigator ask for “quick help” on a project that is now taking up 30 hours a week?</a:t>
            </a:r>
          </a:p>
          <a:p>
            <a:r>
              <a:rPr lang="en-US" sz="2000" dirty="0">
                <a:solidFill>
                  <a:schemeClr val="accent2"/>
                </a:solidFill>
              </a:rPr>
              <a:t>Task management</a:t>
            </a:r>
          </a:p>
          <a:p>
            <a:pPr lvl="1"/>
            <a:r>
              <a:rPr lang="en-US" sz="1600" dirty="0"/>
              <a:t>As a statistician, what percentage of time is spent in meetings vs doing analyses? Does this need to be rebalanced?</a:t>
            </a:r>
          </a:p>
          <a:p>
            <a:pPr lvl="1"/>
            <a:r>
              <a:rPr lang="en-US" sz="1600" dirty="0"/>
              <a:t>Are the right projects/tasks being prioritized?</a:t>
            </a:r>
          </a:p>
          <a:p>
            <a:r>
              <a:rPr lang="en-US" sz="2000" dirty="0">
                <a:solidFill>
                  <a:schemeClr val="accent2"/>
                </a:solidFill>
              </a:rPr>
              <a:t>Protecting your time</a:t>
            </a:r>
          </a:p>
          <a:p>
            <a:pPr lvl="1"/>
            <a:r>
              <a:rPr lang="en-US" sz="1600" dirty="0"/>
              <a:t>What percentage of my time am I spending on professional development? Is this more or less than I want it to be?</a:t>
            </a:r>
          </a:p>
          <a:p>
            <a:pPr lvl="1"/>
            <a:r>
              <a:rPr lang="en-US" sz="1600" dirty="0"/>
              <a:t>What percentage of my time am I spending on departmental activities (seminars, interviews, etc.) or other non-project work? Am I appropriately accounting for that when estimating how long it will take me to complete a project?</a:t>
            </a:r>
            <a:endParaRPr lang="en-US" sz="2400" dirty="0"/>
          </a:p>
        </p:txBody>
      </p:sp>
      <p:sp>
        <p:nvSpPr>
          <p:cNvPr id="5" name="Slide Number Placeholder 4">
            <a:extLst>
              <a:ext uri="{FF2B5EF4-FFF2-40B4-BE49-F238E27FC236}">
                <a16:creationId xmlns:a16="http://schemas.microsoft.com/office/drawing/2014/main" id="{F724A194-CC38-4681-8833-1F894452ECE4}"/>
              </a:ext>
            </a:extLst>
          </p:cNvPr>
          <p:cNvSpPr>
            <a:spLocks noGrp="1"/>
          </p:cNvSpPr>
          <p:nvPr>
            <p:ph type="sldNum" sz="quarter" idx="4"/>
          </p:nvPr>
        </p:nvSpPr>
        <p:spPr/>
        <p:txBody>
          <a:bodyPr/>
          <a:lstStyle/>
          <a:p>
            <a:fld id="{1C3486A8-E8FB-4965-B61C-9B9FA7DC7BEE}" type="slidenum">
              <a:rPr lang="en-US" smtClean="0"/>
              <a:pPr/>
              <a:t>16</a:t>
            </a:fld>
            <a:endParaRPr lang="en-US"/>
          </a:p>
        </p:txBody>
      </p:sp>
    </p:spTree>
    <p:extLst>
      <p:ext uri="{BB962C8B-B14F-4D97-AF65-F5344CB8AC3E}">
        <p14:creationId xmlns:p14="http://schemas.microsoft.com/office/powerpoint/2010/main" val="1977642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dirty="0"/>
              <a:t>Time tracking metrics: </a:t>
            </a:r>
            <a:r>
              <a:rPr lang="en-US" dirty="0">
                <a:solidFill>
                  <a:schemeClr val="accent1"/>
                </a:solidFill>
              </a:rPr>
              <a:t>Total hours</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r>
              <a:rPr lang="en-US" sz="2000" dirty="0">
                <a:solidFill>
                  <a:schemeClr val="accent2"/>
                </a:solidFill>
              </a:rPr>
              <a:t>Comparing time invested to products generated</a:t>
            </a:r>
          </a:p>
          <a:p>
            <a:pPr lvl="1"/>
            <a:r>
              <a:rPr lang="en-US" sz="1800" dirty="0"/>
              <a:t>Did an abstract take as long as a full analysis for a manuscript?</a:t>
            </a:r>
          </a:p>
          <a:p>
            <a:pPr lvl="1"/>
            <a:r>
              <a:rPr lang="en-US" sz="1800" dirty="0"/>
              <a:t>For a time-intensive project, was the result multiple manuscripts? </a:t>
            </a:r>
          </a:p>
          <a:p>
            <a:r>
              <a:rPr lang="en-US" sz="2000" dirty="0">
                <a:solidFill>
                  <a:schemeClr val="accent2"/>
                </a:solidFill>
              </a:rPr>
              <a:t>Determining when to cut your losses and when to pursue a project further</a:t>
            </a:r>
          </a:p>
          <a:p>
            <a:pPr lvl="1"/>
            <a:r>
              <a:rPr lang="en-US" sz="1800" dirty="0"/>
              <a:t>“We’ve spent 200+ hours on this project and aren’t close to the deliverable. Is this even going to be feasible?”</a:t>
            </a:r>
          </a:p>
          <a:p>
            <a:pPr lvl="1"/>
            <a:r>
              <a:rPr lang="en-US" sz="1800" dirty="0"/>
              <a:t>“We’ve spent 100 hours on work for this conference presentation, should we turn it into a manuscript?”</a:t>
            </a:r>
          </a:p>
          <a:p>
            <a:r>
              <a:rPr lang="en-US" sz="2000" dirty="0">
                <a:solidFill>
                  <a:schemeClr val="accent2"/>
                </a:solidFill>
              </a:rPr>
              <a:t>Guiding project workflow &amp; managing re-analysis</a:t>
            </a:r>
          </a:p>
          <a:p>
            <a:pPr lvl="1"/>
            <a:r>
              <a:rPr lang="en-US" sz="1800" dirty="0"/>
              <a:t>Useful metric for when re-analyses are requested</a:t>
            </a:r>
          </a:p>
          <a:p>
            <a:pPr lvl="1"/>
            <a:r>
              <a:rPr lang="en-US" sz="1800" dirty="0"/>
              <a:t>“We’ve spent 20 hours on the analysis, please circulate the manuscript draft before we complete additional analyses.”</a:t>
            </a:r>
          </a:p>
        </p:txBody>
      </p:sp>
      <p:sp>
        <p:nvSpPr>
          <p:cNvPr id="5" name="Slide Number Placeholder 4">
            <a:extLst>
              <a:ext uri="{FF2B5EF4-FFF2-40B4-BE49-F238E27FC236}">
                <a16:creationId xmlns:a16="http://schemas.microsoft.com/office/drawing/2014/main" id="{F95B32D1-3B23-44A4-BB75-B2DCCDB29BA9}"/>
              </a:ext>
            </a:extLst>
          </p:cNvPr>
          <p:cNvSpPr>
            <a:spLocks noGrp="1"/>
          </p:cNvSpPr>
          <p:nvPr>
            <p:ph type="sldNum" sz="quarter" idx="4"/>
          </p:nvPr>
        </p:nvSpPr>
        <p:spPr/>
        <p:txBody>
          <a:bodyPr/>
          <a:lstStyle/>
          <a:p>
            <a:fld id="{1C3486A8-E8FB-4965-B61C-9B9FA7DC7BEE}" type="slidenum">
              <a:rPr lang="en-US" smtClean="0"/>
              <a:pPr/>
              <a:t>17</a:t>
            </a:fld>
            <a:endParaRPr lang="en-US"/>
          </a:p>
        </p:txBody>
      </p:sp>
    </p:spTree>
    <p:extLst>
      <p:ext uri="{BB962C8B-B14F-4D97-AF65-F5344CB8AC3E}">
        <p14:creationId xmlns:p14="http://schemas.microsoft.com/office/powerpoint/2010/main" val="2829818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dirty="0"/>
              <a:t>Time tracking viz: </a:t>
            </a:r>
            <a:r>
              <a:rPr lang="en-US" dirty="0">
                <a:solidFill>
                  <a:schemeClr val="accent1"/>
                </a:solidFill>
              </a:rPr>
              <a:t>Project Timeline</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r>
              <a:rPr lang="en-US" sz="2400" dirty="0">
                <a:solidFill>
                  <a:schemeClr val="accent2"/>
                </a:solidFill>
              </a:rPr>
              <a:t>Useful for a big picture overview of what projects are going on &amp; when (and for how long)</a:t>
            </a:r>
          </a:p>
          <a:p>
            <a:pPr lvl="1"/>
            <a:r>
              <a:rPr lang="en-US" sz="2000" dirty="0"/>
              <a:t>Based on a Gantt Chart which is usually used prospectively, but good for a year in review when used retrospectively</a:t>
            </a:r>
          </a:p>
          <a:p>
            <a:pPr lvl="1"/>
            <a:r>
              <a:rPr lang="en-US" sz="2000" dirty="0"/>
              <a:t>Indicates transitions between analysis and re-analysis, indicates if analyses are happening after a manuscript is drafted, etc. </a:t>
            </a:r>
          </a:p>
          <a:p>
            <a:pPr lvl="2"/>
            <a:r>
              <a:rPr lang="en-US" sz="1800" dirty="0"/>
              <a:t>Want to see: Project planning -&gt; Analysis -&gt; Manuscript -&gt; Revisions</a:t>
            </a:r>
          </a:p>
          <a:p>
            <a:pPr lvl="2"/>
            <a:r>
              <a:rPr lang="en-US" sz="1800" dirty="0"/>
              <a:t>Do not want to see: Analysis -&gt; Manuscript -&gt; Re-analysis -&gt; Project Planning -&gt; Analysis -&gt; etc. </a:t>
            </a:r>
          </a:p>
        </p:txBody>
      </p:sp>
      <p:sp>
        <p:nvSpPr>
          <p:cNvPr id="5" name="Slide Number Placeholder 4">
            <a:extLst>
              <a:ext uri="{FF2B5EF4-FFF2-40B4-BE49-F238E27FC236}">
                <a16:creationId xmlns:a16="http://schemas.microsoft.com/office/drawing/2014/main" id="{AC48DCE4-488E-40D6-9F9E-84A64E241A05}"/>
              </a:ext>
            </a:extLst>
          </p:cNvPr>
          <p:cNvSpPr>
            <a:spLocks noGrp="1"/>
          </p:cNvSpPr>
          <p:nvPr>
            <p:ph type="sldNum" sz="quarter" idx="4"/>
          </p:nvPr>
        </p:nvSpPr>
        <p:spPr/>
        <p:txBody>
          <a:bodyPr/>
          <a:lstStyle/>
          <a:p>
            <a:fld id="{1C3486A8-E8FB-4965-B61C-9B9FA7DC7BEE}" type="slidenum">
              <a:rPr lang="en-US" smtClean="0"/>
              <a:pPr/>
              <a:t>18</a:t>
            </a:fld>
            <a:endParaRPr lang="en-US"/>
          </a:p>
        </p:txBody>
      </p:sp>
    </p:spTree>
    <p:extLst>
      <p:ext uri="{BB962C8B-B14F-4D97-AF65-F5344CB8AC3E}">
        <p14:creationId xmlns:p14="http://schemas.microsoft.com/office/powerpoint/2010/main" val="2405727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3FF1FD8-F009-F249-B898-14D5E214680D}"/>
              </a:ext>
            </a:extLst>
          </p:cNvPr>
          <p:cNvGrpSpPr/>
          <p:nvPr/>
        </p:nvGrpSpPr>
        <p:grpSpPr>
          <a:xfrm>
            <a:off x="0" y="16329"/>
            <a:ext cx="10228657" cy="1993392"/>
            <a:chOff x="0" y="0"/>
            <a:chExt cx="10228657" cy="1993392"/>
          </a:xfrm>
        </p:grpSpPr>
        <p:pic>
          <p:nvPicPr>
            <p:cNvPr id="39" name="Picture 38">
              <a:extLst>
                <a:ext uri="{FF2B5EF4-FFF2-40B4-BE49-F238E27FC236}">
                  <a16:creationId xmlns:a16="http://schemas.microsoft.com/office/drawing/2014/main" id="{BECAF768-920F-F74B-93D2-BD555C3EB2E8}"/>
                </a:ext>
              </a:extLst>
            </p:cNvPr>
            <p:cNvPicPr>
              <a:picLocks noChangeAspect="1"/>
            </p:cNvPicPr>
            <p:nvPr/>
          </p:nvPicPr>
          <p:blipFill>
            <a:blip r:embed="rId3">
              <a:alphaModFix amt="54000"/>
            </a:blip>
            <a:stretch>
              <a:fillRect/>
            </a:stretch>
          </p:blipFill>
          <p:spPr>
            <a:xfrm>
              <a:off x="0" y="0"/>
              <a:ext cx="1720962" cy="1993392"/>
            </a:xfrm>
            <a:prstGeom prst="rect">
              <a:avLst/>
            </a:prstGeom>
          </p:spPr>
        </p:pic>
        <p:pic>
          <p:nvPicPr>
            <p:cNvPr id="41" name="Picture 40">
              <a:extLst>
                <a:ext uri="{FF2B5EF4-FFF2-40B4-BE49-F238E27FC236}">
                  <a16:creationId xmlns:a16="http://schemas.microsoft.com/office/drawing/2014/main" id="{2FB786A7-B545-BE44-B4F4-3364D3EA3489}"/>
                </a:ext>
              </a:extLst>
            </p:cNvPr>
            <p:cNvPicPr>
              <a:picLocks noChangeAspect="1"/>
            </p:cNvPicPr>
            <p:nvPr/>
          </p:nvPicPr>
          <p:blipFill>
            <a:blip r:embed="rId3">
              <a:alphaModFix amt="54000"/>
            </a:blip>
            <a:stretch>
              <a:fillRect/>
            </a:stretch>
          </p:blipFill>
          <p:spPr>
            <a:xfrm>
              <a:off x="1701539" y="0"/>
              <a:ext cx="1720962" cy="1993392"/>
            </a:xfrm>
            <a:prstGeom prst="rect">
              <a:avLst/>
            </a:prstGeom>
          </p:spPr>
        </p:pic>
        <p:pic>
          <p:nvPicPr>
            <p:cNvPr id="42" name="Picture 41">
              <a:extLst>
                <a:ext uri="{FF2B5EF4-FFF2-40B4-BE49-F238E27FC236}">
                  <a16:creationId xmlns:a16="http://schemas.microsoft.com/office/drawing/2014/main" id="{BA4CFE9A-29DE-544E-9C36-11FA404CFF90}"/>
                </a:ext>
              </a:extLst>
            </p:cNvPr>
            <p:cNvPicPr>
              <a:picLocks noChangeAspect="1"/>
            </p:cNvPicPr>
            <p:nvPr/>
          </p:nvPicPr>
          <p:blipFill>
            <a:blip r:embed="rId3">
              <a:alphaModFix amt="54000"/>
            </a:blip>
            <a:stretch>
              <a:fillRect/>
            </a:stretch>
          </p:blipFill>
          <p:spPr>
            <a:xfrm>
              <a:off x="3403078" y="0"/>
              <a:ext cx="1720962" cy="1993392"/>
            </a:xfrm>
            <a:prstGeom prst="rect">
              <a:avLst/>
            </a:prstGeom>
          </p:spPr>
        </p:pic>
        <p:pic>
          <p:nvPicPr>
            <p:cNvPr id="43" name="Picture 42">
              <a:extLst>
                <a:ext uri="{FF2B5EF4-FFF2-40B4-BE49-F238E27FC236}">
                  <a16:creationId xmlns:a16="http://schemas.microsoft.com/office/drawing/2014/main" id="{74236785-C7B3-7046-A0F6-F109E646C408}"/>
                </a:ext>
              </a:extLst>
            </p:cNvPr>
            <p:cNvPicPr>
              <a:picLocks noChangeAspect="1"/>
            </p:cNvPicPr>
            <p:nvPr/>
          </p:nvPicPr>
          <p:blipFill>
            <a:blip r:embed="rId3">
              <a:alphaModFix amt="54000"/>
            </a:blip>
            <a:stretch>
              <a:fillRect/>
            </a:stretch>
          </p:blipFill>
          <p:spPr>
            <a:xfrm>
              <a:off x="5104617" y="0"/>
              <a:ext cx="1720962" cy="1993392"/>
            </a:xfrm>
            <a:prstGeom prst="rect">
              <a:avLst/>
            </a:prstGeom>
          </p:spPr>
        </p:pic>
        <p:pic>
          <p:nvPicPr>
            <p:cNvPr id="44" name="Picture 43">
              <a:extLst>
                <a:ext uri="{FF2B5EF4-FFF2-40B4-BE49-F238E27FC236}">
                  <a16:creationId xmlns:a16="http://schemas.microsoft.com/office/drawing/2014/main" id="{764F2614-94E1-9840-9F9F-FA936B169B59}"/>
                </a:ext>
              </a:extLst>
            </p:cNvPr>
            <p:cNvPicPr>
              <a:picLocks noChangeAspect="1"/>
            </p:cNvPicPr>
            <p:nvPr/>
          </p:nvPicPr>
          <p:blipFill>
            <a:blip r:embed="rId3">
              <a:alphaModFix amt="54000"/>
            </a:blip>
            <a:stretch>
              <a:fillRect/>
            </a:stretch>
          </p:blipFill>
          <p:spPr>
            <a:xfrm>
              <a:off x="6806156" y="0"/>
              <a:ext cx="1720962" cy="1993392"/>
            </a:xfrm>
            <a:prstGeom prst="rect">
              <a:avLst/>
            </a:prstGeom>
          </p:spPr>
        </p:pic>
        <p:pic>
          <p:nvPicPr>
            <p:cNvPr id="45" name="Picture 44">
              <a:extLst>
                <a:ext uri="{FF2B5EF4-FFF2-40B4-BE49-F238E27FC236}">
                  <a16:creationId xmlns:a16="http://schemas.microsoft.com/office/drawing/2014/main" id="{E17C087E-51D8-DF4A-A029-3AE73C41B39F}"/>
                </a:ext>
              </a:extLst>
            </p:cNvPr>
            <p:cNvPicPr>
              <a:picLocks noChangeAspect="1"/>
            </p:cNvPicPr>
            <p:nvPr/>
          </p:nvPicPr>
          <p:blipFill>
            <a:blip r:embed="rId3">
              <a:alphaModFix amt="54000"/>
            </a:blip>
            <a:stretch>
              <a:fillRect/>
            </a:stretch>
          </p:blipFill>
          <p:spPr>
            <a:xfrm>
              <a:off x="8507695" y="0"/>
              <a:ext cx="1720962" cy="1993392"/>
            </a:xfrm>
            <a:prstGeom prst="rect">
              <a:avLst/>
            </a:prstGeom>
          </p:spPr>
        </p:pic>
      </p:grpSp>
      <p:grpSp>
        <p:nvGrpSpPr>
          <p:cNvPr id="46" name="Group 45">
            <a:extLst>
              <a:ext uri="{FF2B5EF4-FFF2-40B4-BE49-F238E27FC236}">
                <a16:creationId xmlns:a16="http://schemas.microsoft.com/office/drawing/2014/main" id="{88B6ECE1-2DC0-954B-AADA-1508CB49FC1D}"/>
              </a:ext>
            </a:extLst>
          </p:cNvPr>
          <p:cNvGrpSpPr/>
          <p:nvPr/>
        </p:nvGrpSpPr>
        <p:grpSpPr>
          <a:xfrm>
            <a:off x="-850770" y="1469183"/>
            <a:ext cx="10228657" cy="1993392"/>
            <a:chOff x="0" y="0"/>
            <a:chExt cx="10228657" cy="1993392"/>
          </a:xfrm>
        </p:grpSpPr>
        <p:pic>
          <p:nvPicPr>
            <p:cNvPr id="47" name="Picture 46">
              <a:extLst>
                <a:ext uri="{FF2B5EF4-FFF2-40B4-BE49-F238E27FC236}">
                  <a16:creationId xmlns:a16="http://schemas.microsoft.com/office/drawing/2014/main" id="{EBD16BF6-A772-2C4D-9000-1FBC5A4BAD65}"/>
                </a:ext>
              </a:extLst>
            </p:cNvPr>
            <p:cNvPicPr>
              <a:picLocks noChangeAspect="1"/>
            </p:cNvPicPr>
            <p:nvPr/>
          </p:nvPicPr>
          <p:blipFill>
            <a:blip r:embed="rId3">
              <a:alphaModFix amt="54000"/>
            </a:blip>
            <a:stretch>
              <a:fillRect/>
            </a:stretch>
          </p:blipFill>
          <p:spPr>
            <a:xfrm>
              <a:off x="0" y="0"/>
              <a:ext cx="1720962" cy="1993392"/>
            </a:xfrm>
            <a:prstGeom prst="rect">
              <a:avLst/>
            </a:prstGeom>
          </p:spPr>
        </p:pic>
        <p:pic>
          <p:nvPicPr>
            <p:cNvPr id="48" name="Picture 47">
              <a:extLst>
                <a:ext uri="{FF2B5EF4-FFF2-40B4-BE49-F238E27FC236}">
                  <a16:creationId xmlns:a16="http://schemas.microsoft.com/office/drawing/2014/main" id="{DB4A1F78-5FEA-3349-948E-46FF2724D797}"/>
                </a:ext>
              </a:extLst>
            </p:cNvPr>
            <p:cNvPicPr>
              <a:picLocks noChangeAspect="1"/>
            </p:cNvPicPr>
            <p:nvPr/>
          </p:nvPicPr>
          <p:blipFill>
            <a:blip r:embed="rId3">
              <a:alphaModFix amt="54000"/>
            </a:blip>
            <a:stretch>
              <a:fillRect/>
            </a:stretch>
          </p:blipFill>
          <p:spPr>
            <a:xfrm>
              <a:off x="1701539" y="0"/>
              <a:ext cx="1720962" cy="1993392"/>
            </a:xfrm>
            <a:prstGeom prst="rect">
              <a:avLst/>
            </a:prstGeom>
          </p:spPr>
        </p:pic>
        <p:pic>
          <p:nvPicPr>
            <p:cNvPr id="49" name="Picture 48">
              <a:extLst>
                <a:ext uri="{FF2B5EF4-FFF2-40B4-BE49-F238E27FC236}">
                  <a16:creationId xmlns:a16="http://schemas.microsoft.com/office/drawing/2014/main" id="{A6D40855-ED7C-9449-8867-626E7BD698A5}"/>
                </a:ext>
              </a:extLst>
            </p:cNvPr>
            <p:cNvPicPr>
              <a:picLocks noChangeAspect="1"/>
            </p:cNvPicPr>
            <p:nvPr/>
          </p:nvPicPr>
          <p:blipFill>
            <a:blip r:embed="rId3">
              <a:alphaModFix amt="54000"/>
            </a:blip>
            <a:stretch>
              <a:fillRect/>
            </a:stretch>
          </p:blipFill>
          <p:spPr>
            <a:xfrm>
              <a:off x="3403078" y="0"/>
              <a:ext cx="1720962" cy="1993392"/>
            </a:xfrm>
            <a:prstGeom prst="rect">
              <a:avLst/>
            </a:prstGeom>
          </p:spPr>
        </p:pic>
        <p:pic>
          <p:nvPicPr>
            <p:cNvPr id="50" name="Picture 49">
              <a:extLst>
                <a:ext uri="{FF2B5EF4-FFF2-40B4-BE49-F238E27FC236}">
                  <a16:creationId xmlns:a16="http://schemas.microsoft.com/office/drawing/2014/main" id="{6D248A91-7BE1-8244-99BA-4C134F8B453E}"/>
                </a:ext>
              </a:extLst>
            </p:cNvPr>
            <p:cNvPicPr>
              <a:picLocks noChangeAspect="1"/>
            </p:cNvPicPr>
            <p:nvPr/>
          </p:nvPicPr>
          <p:blipFill>
            <a:blip r:embed="rId3">
              <a:alphaModFix amt="54000"/>
            </a:blip>
            <a:stretch>
              <a:fillRect/>
            </a:stretch>
          </p:blipFill>
          <p:spPr>
            <a:xfrm>
              <a:off x="5104617" y="0"/>
              <a:ext cx="1720962" cy="1993392"/>
            </a:xfrm>
            <a:prstGeom prst="rect">
              <a:avLst/>
            </a:prstGeom>
          </p:spPr>
        </p:pic>
        <p:pic>
          <p:nvPicPr>
            <p:cNvPr id="51" name="Picture 50">
              <a:extLst>
                <a:ext uri="{FF2B5EF4-FFF2-40B4-BE49-F238E27FC236}">
                  <a16:creationId xmlns:a16="http://schemas.microsoft.com/office/drawing/2014/main" id="{8C035918-15A9-3746-8F61-7C008AB5B96C}"/>
                </a:ext>
              </a:extLst>
            </p:cNvPr>
            <p:cNvPicPr>
              <a:picLocks noChangeAspect="1"/>
            </p:cNvPicPr>
            <p:nvPr/>
          </p:nvPicPr>
          <p:blipFill>
            <a:blip r:embed="rId3">
              <a:alphaModFix amt="54000"/>
            </a:blip>
            <a:stretch>
              <a:fillRect/>
            </a:stretch>
          </p:blipFill>
          <p:spPr>
            <a:xfrm>
              <a:off x="6806156" y="0"/>
              <a:ext cx="1720962" cy="1993392"/>
            </a:xfrm>
            <a:prstGeom prst="rect">
              <a:avLst/>
            </a:prstGeom>
          </p:spPr>
        </p:pic>
        <p:pic>
          <p:nvPicPr>
            <p:cNvPr id="52" name="Picture 51">
              <a:extLst>
                <a:ext uri="{FF2B5EF4-FFF2-40B4-BE49-F238E27FC236}">
                  <a16:creationId xmlns:a16="http://schemas.microsoft.com/office/drawing/2014/main" id="{9BE14AA2-0843-AF4F-B001-A1626233F1C5}"/>
                </a:ext>
              </a:extLst>
            </p:cNvPr>
            <p:cNvPicPr>
              <a:picLocks noChangeAspect="1"/>
            </p:cNvPicPr>
            <p:nvPr/>
          </p:nvPicPr>
          <p:blipFill>
            <a:blip r:embed="rId3">
              <a:alphaModFix amt="54000"/>
            </a:blip>
            <a:stretch>
              <a:fillRect/>
            </a:stretch>
          </p:blipFill>
          <p:spPr>
            <a:xfrm>
              <a:off x="8507695" y="0"/>
              <a:ext cx="1720962" cy="1993392"/>
            </a:xfrm>
            <a:prstGeom prst="rect">
              <a:avLst/>
            </a:prstGeom>
          </p:spPr>
        </p:pic>
      </p:grpSp>
      <p:grpSp>
        <p:nvGrpSpPr>
          <p:cNvPr id="53" name="Group 52">
            <a:extLst>
              <a:ext uri="{FF2B5EF4-FFF2-40B4-BE49-F238E27FC236}">
                <a16:creationId xmlns:a16="http://schemas.microsoft.com/office/drawing/2014/main" id="{DA5CFBDF-75EF-134E-9AD5-4DD7E3C5E31C}"/>
              </a:ext>
            </a:extLst>
          </p:cNvPr>
          <p:cNvGrpSpPr/>
          <p:nvPr/>
        </p:nvGrpSpPr>
        <p:grpSpPr>
          <a:xfrm>
            <a:off x="-6618" y="2938366"/>
            <a:ext cx="10228657" cy="1993392"/>
            <a:chOff x="0" y="0"/>
            <a:chExt cx="10228657" cy="1993392"/>
          </a:xfrm>
        </p:grpSpPr>
        <p:pic>
          <p:nvPicPr>
            <p:cNvPr id="54" name="Picture 53">
              <a:extLst>
                <a:ext uri="{FF2B5EF4-FFF2-40B4-BE49-F238E27FC236}">
                  <a16:creationId xmlns:a16="http://schemas.microsoft.com/office/drawing/2014/main" id="{54CC82FE-94C8-964D-A0C4-F6FAA550DA68}"/>
                </a:ext>
              </a:extLst>
            </p:cNvPr>
            <p:cNvPicPr>
              <a:picLocks noChangeAspect="1"/>
            </p:cNvPicPr>
            <p:nvPr/>
          </p:nvPicPr>
          <p:blipFill>
            <a:blip r:embed="rId3">
              <a:alphaModFix amt="54000"/>
            </a:blip>
            <a:stretch>
              <a:fillRect/>
            </a:stretch>
          </p:blipFill>
          <p:spPr>
            <a:xfrm>
              <a:off x="0" y="0"/>
              <a:ext cx="1720962" cy="1993392"/>
            </a:xfrm>
            <a:prstGeom prst="rect">
              <a:avLst/>
            </a:prstGeom>
          </p:spPr>
        </p:pic>
        <p:pic>
          <p:nvPicPr>
            <p:cNvPr id="55" name="Picture 54">
              <a:extLst>
                <a:ext uri="{FF2B5EF4-FFF2-40B4-BE49-F238E27FC236}">
                  <a16:creationId xmlns:a16="http://schemas.microsoft.com/office/drawing/2014/main" id="{E012597F-484E-0842-8B81-205EDFBD7708}"/>
                </a:ext>
              </a:extLst>
            </p:cNvPr>
            <p:cNvPicPr>
              <a:picLocks noChangeAspect="1"/>
            </p:cNvPicPr>
            <p:nvPr/>
          </p:nvPicPr>
          <p:blipFill>
            <a:blip r:embed="rId3">
              <a:alphaModFix amt="54000"/>
            </a:blip>
            <a:stretch>
              <a:fillRect/>
            </a:stretch>
          </p:blipFill>
          <p:spPr>
            <a:xfrm>
              <a:off x="1701539" y="0"/>
              <a:ext cx="1720962" cy="1993392"/>
            </a:xfrm>
            <a:prstGeom prst="rect">
              <a:avLst/>
            </a:prstGeom>
          </p:spPr>
        </p:pic>
        <p:pic>
          <p:nvPicPr>
            <p:cNvPr id="56" name="Picture 55">
              <a:extLst>
                <a:ext uri="{FF2B5EF4-FFF2-40B4-BE49-F238E27FC236}">
                  <a16:creationId xmlns:a16="http://schemas.microsoft.com/office/drawing/2014/main" id="{8C6757CE-66D6-EF4D-A422-C9C63E414EB5}"/>
                </a:ext>
              </a:extLst>
            </p:cNvPr>
            <p:cNvPicPr>
              <a:picLocks noChangeAspect="1"/>
            </p:cNvPicPr>
            <p:nvPr/>
          </p:nvPicPr>
          <p:blipFill>
            <a:blip r:embed="rId3">
              <a:alphaModFix amt="54000"/>
            </a:blip>
            <a:stretch>
              <a:fillRect/>
            </a:stretch>
          </p:blipFill>
          <p:spPr>
            <a:xfrm>
              <a:off x="3403078" y="0"/>
              <a:ext cx="1720962" cy="1993392"/>
            </a:xfrm>
            <a:prstGeom prst="rect">
              <a:avLst/>
            </a:prstGeom>
          </p:spPr>
        </p:pic>
        <p:pic>
          <p:nvPicPr>
            <p:cNvPr id="57" name="Picture 56">
              <a:extLst>
                <a:ext uri="{FF2B5EF4-FFF2-40B4-BE49-F238E27FC236}">
                  <a16:creationId xmlns:a16="http://schemas.microsoft.com/office/drawing/2014/main" id="{A854CA3E-16C8-694F-85D5-B6FA627F9C88}"/>
                </a:ext>
              </a:extLst>
            </p:cNvPr>
            <p:cNvPicPr>
              <a:picLocks noChangeAspect="1"/>
            </p:cNvPicPr>
            <p:nvPr/>
          </p:nvPicPr>
          <p:blipFill>
            <a:blip r:embed="rId3">
              <a:alphaModFix amt="54000"/>
            </a:blip>
            <a:stretch>
              <a:fillRect/>
            </a:stretch>
          </p:blipFill>
          <p:spPr>
            <a:xfrm>
              <a:off x="5104617" y="0"/>
              <a:ext cx="1720962" cy="1993392"/>
            </a:xfrm>
            <a:prstGeom prst="rect">
              <a:avLst/>
            </a:prstGeom>
          </p:spPr>
        </p:pic>
        <p:pic>
          <p:nvPicPr>
            <p:cNvPr id="58" name="Picture 57">
              <a:extLst>
                <a:ext uri="{FF2B5EF4-FFF2-40B4-BE49-F238E27FC236}">
                  <a16:creationId xmlns:a16="http://schemas.microsoft.com/office/drawing/2014/main" id="{ED5493E0-B88E-684D-9C85-99E2FB4DFFB2}"/>
                </a:ext>
              </a:extLst>
            </p:cNvPr>
            <p:cNvPicPr>
              <a:picLocks noChangeAspect="1"/>
            </p:cNvPicPr>
            <p:nvPr/>
          </p:nvPicPr>
          <p:blipFill>
            <a:blip r:embed="rId3">
              <a:alphaModFix amt="54000"/>
            </a:blip>
            <a:stretch>
              <a:fillRect/>
            </a:stretch>
          </p:blipFill>
          <p:spPr>
            <a:xfrm>
              <a:off x="6806156" y="0"/>
              <a:ext cx="1720962" cy="1993392"/>
            </a:xfrm>
            <a:prstGeom prst="rect">
              <a:avLst/>
            </a:prstGeom>
          </p:spPr>
        </p:pic>
        <p:pic>
          <p:nvPicPr>
            <p:cNvPr id="59" name="Picture 58">
              <a:extLst>
                <a:ext uri="{FF2B5EF4-FFF2-40B4-BE49-F238E27FC236}">
                  <a16:creationId xmlns:a16="http://schemas.microsoft.com/office/drawing/2014/main" id="{F852F6CA-9212-874C-A9EC-1B50DDF8308D}"/>
                </a:ext>
              </a:extLst>
            </p:cNvPr>
            <p:cNvPicPr>
              <a:picLocks noChangeAspect="1"/>
            </p:cNvPicPr>
            <p:nvPr/>
          </p:nvPicPr>
          <p:blipFill>
            <a:blip r:embed="rId3">
              <a:alphaModFix amt="54000"/>
            </a:blip>
            <a:stretch>
              <a:fillRect/>
            </a:stretch>
          </p:blipFill>
          <p:spPr>
            <a:xfrm>
              <a:off x="8507695" y="0"/>
              <a:ext cx="1720962" cy="1993392"/>
            </a:xfrm>
            <a:prstGeom prst="rect">
              <a:avLst/>
            </a:prstGeom>
          </p:spPr>
        </p:pic>
      </p:grpSp>
      <p:grpSp>
        <p:nvGrpSpPr>
          <p:cNvPr id="60" name="Group 59">
            <a:extLst>
              <a:ext uri="{FF2B5EF4-FFF2-40B4-BE49-F238E27FC236}">
                <a16:creationId xmlns:a16="http://schemas.microsoft.com/office/drawing/2014/main" id="{0AA98880-6B14-0644-AF7F-78ACE5501646}"/>
              </a:ext>
            </a:extLst>
          </p:cNvPr>
          <p:cNvGrpSpPr/>
          <p:nvPr/>
        </p:nvGrpSpPr>
        <p:grpSpPr>
          <a:xfrm>
            <a:off x="-844153" y="4407549"/>
            <a:ext cx="10228657" cy="1993392"/>
            <a:chOff x="0" y="0"/>
            <a:chExt cx="10228657" cy="1993392"/>
          </a:xfrm>
        </p:grpSpPr>
        <p:pic>
          <p:nvPicPr>
            <p:cNvPr id="61" name="Picture 60">
              <a:extLst>
                <a:ext uri="{FF2B5EF4-FFF2-40B4-BE49-F238E27FC236}">
                  <a16:creationId xmlns:a16="http://schemas.microsoft.com/office/drawing/2014/main" id="{B51CFE23-4262-0247-85B0-518CFE59415C}"/>
                </a:ext>
              </a:extLst>
            </p:cNvPr>
            <p:cNvPicPr>
              <a:picLocks noChangeAspect="1"/>
            </p:cNvPicPr>
            <p:nvPr/>
          </p:nvPicPr>
          <p:blipFill>
            <a:blip r:embed="rId3">
              <a:alphaModFix amt="54000"/>
            </a:blip>
            <a:stretch>
              <a:fillRect/>
            </a:stretch>
          </p:blipFill>
          <p:spPr>
            <a:xfrm>
              <a:off x="0" y="0"/>
              <a:ext cx="1720962" cy="1993392"/>
            </a:xfrm>
            <a:prstGeom prst="rect">
              <a:avLst/>
            </a:prstGeom>
          </p:spPr>
        </p:pic>
        <p:pic>
          <p:nvPicPr>
            <p:cNvPr id="62" name="Picture 61">
              <a:extLst>
                <a:ext uri="{FF2B5EF4-FFF2-40B4-BE49-F238E27FC236}">
                  <a16:creationId xmlns:a16="http://schemas.microsoft.com/office/drawing/2014/main" id="{CF8BD7D4-D9CA-524B-86A6-752300994261}"/>
                </a:ext>
              </a:extLst>
            </p:cNvPr>
            <p:cNvPicPr>
              <a:picLocks noChangeAspect="1"/>
            </p:cNvPicPr>
            <p:nvPr/>
          </p:nvPicPr>
          <p:blipFill>
            <a:blip r:embed="rId3">
              <a:alphaModFix amt="54000"/>
            </a:blip>
            <a:stretch>
              <a:fillRect/>
            </a:stretch>
          </p:blipFill>
          <p:spPr>
            <a:xfrm>
              <a:off x="1701539" y="0"/>
              <a:ext cx="1720962" cy="1993392"/>
            </a:xfrm>
            <a:prstGeom prst="rect">
              <a:avLst/>
            </a:prstGeom>
          </p:spPr>
        </p:pic>
        <p:pic>
          <p:nvPicPr>
            <p:cNvPr id="63" name="Picture 62">
              <a:extLst>
                <a:ext uri="{FF2B5EF4-FFF2-40B4-BE49-F238E27FC236}">
                  <a16:creationId xmlns:a16="http://schemas.microsoft.com/office/drawing/2014/main" id="{13A3B184-FD53-0241-ADC3-7548171D228A}"/>
                </a:ext>
              </a:extLst>
            </p:cNvPr>
            <p:cNvPicPr>
              <a:picLocks noChangeAspect="1"/>
            </p:cNvPicPr>
            <p:nvPr/>
          </p:nvPicPr>
          <p:blipFill>
            <a:blip r:embed="rId3">
              <a:alphaModFix amt="54000"/>
            </a:blip>
            <a:stretch>
              <a:fillRect/>
            </a:stretch>
          </p:blipFill>
          <p:spPr>
            <a:xfrm>
              <a:off x="3403078" y="0"/>
              <a:ext cx="1720962" cy="1993392"/>
            </a:xfrm>
            <a:prstGeom prst="rect">
              <a:avLst/>
            </a:prstGeom>
          </p:spPr>
        </p:pic>
        <p:pic>
          <p:nvPicPr>
            <p:cNvPr id="64" name="Picture 63">
              <a:extLst>
                <a:ext uri="{FF2B5EF4-FFF2-40B4-BE49-F238E27FC236}">
                  <a16:creationId xmlns:a16="http://schemas.microsoft.com/office/drawing/2014/main" id="{81E6B738-6F6E-9547-9A69-627562D534D2}"/>
                </a:ext>
              </a:extLst>
            </p:cNvPr>
            <p:cNvPicPr>
              <a:picLocks noChangeAspect="1"/>
            </p:cNvPicPr>
            <p:nvPr/>
          </p:nvPicPr>
          <p:blipFill>
            <a:blip r:embed="rId3">
              <a:alphaModFix amt="54000"/>
            </a:blip>
            <a:stretch>
              <a:fillRect/>
            </a:stretch>
          </p:blipFill>
          <p:spPr>
            <a:xfrm>
              <a:off x="5104617" y="0"/>
              <a:ext cx="1720962" cy="1993392"/>
            </a:xfrm>
            <a:prstGeom prst="rect">
              <a:avLst/>
            </a:prstGeom>
          </p:spPr>
        </p:pic>
        <p:pic>
          <p:nvPicPr>
            <p:cNvPr id="65" name="Picture 64">
              <a:extLst>
                <a:ext uri="{FF2B5EF4-FFF2-40B4-BE49-F238E27FC236}">
                  <a16:creationId xmlns:a16="http://schemas.microsoft.com/office/drawing/2014/main" id="{57E67011-6B2C-9549-9D19-3DFEC20FE271}"/>
                </a:ext>
              </a:extLst>
            </p:cNvPr>
            <p:cNvPicPr>
              <a:picLocks noChangeAspect="1"/>
            </p:cNvPicPr>
            <p:nvPr/>
          </p:nvPicPr>
          <p:blipFill>
            <a:blip r:embed="rId3">
              <a:alphaModFix amt="54000"/>
            </a:blip>
            <a:stretch>
              <a:fillRect/>
            </a:stretch>
          </p:blipFill>
          <p:spPr>
            <a:xfrm>
              <a:off x="6806156" y="0"/>
              <a:ext cx="1720962" cy="1993392"/>
            </a:xfrm>
            <a:prstGeom prst="rect">
              <a:avLst/>
            </a:prstGeom>
          </p:spPr>
        </p:pic>
        <p:pic>
          <p:nvPicPr>
            <p:cNvPr id="66" name="Picture 65">
              <a:extLst>
                <a:ext uri="{FF2B5EF4-FFF2-40B4-BE49-F238E27FC236}">
                  <a16:creationId xmlns:a16="http://schemas.microsoft.com/office/drawing/2014/main" id="{CAD5BB1B-9E7A-0B42-8136-4B5FC680676D}"/>
                </a:ext>
              </a:extLst>
            </p:cNvPr>
            <p:cNvPicPr>
              <a:picLocks noChangeAspect="1"/>
            </p:cNvPicPr>
            <p:nvPr/>
          </p:nvPicPr>
          <p:blipFill>
            <a:blip r:embed="rId3">
              <a:alphaModFix amt="54000"/>
            </a:blip>
            <a:stretch>
              <a:fillRect/>
            </a:stretch>
          </p:blipFill>
          <p:spPr>
            <a:xfrm>
              <a:off x="8507695" y="0"/>
              <a:ext cx="1720962" cy="1993392"/>
            </a:xfrm>
            <a:prstGeom prst="rect">
              <a:avLst/>
            </a:prstGeom>
          </p:spPr>
        </p:pic>
      </p:grpSp>
      <p:grpSp>
        <p:nvGrpSpPr>
          <p:cNvPr id="67" name="Group 66">
            <a:extLst>
              <a:ext uri="{FF2B5EF4-FFF2-40B4-BE49-F238E27FC236}">
                <a16:creationId xmlns:a16="http://schemas.microsoft.com/office/drawing/2014/main" id="{F9998C7E-2FBD-5D42-B724-1416E933EA21}"/>
              </a:ext>
            </a:extLst>
          </p:cNvPr>
          <p:cNvGrpSpPr/>
          <p:nvPr/>
        </p:nvGrpSpPr>
        <p:grpSpPr>
          <a:xfrm>
            <a:off x="5287" y="5876732"/>
            <a:ext cx="10228657" cy="1993392"/>
            <a:chOff x="0" y="0"/>
            <a:chExt cx="10228657" cy="1993392"/>
          </a:xfrm>
        </p:grpSpPr>
        <p:pic>
          <p:nvPicPr>
            <p:cNvPr id="68" name="Picture 67">
              <a:extLst>
                <a:ext uri="{FF2B5EF4-FFF2-40B4-BE49-F238E27FC236}">
                  <a16:creationId xmlns:a16="http://schemas.microsoft.com/office/drawing/2014/main" id="{FDE9CFFA-7D05-7246-8116-FD2157F6C81F}"/>
                </a:ext>
              </a:extLst>
            </p:cNvPr>
            <p:cNvPicPr>
              <a:picLocks noChangeAspect="1"/>
            </p:cNvPicPr>
            <p:nvPr/>
          </p:nvPicPr>
          <p:blipFill>
            <a:blip r:embed="rId3">
              <a:alphaModFix amt="54000"/>
            </a:blip>
            <a:stretch>
              <a:fillRect/>
            </a:stretch>
          </p:blipFill>
          <p:spPr>
            <a:xfrm>
              <a:off x="0" y="0"/>
              <a:ext cx="1720962" cy="1993392"/>
            </a:xfrm>
            <a:prstGeom prst="rect">
              <a:avLst/>
            </a:prstGeom>
          </p:spPr>
        </p:pic>
        <p:pic>
          <p:nvPicPr>
            <p:cNvPr id="69" name="Picture 68">
              <a:extLst>
                <a:ext uri="{FF2B5EF4-FFF2-40B4-BE49-F238E27FC236}">
                  <a16:creationId xmlns:a16="http://schemas.microsoft.com/office/drawing/2014/main" id="{D99E7812-C890-9041-B83B-E22CEBAB457A}"/>
                </a:ext>
              </a:extLst>
            </p:cNvPr>
            <p:cNvPicPr>
              <a:picLocks noChangeAspect="1"/>
            </p:cNvPicPr>
            <p:nvPr/>
          </p:nvPicPr>
          <p:blipFill>
            <a:blip r:embed="rId3">
              <a:alphaModFix amt="54000"/>
            </a:blip>
            <a:stretch>
              <a:fillRect/>
            </a:stretch>
          </p:blipFill>
          <p:spPr>
            <a:xfrm>
              <a:off x="1701539" y="0"/>
              <a:ext cx="1720962" cy="1993392"/>
            </a:xfrm>
            <a:prstGeom prst="rect">
              <a:avLst/>
            </a:prstGeom>
          </p:spPr>
        </p:pic>
        <p:pic>
          <p:nvPicPr>
            <p:cNvPr id="70" name="Picture 69">
              <a:extLst>
                <a:ext uri="{FF2B5EF4-FFF2-40B4-BE49-F238E27FC236}">
                  <a16:creationId xmlns:a16="http://schemas.microsoft.com/office/drawing/2014/main" id="{59498F23-FED7-8F4A-839C-0C64691DF391}"/>
                </a:ext>
              </a:extLst>
            </p:cNvPr>
            <p:cNvPicPr>
              <a:picLocks noChangeAspect="1"/>
            </p:cNvPicPr>
            <p:nvPr/>
          </p:nvPicPr>
          <p:blipFill>
            <a:blip r:embed="rId3">
              <a:alphaModFix amt="54000"/>
            </a:blip>
            <a:stretch>
              <a:fillRect/>
            </a:stretch>
          </p:blipFill>
          <p:spPr>
            <a:xfrm>
              <a:off x="3403078" y="0"/>
              <a:ext cx="1720962" cy="1993392"/>
            </a:xfrm>
            <a:prstGeom prst="rect">
              <a:avLst/>
            </a:prstGeom>
          </p:spPr>
        </p:pic>
        <p:pic>
          <p:nvPicPr>
            <p:cNvPr id="71" name="Picture 70">
              <a:extLst>
                <a:ext uri="{FF2B5EF4-FFF2-40B4-BE49-F238E27FC236}">
                  <a16:creationId xmlns:a16="http://schemas.microsoft.com/office/drawing/2014/main" id="{FCE0ECE9-345D-6946-A51E-D89B664E0299}"/>
                </a:ext>
              </a:extLst>
            </p:cNvPr>
            <p:cNvPicPr>
              <a:picLocks noChangeAspect="1"/>
            </p:cNvPicPr>
            <p:nvPr/>
          </p:nvPicPr>
          <p:blipFill>
            <a:blip r:embed="rId3">
              <a:alphaModFix amt="54000"/>
            </a:blip>
            <a:stretch>
              <a:fillRect/>
            </a:stretch>
          </p:blipFill>
          <p:spPr>
            <a:xfrm>
              <a:off x="5104617" y="0"/>
              <a:ext cx="1720962" cy="1993392"/>
            </a:xfrm>
            <a:prstGeom prst="rect">
              <a:avLst/>
            </a:prstGeom>
          </p:spPr>
        </p:pic>
        <p:pic>
          <p:nvPicPr>
            <p:cNvPr id="72" name="Picture 71">
              <a:extLst>
                <a:ext uri="{FF2B5EF4-FFF2-40B4-BE49-F238E27FC236}">
                  <a16:creationId xmlns:a16="http://schemas.microsoft.com/office/drawing/2014/main" id="{34EDCEE6-76E3-394C-9EE3-3AB0D085FC89}"/>
                </a:ext>
              </a:extLst>
            </p:cNvPr>
            <p:cNvPicPr>
              <a:picLocks noChangeAspect="1"/>
            </p:cNvPicPr>
            <p:nvPr/>
          </p:nvPicPr>
          <p:blipFill>
            <a:blip r:embed="rId3">
              <a:alphaModFix amt="54000"/>
            </a:blip>
            <a:stretch>
              <a:fillRect/>
            </a:stretch>
          </p:blipFill>
          <p:spPr>
            <a:xfrm>
              <a:off x="6806156" y="0"/>
              <a:ext cx="1720962" cy="1993392"/>
            </a:xfrm>
            <a:prstGeom prst="rect">
              <a:avLst/>
            </a:prstGeom>
          </p:spPr>
        </p:pic>
        <p:pic>
          <p:nvPicPr>
            <p:cNvPr id="73" name="Picture 72">
              <a:extLst>
                <a:ext uri="{FF2B5EF4-FFF2-40B4-BE49-F238E27FC236}">
                  <a16:creationId xmlns:a16="http://schemas.microsoft.com/office/drawing/2014/main" id="{2481EA00-4F20-BA40-9879-A80AE6C3683B}"/>
                </a:ext>
              </a:extLst>
            </p:cNvPr>
            <p:cNvPicPr>
              <a:picLocks noChangeAspect="1"/>
            </p:cNvPicPr>
            <p:nvPr/>
          </p:nvPicPr>
          <p:blipFill>
            <a:blip r:embed="rId3">
              <a:alphaModFix amt="54000"/>
            </a:blip>
            <a:stretch>
              <a:fillRect/>
            </a:stretch>
          </p:blipFill>
          <p:spPr>
            <a:xfrm>
              <a:off x="8507695" y="0"/>
              <a:ext cx="1720962" cy="1993392"/>
            </a:xfrm>
            <a:prstGeom prst="rect">
              <a:avLst/>
            </a:prstGeom>
          </p:spPr>
        </p:pic>
      </p:grpSp>
      <p:grpSp>
        <p:nvGrpSpPr>
          <p:cNvPr id="74" name="Group 73">
            <a:extLst>
              <a:ext uri="{FF2B5EF4-FFF2-40B4-BE49-F238E27FC236}">
                <a16:creationId xmlns:a16="http://schemas.microsoft.com/office/drawing/2014/main" id="{B5463B5B-5182-3D4F-B813-7A7A6F02DE60}"/>
              </a:ext>
            </a:extLst>
          </p:cNvPr>
          <p:cNvGrpSpPr/>
          <p:nvPr/>
        </p:nvGrpSpPr>
        <p:grpSpPr>
          <a:xfrm>
            <a:off x="-843648" y="-1447803"/>
            <a:ext cx="10228657" cy="1993392"/>
            <a:chOff x="0" y="0"/>
            <a:chExt cx="10228657" cy="1993392"/>
          </a:xfrm>
        </p:grpSpPr>
        <p:pic>
          <p:nvPicPr>
            <p:cNvPr id="75" name="Picture 74">
              <a:extLst>
                <a:ext uri="{FF2B5EF4-FFF2-40B4-BE49-F238E27FC236}">
                  <a16:creationId xmlns:a16="http://schemas.microsoft.com/office/drawing/2014/main" id="{A07B2CD2-0D27-D14D-B92F-DE5D6DA98030}"/>
                </a:ext>
              </a:extLst>
            </p:cNvPr>
            <p:cNvPicPr>
              <a:picLocks noChangeAspect="1"/>
            </p:cNvPicPr>
            <p:nvPr/>
          </p:nvPicPr>
          <p:blipFill>
            <a:blip r:embed="rId3">
              <a:alphaModFix amt="54000"/>
            </a:blip>
            <a:stretch>
              <a:fillRect/>
            </a:stretch>
          </p:blipFill>
          <p:spPr>
            <a:xfrm>
              <a:off x="0" y="0"/>
              <a:ext cx="1720962" cy="1993392"/>
            </a:xfrm>
            <a:prstGeom prst="rect">
              <a:avLst/>
            </a:prstGeom>
          </p:spPr>
        </p:pic>
        <p:pic>
          <p:nvPicPr>
            <p:cNvPr id="76" name="Picture 75">
              <a:extLst>
                <a:ext uri="{FF2B5EF4-FFF2-40B4-BE49-F238E27FC236}">
                  <a16:creationId xmlns:a16="http://schemas.microsoft.com/office/drawing/2014/main" id="{D544B0DE-611B-E443-BFE1-434E955A5C7E}"/>
                </a:ext>
              </a:extLst>
            </p:cNvPr>
            <p:cNvPicPr>
              <a:picLocks noChangeAspect="1"/>
            </p:cNvPicPr>
            <p:nvPr/>
          </p:nvPicPr>
          <p:blipFill>
            <a:blip r:embed="rId3">
              <a:alphaModFix amt="54000"/>
            </a:blip>
            <a:stretch>
              <a:fillRect/>
            </a:stretch>
          </p:blipFill>
          <p:spPr>
            <a:xfrm>
              <a:off x="1701539" y="0"/>
              <a:ext cx="1720962" cy="1993392"/>
            </a:xfrm>
            <a:prstGeom prst="rect">
              <a:avLst/>
            </a:prstGeom>
          </p:spPr>
        </p:pic>
        <p:pic>
          <p:nvPicPr>
            <p:cNvPr id="77" name="Picture 76">
              <a:extLst>
                <a:ext uri="{FF2B5EF4-FFF2-40B4-BE49-F238E27FC236}">
                  <a16:creationId xmlns:a16="http://schemas.microsoft.com/office/drawing/2014/main" id="{CEF73C3C-B5C4-174E-A170-1C8C82E1D2DB}"/>
                </a:ext>
              </a:extLst>
            </p:cNvPr>
            <p:cNvPicPr>
              <a:picLocks noChangeAspect="1"/>
            </p:cNvPicPr>
            <p:nvPr/>
          </p:nvPicPr>
          <p:blipFill>
            <a:blip r:embed="rId3">
              <a:alphaModFix amt="54000"/>
            </a:blip>
            <a:stretch>
              <a:fillRect/>
            </a:stretch>
          </p:blipFill>
          <p:spPr>
            <a:xfrm>
              <a:off x="3403078" y="0"/>
              <a:ext cx="1720962" cy="1993392"/>
            </a:xfrm>
            <a:prstGeom prst="rect">
              <a:avLst/>
            </a:prstGeom>
          </p:spPr>
        </p:pic>
        <p:pic>
          <p:nvPicPr>
            <p:cNvPr id="78" name="Picture 77">
              <a:extLst>
                <a:ext uri="{FF2B5EF4-FFF2-40B4-BE49-F238E27FC236}">
                  <a16:creationId xmlns:a16="http://schemas.microsoft.com/office/drawing/2014/main" id="{3112A590-475B-6349-990F-707BA3C7199A}"/>
                </a:ext>
              </a:extLst>
            </p:cNvPr>
            <p:cNvPicPr>
              <a:picLocks noChangeAspect="1"/>
            </p:cNvPicPr>
            <p:nvPr/>
          </p:nvPicPr>
          <p:blipFill>
            <a:blip r:embed="rId3">
              <a:alphaModFix amt="54000"/>
            </a:blip>
            <a:stretch>
              <a:fillRect/>
            </a:stretch>
          </p:blipFill>
          <p:spPr>
            <a:xfrm>
              <a:off x="5104617" y="0"/>
              <a:ext cx="1720962" cy="1993392"/>
            </a:xfrm>
            <a:prstGeom prst="rect">
              <a:avLst/>
            </a:prstGeom>
          </p:spPr>
        </p:pic>
        <p:pic>
          <p:nvPicPr>
            <p:cNvPr id="79" name="Picture 78">
              <a:extLst>
                <a:ext uri="{FF2B5EF4-FFF2-40B4-BE49-F238E27FC236}">
                  <a16:creationId xmlns:a16="http://schemas.microsoft.com/office/drawing/2014/main" id="{BB2014F5-FBC0-904E-A73A-67231329754C}"/>
                </a:ext>
              </a:extLst>
            </p:cNvPr>
            <p:cNvPicPr>
              <a:picLocks noChangeAspect="1"/>
            </p:cNvPicPr>
            <p:nvPr/>
          </p:nvPicPr>
          <p:blipFill>
            <a:blip r:embed="rId3">
              <a:alphaModFix amt="54000"/>
            </a:blip>
            <a:stretch>
              <a:fillRect/>
            </a:stretch>
          </p:blipFill>
          <p:spPr>
            <a:xfrm>
              <a:off x="6806156" y="0"/>
              <a:ext cx="1720962" cy="1993392"/>
            </a:xfrm>
            <a:prstGeom prst="rect">
              <a:avLst/>
            </a:prstGeom>
          </p:spPr>
        </p:pic>
        <p:pic>
          <p:nvPicPr>
            <p:cNvPr id="80" name="Picture 79">
              <a:extLst>
                <a:ext uri="{FF2B5EF4-FFF2-40B4-BE49-F238E27FC236}">
                  <a16:creationId xmlns:a16="http://schemas.microsoft.com/office/drawing/2014/main" id="{40E87605-9531-F94F-83F8-38D322E754B2}"/>
                </a:ext>
              </a:extLst>
            </p:cNvPr>
            <p:cNvPicPr>
              <a:picLocks noChangeAspect="1"/>
            </p:cNvPicPr>
            <p:nvPr/>
          </p:nvPicPr>
          <p:blipFill>
            <a:blip r:embed="rId3">
              <a:alphaModFix amt="54000"/>
            </a:blip>
            <a:stretch>
              <a:fillRect/>
            </a:stretch>
          </p:blipFill>
          <p:spPr>
            <a:xfrm>
              <a:off x="8507695" y="0"/>
              <a:ext cx="1720962" cy="1993392"/>
            </a:xfrm>
            <a:prstGeom prst="rect">
              <a:avLst/>
            </a:prstGeom>
          </p:spPr>
        </p:pic>
      </p:grpSp>
    </p:spTree>
    <p:extLst>
      <p:ext uri="{BB962C8B-B14F-4D97-AF65-F5344CB8AC3E}">
        <p14:creationId xmlns:p14="http://schemas.microsoft.com/office/powerpoint/2010/main" val="1192983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1C963-E5E4-0B4A-97D7-E32C72139507}"/>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CD911A27-98FC-934F-B532-CB6548AD5B5D}"/>
              </a:ext>
            </a:extLst>
          </p:cNvPr>
          <p:cNvSpPr>
            <a:spLocks noGrp="1"/>
          </p:cNvSpPr>
          <p:nvPr>
            <p:ph idx="1"/>
          </p:nvPr>
        </p:nvSpPr>
        <p:spPr/>
        <p:txBody>
          <a:bodyPr/>
          <a:lstStyle/>
          <a:p>
            <a:r>
              <a:rPr lang="en-US" sz="2400" dirty="0">
                <a:solidFill>
                  <a:schemeClr val="accent1"/>
                </a:solidFill>
              </a:rPr>
              <a:t>Who am I? </a:t>
            </a:r>
            <a:r>
              <a:rPr lang="en-US" sz="2400" dirty="0"/>
              <a:t>Research Biostatistician in the Department of Epidemiology &amp; Biostatistics</a:t>
            </a:r>
          </a:p>
          <a:p>
            <a:r>
              <a:rPr lang="en-US" sz="2400" dirty="0">
                <a:solidFill>
                  <a:schemeClr val="accent1"/>
                </a:solidFill>
              </a:rPr>
              <a:t>What do I do?</a:t>
            </a:r>
          </a:p>
          <a:p>
            <a:pPr lvl="1"/>
            <a:r>
              <a:rPr lang="en-US" sz="2000" dirty="0"/>
              <a:t>Retrospective data analysis, end goal is a manuscript in a peer-reviewed journal and/or a conference presentation</a:t>
            </a:r>
            <a:endParaRPr lang="en-US" sz="1600" dirty="0"/>
          </a:p>
          <a:p>
            <a:pPr lvl="1"/>
            <a:r>
              <a:rPr lang="en-US" sz="2000" dirty="0"/>
              <a:t>Protocol development, end goal is a clinical trial research protocol</a:t>
            </a:r>
          </a:p>
          <a:p>
            <a:pPr lvl="1"/>
            <a:r>
              <a:rPr lang="en-US" sz="2000" dirty="0"/>
              <a:t>Broken into smaller tasks: project management, data management, statistical analysis, manuscript writing</a:t>
            </a:r>
          </a:p>
          <a:p>
            <a:r>
              <a:rPr lang="en-US" sz="2400" dirty="0">
                <a:solidFill>
                  <a:schemeClr val="accent1"/>
                </a:solidFill>
              </a:rPr>
              <a:t>Who are my collaborators?</a:t>
            </a:r>
          </a:p>
          <a:p>
            <a:pPr lvl="1"/>
            <a:r>
              <a:rPr lang="en-US" sz="2000" dirty="0"/>
              <a:t>Faculty statisticians</a:t>
            </a:r>
          </a:p>
          <a:p>
            <a:pPr lvl="1"/>
            <a:r>
              <a:rPr lang="en-US" sz="2000" dirty="0"/>
              <a:t>Clinical researchers</a:t>
            </a:r>
          </a:p>
        </p:txBody>
      </p:sp>
      <p:sp>
        <p:nvSpPr>
          <p:cNvPr id="4" name="Slide Number Placeholder 3">
            <a:extLst>
              <a:ext uri="{FF2B5EF4-FFF2-40B4-BE49-F238E27FC236}">
                <a16:creationId xmlns:a16="http://schemas.microsoft.com/office/drawing/2014/main" id="{22AF38A9-4C52-7F49-B5CF-128EF64549C4}"/>
              </a:ext>
            </a:extLst>
          </p:cNvPr>
          <p:cNvSpPr>
            <a:spLocks noGrp="1"/>
          </p:cNvSpPr>
          <p:nvPr>
            <p:ph type="sldNum" sz="quarter" idx="4"/>
          </p:nvPr>
        </p:nvSpPr>
        <p:spPr/>
        <p:txBody>
          <a:bodyPr/>
          <a:lstStyle/>
          <a:p>
            <a:fld id="{1C3486A8-E8FB-4965-B61C-9B9FA7DC7BEE}" type="slidenum">
              <a:rPr lang="en-US" smtClean="0"/>
              <a:pPr/>
              <a:t>2</a:t>
            </a:fld>
            <a:endParaRPr lang="en-US"/>
          </a:p>
        </p:txBody>
      </p:sp>
    </p:spTree>
    <p:extLst>
      <p:ext uri="{BB962C8B-B14F-4D97-AF65-F5344CB8AC3E}">
        <p14:creationId xmlns:p14="http://schemas.microsoft.com/office/powerpoint/2010/main" val="41453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3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3954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8646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8935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AF0C-A9BA-41A6-A856-1A1CB3117341}"/>
              </a:ext>
            </a:extLst>
          </p:cNvPr>
          <p:cNvSpPr>
            <a:spLocks noGrp="1"/>
          </p:cNvSpPr>
          <p:nvPr>
            <p:ph type="title"/>
          </p:nvPr>
        </p:nvSpPr>
        <p:spPr/>
        <p:txBody>
          <a:bodyPr/>
          <a:lstStyle/>
          <a:p>
            <a:r>
              <a:rPr lang="en-US" dirty="0"/>
              <a:t>Information learned from </a:t>
            </a:r>
            <a:r>
              <a:rPr lang="en-US" i="1" dirty="0" err="1"/>
              <a:t>timetrackR</a:t>
            </a:r>
            <a:endParaRPr lang="en-US" i="1" dirty="0"/>
          </a:p>
        </p:txBody>
      </p:sp>
      <p:sp>
        <p:nvSpPr>
          <p:cNvPr id="3" name="Content Placeholder 2">
            <a:extLst>
              <a:ext uri="{FF2B5EF4-FFF2-40B4-BE49-F238E27FC236}">
                <a16:creationId xmlns:a16="http://schemas.microsoft.com/office/drawing/2014/main" id="{9DC865FE-2769-467A-9247-2E19D7FFD882}"/>
              </a:ext>
            </a:extLst>
          </p:cNvPr>
          <p:cNvSpPr>
            <a:spLocks noGrp="1"/>
          </p:cNvSpPr>
          <p:nvPr>
            <p:ph idx="1"/>
          </p:nvPr>
        </p:nvSpPr>
        <p:spPr/>
        <p:txBody>
          <a:bodyPr/>
          <a:lstStyle/>
          <a:p>
            <a:r>
              <a:rPr lang="en-US" sz="2400" dirty="0"/>
              <a:t>In the last 3 months, &gt;75% of my time has been devoted to a single project. Can we can bring someone else on to that project? </a:t>
            </a:r>
            <a:r>
              <a:rPr lang="en-US" sz="2400" dirty="0">
                <a:solidFill>
                  <a:schemeClr val="accent2"/>
                </a:solidFill>
              </a:rPr>
              <a:t>(percent effort)</a:t>
            </a:r>
          </a:p>
          <a:p>
            <a:r>
              <a:rPr lang="en-US" sz="2400" dirty="0"/>
              <a:t>I spent more hours on a presentation for a conference than I thought I did. Maybe I should turn that into a manuscript? </a:t>
            </a:r>
            <a:r>
              <a:rPr lang="en-US" sz="2400" dirty="0">
                <a:solidFill>
                  <a:schemeClr val="accent2"/>
                </a:solidFill>
              </a:rPr>
              <a:t>(total hours)</a:t>
            </a:r>
          </a:p>
          <a:p>
            <a:r>
              <a:rPr lang="en-US" sz="2400" dirty="0"/>
              <a:t>A particular project transitioned between analysis and re-analysis several times throughout the project’s life cycle. Is it time for a regroup with the investigator? </a:t>
            </a:r>
            <a:r>
              <a:rPr lang="en-US" sz="2400" dirty="0">
                <a:solidFill>
                  <a:schemeClr val="accent2"/>
                </a:solidFill>
              </a:rPr>
              <a:t>(project timeline)</a:t>
            </a:r>
          </a:p>
          <a:p>
            <a:endParaRPr lang="en-US" sz="2400" dirty="0"/>
          </a:p>
        </p:txBody>
      </p:sp>
      <p:sp>
        <p:nvSpPr>
          <p:cNvPr id="5" name="Slide Number Placeholder 4">
            <a:extLst>
              <a:ext uri="{FF2B5EF4-FFF2-40B4-BE49-F238E27FC236}">
                <a16:creationId xmlns:a16="http://schemas.microsoft.com/office/drawing/2014/main" id="{F8057A78-D164-4689-9741-70F3F86F495E}"/>
              </a:ext>
            </a:extLst>
          </p:cNvPr>
          <p:cNvSpPr>
            <a:spLocks noGrp="1"/>
          </p:cNvSpPr>
          <p:nvPr>
            <p:ph type="sldNum" sz="quarter" idx="4"/>
          </p:nvPr>
        </p:nvSpPr>
        <p:spPr/>
        <p:txBody>
          <a:bodyPr/>
          <a:lstStyle/>
          <a:p>
            <a:fld id="{1C3486A8-E8FB-4965-B61C-9B9FA7DC7BEE}" type="slidenum">
              <a:rPr lang="en-US" smtClean="0"/>
              <a:pPr/>
              <a:t>24</a:t>
            </a:fld>
            <a:endParaRPr lang="en-US"/>
          </a:p>
        </p:txBody>
      </p:sp>
    </p:spTree>
    <p:extLst>
      <p:ext uri="{BB962C8B-B14F-4D97-AF65-F5344CB8AC3E}">
        <p14:creationId xmlns:p14="http://schemas.microsoft.com/office/powerpoint/2010/main" val="2022793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40FF-A80A-524E-82A8-A3A4EC9A8310}"/>
              </a:ext>
            </a:extLst>
          </p:cNvPr>
          <p:cNvSpPr>
            <a:spLocks noGrp="1"/>
          </p:cNvSpPr>
          <p:nvPr>
            <p:ph type="title"/>
          </p:nvPr>
        </p:nvSpPr>
        <p:spPr/>
        <p:txBody>
          <a:bodyPr/>
          <a:lstStyle/>
          <a:p>
            <a:r>
              <a:rPr lang="en-US" dirty="0">
                <a:solidFill>
                  <a:schemeClr val="accent2"/>
                </a:solidFill>
              </a:rPr>
              <a:t>Workflow Integration</a:t>
            </a:r>
          </a:p>
        </p:txBody>
      </p:sp>
      <p:sp>
        <p:nvSpPr>
          <p:cNvPr id="3" name="Slide Number Placeholder 2">
            <a:extLst>
              <a:ext uri="{FF2B5EF4-FFF2-40B4-BE49-F238E27FC236}">
                <a16:creationId xmlns:a16="http://schemas.microsoft.com/office/drawing/2014/main" id="{4F0454F6-C6F3-4843-8301-D13FC23C268F}"/>
              </a:ext>
            </a:extLst>
          </p:cNvPr>
          <p:cNvSpPr>
            <a:spLocks noGrp="1"/>
          </p:cNvSpPr>
          <p:nvPr>
            <p:ph type="sldNum" sz="quarter" idx="11"/>
          </p:nvPr>
        </p:nvSpPr>
        <p:spPr/>
        <p:txBody>
          <a:bodyPr/>
          <a:lstStyle/>
          <a:p>
            <a:fld id="{1C3486A8-E8FB-4965-B61C-9B9FA7DC7BEE}" type="slidenum">
              <a:rPr lang="en-US" smtClean="0"/>
              <a:pPr/>
              <a:t>25</a:t>
            </a:fld>
            <a:endParaRPr lang="en-US"/>
          </a:p>
        </p:txBody>
      </p:sp>
    </p:spTree>
    <p:extLst>
      <p:ext uri="{BB962C8B-B14F-4D97-AF65-F5344CB8AC3E}">
        <p14:creationId xmlns:p14="http://schemas.microsoft.com/office/powerpoint/2010/main" val="2433942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D063-E272-0F4A-A013-C8F6CE117E93}"/>
              </a:ext>
            </a:extLst>
          </p:cNvPr>
          <p:cNvSpPr>
            <a:spLocks noGrp="1"/>
          </p:cNvSpPr>
          <p:nvPr>
            <p:ph type="title"/>
          </p:nvPr>
        </p:nvSpPr>
        <p:spPr/>
        <p:txBody>
          <a:bodyPr/>
          <a:lstStyle/>
          <a:p>
            <a:r>
              <a:rPr lang="en-US" dirty="0"/>
              <a:t>Workflow integration</a:t>
            </a:r>
          </a:p>
        </p:txBody>
      </p:sp>
      <p:sp>
        <p:nvSpPr>
          <p:cNvPr id="3" name="Content Placeholder 2">
            <a:extLst>
              <a:ext uri="{FF2B5EF4-FFF2-40B4-BE49-F238E27FC236}">
                <a16:creationId xmlns:a16="http://schemas.microsoft.com/office/drawing/2014/main" id="{D26AFD08-B620-EB4E-B0D1-990BD2DFA065}"/>
              </a:ext>
            </a:extLst>
          </p:cNvPr>
          <p:cNvSpPr>
            <a:spLocks noGrp="1"/>
          </p:cNvSpPr>
          <p:nvPr>
            <p:ph idx="1"/>
          </p:nvPr>
        </p:nvSpPr>
        <p:spPr/>
        <p:txBody>
          <a:bodyPr/>
          <a:lstStyle/>
          <a:p>
            <a:r>
              <a:rPr lang="en-US" dirty="0">
                <a:solidFill>
                  <a:schemeClr val="accent1"/>
                </a:solidFill>
              </a:rPr>
              <a:t>Daily basis: </a:t>
            </a:r>
            <a:r>
              <a:rPr lang="en-US" dirty="0"/>
              <a:t>Use Toggl to record how you’re spending your time</a:t>
            </a:r>
          </a:p>
          <a:p>
            <a:pPr lvl="1"/>
            <a:r>
              <a:rPr lang="en-US" dirty="0"/>
              <a:t>Requires minimal setup for project/clients</a:t>
            </a:r>
          </a:p>
          <a:p>
            <a:pPr lvl="1"/>
            <a:r>
              <a:rPr lang="en-US" dirty="0"/>
              <a:t>Spend &lt;5 minutes a day recording my time</a:t>
            </a:r>
          </a:p>
          <a:p>
            <a:r>
              <a:rPr lang="en-US" dirty="0">
                <a:solidFill>
                  <a:schemeClr val="accent1"/>
                </a:solidFill>
              </a:rPr>
              <a:t>Weekly? Monthly? Quarterly?:</a:t>
            </a:r>
            <a:r>
              <a:rPr lang="en-US" dirty="0"/>
              <a:t> Export data from Toggl into </a:t>
            </a:r>
            <a:r>
              <a:rPr lang="en-US" dirty="0" err="1"/>
              <a:t>timetrackR</a:t>
            </a:r>
            <a:r>
              <a:rPr lang="en-US" dirty="0"/>
              <a:t> to look at how you’ve been spending your time</a:t>
            </a:r>
          </a:p>
        </p:txBody>
      </p:sp>
      <p:sp>
        <p:nvSpPr>
          <p:cNvPr id="4" name="Slide Number Placeholder 3">
            <a:extLst>
              <a:ext uri="{FF2B5EF4-FFF2-40B4-BE49-F238E27FC236}">
                <a16:creationId xmlns:a16="http://schemas.microsoft.com/office/drawing/2014/main" id="{61A1BF09-FFF6-2144-BBCD-C9B47890FF7A}"/>
              </a:ext>
            </a:extLst>
          </p:cNvPr>
          <p:cNvSpPr>
            <a:spLocks noGrp="1"/>
          </p:cNvSpPr>
          <p:nvPr>
            <p:ph type="sldNum" sz="quarter" idx="4"/>
          </p:nvPr>
        </p:nvSpPr>
        <p:spPr/>
        <p:txBody>
          <a:bodyPr/>
          <a:lstStyle/>
          <a:p>
            <a:fld id="{1C3486A8-E8FB-4965-B61C-9B9FA7DC7BEE}" type="slidenum">
              <a:rPr lang="en-US" smtClean="0"/>
              <a:pPr/>
              <a:t>26</a:t>
            </a:fld>
            <a:endParaRPr lang="en-US"/>
          </a:p>
        </p:txBody>
      </p:sp>
    </p:spTree>
    <p:extLst>
      <p:ext uri="{BB962C8B-B14F-4D97-AF65-F5344CB8AC3E}">
        <p14:creationId xmlns:p14="http://schemas.microsoft.com/office/powerpoint/2010/main" val="2595252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F780-0A20-420E-BDE8-1E2357373C89}"/>
              </a:ext>
            </a:extLst>
          </p:cNvPr>
          <p:cNvSpPr>
            <a:spLocks noGrp="1"/>
          </p:cNvSpPr>
          <p:nvPr>
            <p:ph type="title"/>
          </p:nvPr>
        </p:nvSpPr>
        <p:spPr>
          <a:xfrm>
            <a:off x="762000" y="1209214"/>
            <a:ext cx="7647214" cy="4130229"/>
          </a:xfrm>
        </p:spPr>
        <p:txBody>
          <a:bodyPr/>
          <a:lstStyle/>
          <a:p>
            <a:r>
              <a:rPr lang="en-US" b="0" dirty="0">
                <a:solidFill>
                  <a:schemeClr val="accent2"/>
                </a:solidFill>
              </a:rPr>
              <a:t>R Code Highlights:</a:t>
            </a:r>
            <a:br>
              <a:rPr lang="en-US" b="0" dirty="0">
                <a:solidFill>
                  <a:schemeClr val="accent1"/>
                </a:solidFill>
              </a:rPr>
            </a:br>
            <a:r>
              <a:rPr lang="en-US" b="0" dirty="0">
                <a:solidFill>
                  <a:schemeClr val="accent1"/>
                </a:solidFill>
              </a:rPr>
              <a:t>     - </a:t>
            </a:r>
            <a:r>
              <a:rPr lang="en-US" dirty="0">
                <a:solidFill>
                  <a:schemeClr val="accent1"/>
                </a:solidFill>
              </a:rPr>
              <a:t>switch</a:t>
            </a:r>
            <a:r>
              <a:rPr lang="en-US" b="0" dirty="0">
                <a:solidFill>
                  <a:schemeClr val="accent1"/>
                </a:solidFill>
              </a:rPr>
              <a:t> function</a:t>
            </a:r>
            <a:br>
              <a:rPr lang="en-US" b="0" dirty="0">
                <a:solidFill>
                  <a:schemeClr val="accent1"/>
                </a:solidFill>
              </a:rPr>
            </a:br>
            <a:r>
              <a:rPr lang="en-US" b="0" dirty="0">
                <a:solidFill>
                  <a:schemeClr val="accent1"/>
                </a:solidFill>
              </a:rPr>
              <a:t>     - </a:t>
            </a:r>
            <a:r>
              <a:rPr lang="en-US" dirty="0" err="1">
                <a:solidFill>
                  <a:schemeClr val="accent1"/>
                </a:solidFill>
              </a:rPr>
              <a:t>geom_segment</a:t>
            </a:r>
            <a:r>
              <a:rPr lang="en-US" b="0" dirty="0">
                <a:solidFill>
                  <a:schemeClr val="accent1"/>
                </a:solidFill>
              </a:rPr>
              <a:t>()</a:t>
            </a:r>
            <a:br>
              <a:rPr lang="en-US" b="0" dirty="0">
                <a:solidFill>
                  <a:schemeClr val="accent1"/>
                </a:solidFill>
              </a:rPr>
            </a:br>
            <a:r>
              <a:rPr lang="en-US" b="0" dirty="0">
                <a:solidFill>
                  <a:schemeClr val="accent1"/>
                </a:solidFill>
              </a:rPr>
              <a:t>     - hex sticker</a:t>
            </a:r>
            <a:br>
              <a:rPr lang="en-US" b="0" dirty="0">
                <a:solidFill>
                  <a:schemeClr val="accent1"/>
                </a:solidFill>
              </a:rPr>
            </a:br>
            <a:r>
              <a:rPr lang="en-US" b="0" dirty="0">
                <a:solidFill>
                  <a:schemeClr val="accent1"/>
                </a:solidFill>
              </a:rPr>
              <a:t>     - Hosting a shiny app</a:t>
            </a:r>
          </a:p>
        </p:txBody>
      </p:sp>
      <p:sp>
        <p:nvSpPr>
          <p:cNvPr id="3" name="Slide Number Placeholder 2">
            <a:extLst>
              <a:ext uri="{FF2B5EF4-FFF2-40B4-BE49-F238E27FC236}">
                <a16:creationId xmlns:a16="http://schemas.microsoft.com/office/drawing/2014/main" id="{D3905B7C-8E7D-4914-A81F-D023D3B49551}"/>
              </a:ext>
            </a:extLst>
          </p:cNvPr>
          <p:cNvSpPr>
            <a:spLocks noGrp="1"/>
          </p:cNvSpPr>
          <p:nvPr>
            <p:ph type="sldNum" sz="quarter" idx="11"/>
          </p:nvPr>
        </p:nvSpPr>
        <p:spPr/>
        <p:txBody>
          <a:bodyPr/>
          <a:lstStyle/>
          <a:p>
            <a:fld id="{1C3486A8-E8FB-4965-B61C-9B9FA7DC7BEE}" type="slidenum">
              <a:rPr lang="en-US" smtClean="0"/>
              <a:pPr/>
              <a:t>27</a:t>
            </a:fld>
            <a:endParaRPr lang="en-US"/>
          </a:p>
        </p:txBody>
      </p:sp>
    </p:spTree>
    <p:extLst>
      <p:ext uri="{BB962C8B-B14F-4D97-AF65-F5344CB8AC3E}">
        <p14:creationId xmlns:p14="http://schemas.microsoft.com/office/powerpoint/2010/main" val="3104528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5181-2264-4945-B7E3-8EB3E27DD03F}"/>
              </a:ext>
            </a:extLst>
          </p:cNvPr>
          <p:cNvSpPr>
            <a:spLocks noGrp="1"/>
          </p:cNvSpPr>
          <p:nvPr>
            <p:ph type="title"/>
          </p:nvPr>
        </p:nvSpPr>
        <p:spPr/>
        <p:txBody>
          <a:bodyPr/>
          <a:lstStyle/>
          <a:p>
            <a:r>
              <a:rPr lang="en-US" dirty="0"/>
              <a:t>Behind the scenes</a:t>
            </a:r>
          </a:p>
        </p:txBody>
      </p:sp>
      <p:sp>
        <p:nvSpPr>
          <p:cNvPr id="3" name="Content Placeholder 2">
            <a:extLst>
              <a:ext uri="{FF2B5EF4-FFF2-40B4-BE49-F238E27FC236}">
                <a16:creationId xmlns:a16="http://schemas.microsoft.com/office/drawing/2014/main" id="{37D822AF-540B-214E-B542-6AE753E53894}"/>
              </a:ext>
            </a:extLst>
          </p:cNvPr>
          <p:cNvSpPr>
            <a:spLocks noGrp="1"/>
          </p:cNvSpPr>
          <p:nvPr>
            <p:ph idx="1"/>
          </p:nvPr>
        </p:nvSpPr>
        <p:spPr/>
        <p:txBody>
          <a:bodyPr/>
          <a:lstStyle/>
          <a:p>
            <a:r>
              <a:rPr lang="en-US" sz="2400" dirty="0" err="1"/>
              <a:t>timetrackR</a:t>
            </a:r>
            <a:r>
              <a:rPr lang="en-US" sz="2400" dirty="0"/>
              <a:t> originated as a traditional shiny app</a:t>
            </a:r>
          </a:p>
          <a:p>
            <a:pPr lvl="1"/>
            <a:r>
              <a:rPr lang="en-US" sz="2000" dirty="0"/>
              <a:t>Previously relied on manual time tracking via Excel spreadsheet</a:t>
            </a:r>
          </a:p>
          <a:p>
            <a:r>
              <a:rPr lang="en-US" sz="2400" dirty="0"/>
              <a:t>Its current form is a </a:t>
            </a:r>
            <a:r>
              <a:rPr lang="en-US" sz="2400" b="1" dirty="0" err="1">
                <a:hlinkClick r:id="rId2"/>
              </a:rPr>
              <a:t>shinydashboard</a:t>
            </a:r>
            <a:endParaRPr lang="en-US" sz="2400" b="1" dirty="0"/>
          </a:p>
        </p:txBody>
      </p:sp>
      <p:sp>
        <p:nvSpPr>
          <p:cNvPr id="4" name="Slide Number Placeholder 3">
            <a:extLst>
              <a:ext uri="{FF2B5EF4-FFF2-40B4-BE49-F238E27FC236}">
                <a16:creationId xmlns:a16="http://schemas.microsoft.com/office/drawing/2014/main" id="{5CB1DA3E-FDCF-744F-9507-ED683C5ED69C}"/>
              </a:ext>
            </a:extLst>
          </p:cNvPr>
          <p:cNvSpPr>
            <a:spLocks noGrp="1"/>
          </p:cNvSpPr>
          <p:nvPr>
            <p:ph type="sldNum" sz="quarter" idx="4"/>
          </p:nvPr>
        </p:nvSpPr>
        <p:spPr/>
        <p:txBody>
          <a:bodyPr/>
          <a:lstStyle/>
          <a:p>
            <a:fld id="{1C3486A8-E8FB-4965-B61C-9B9FA7DC7BEE}" type="slidenum">
              <a:rPr lang="en-US" smtClean="0"/>
              <a:pPr/>
              <a:t>28</a:t>
            </a:fld>
            <a:endParaRPr lang="en-US"/>
          </a:p>
        </p:txBody>
      </p:sp>
      <p:pic>
        <p:nvPicPr>
          <p:cNvPr id="7" name="Picture 6">
            <a:extLst>
              <a:ext uri="{FF2B5EF4-FFF2-40B4-BE49-F238E27FC236}">
                <a16:creationId xmlns:a16="http://schemas.microsoft.com/office/drawing/2014/main" id="{269E0CBD-E332-2E43-B4D7-D804E3BFD469}"/>
              </a:ext>
            </a:extLst>
          </p:cNvPr>
          <p:cNvPicPr>
            <a:picLocks noChangeAspect="1"/>
          </p:cNvPicPr>
          <p:nvPr/>
        </p:nvPicPr>
        <p:blipFill>
          <a:blip r:embed="rId3"/>
          <a:stretch>
            <a:fillRect/>
          </a:stretch>
        </p:blipFill>
        <p:spPr>
          <a:xfrm>
            <a:off x="621392" y="3012618"/>
            <a:ext cx="7968343" cy="3714750"/>
          </a:xfrm>
          <a:prstGeom prst="rect">
            <a:avLst/>
          </a:prstGeom>
        </p:spPr>
      </p:pic>
    </p:spTree>
    <p:extLst>
      <p:ext uri="{BB962C8B-B14F-4D97-AF65-F5344CB8AC3E}">
        <p14:creationId xmlns:p14="http://schemas.microsoft.com/office/powerpoint/2010/main" val="921533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The </a:t>
            </a:r>
            <a:r>
              <a:rPr lang="en-US" dirty="0">
                <a:solidFill>
                  <a:schemeClr val="accent2"/>
                </a:solidFill>
              </a:rPr>
              <a:t>switch</a:t>
            </a:r>
            <a:r>
              <a:rPr lang="en-US" dirty="0"/>
              <a:t> function</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r>
              <a:rPr lang="en-US" sz="2400" dirty="0"/>
              <a:t>Used to update the figure depending on which input (statistician, date range, project status) is selected</a:t>
            </a:r>
          </a:p>
          <a:p>
            <a:r>
              <a:rPr lang="en-US" sz="2400" dirty="0"/>
              <a:t>To display the bar chart for active projects or for all projects:</a:t>
            </a:r>
          </a:p>
          <a:p>
            <a:pPr lvl="1"/>
            <a:r>
              <a:rPr lang="en-US" sz="2000" dirty="0"/>
              <a:t>Utilize radio button so that user can select active or all projects</a:t>
            </a:r>
          </a:p>
          <a:p>
            <a:pPr lvl="1"/>
            <a:r>
              <a:rPr lang="en-US" sz="2000" dirty="0"/>
              <a:t>Use the switch function to update the data frame depending on which is selected</a:t>
            </a:r>
          </a:p>
          <a:p>
            <a:endParaRPr lang="en-US" sz="2400" dirty="0"/>
          </a:p>
        </p:txBody>
      </p:sp>
      <p:sp>
        <p:nvSpPr>
          <p:cNvPr id="5" name="Slide Number Placeholder 4">
            <a:extLst>
              <a:ext uri="{FF2B5EF4-FFF2-40B4-BE49-F238E27FC236}">
                <a16:creationId xmlns:a16="http://schemas.microsoft.com/office/drawing/2014/main" id="{AF018047-E10A-49DD-B1CA-6203BEAF485B}"/>
              </a:ext>
            </a:extLst>
          </p:cNvPr>
          <p:cNvSpPr>
            <a:spLocks noGrp="1"/>
          </p:cNvSpPr>
          <p:nvPr>
            <p:ph type="sldNum" sz="quarter" idx="4"/>
          </p:nvPr>
        </p:nvSpPr>
        <p:spPr/>
        <p:txBody>
          <a:bodyPr/>
          <a:lstStyle/>
          <a:p>
            <a:fld id="{1C3486A8-E8FB-4965-B61C-9B9FA7DC7BEE}" type="slidenum">
              <a:rPr lang="en-US" smtClean="0"/>
              <a:pPr/>
              <a:t>29</a:t>
            </a:fld>
            <a:endParaRPr lang="en-US"/>
          </a:p>
        </p:txBody>
      </p:sp>
    </p:spTree>
    <p:extLst>
      <p:ext uri="{BB962C8B-B14F-4D97-AF65-F5344CB8AC3E}">
        <p14:creationId xmlns:p14="http://schemas.microsoft.com/office/powerpoint/2010/main" val="385828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63E00-FA56-B540-B358-E81F344879B5}"/>
              </a:ext>
            </a:extLst>
          </p:cNvPr>
          <p:cNvSpPr>
            <a:spLocks noGrp="1"/>
          </p:cNvSpPr>
          <p:nvPr>
            <p:ph type="title"/>
          </p:nvPr>
        </p:nvSpPr>
        <p:spPr/>
        <p:txBody>
          <a:bodyPr/>
          <a:lstStyle/>
          <a:p>
            <a:r>
              <a:rPr lang="en-US" dirty="0"/>
              <a:t>Today’s Objectives</a:t>
            </a:r>
          </a:p>
        </p:txBody>
      </p:sp>
      <p:sp>
        <p:nvSpPr>
          <p:cNvPr id="3" name="Content Placeholder 2">
            <a:extLst>
              <a:ext uri="{FF2B5EF4-FFF2-40B4-BE49-F238E27FC236}">
                <a16:creationId xmlns:a16="http://schemas.microsoft.com/office/drawing/2014/main" id="{65A14FCD-F8D9-3546-8C9B-A825BAC7E055}"/>
              </a:ext>
            </a:extLst>
          </p:cNvPr>
          <p:cNvSpPr>
            <a:spLocks noGrp="1"/>
          </p:cNvSpPr>
          <p:nvPr>
            <p:ph idx="1"/>
          </p:nvPr>
        </p:nvSpPr>
        <p:spPr/>
        <p:txBody>
          <a:bodyPr/>
          <a:lstStyle/>
          <a:p>
            <a:pPr marL="571500" indent="-571500">
              <a:buAutoNum type="romanUcPeriod"/>
            </a:pPr>
            <a:r>
              <a:rPr lang="en-US" b="1" dirty="0">
                <a:solidFill>
                  <a:schemeClr val="accent1"/>
                </a:solidFill>
              </a:rPr>
              <a:t>Why</a:t>
            </a:r>
            <a:r>
              <a:rPr lang="en-US" dirty="0"/>
              <a:t> track your time?</a:t>
            </a:r>
          </a:p>
          <a:p>
            <a:pPr marL="571500" indent="-571500">
              <a:buAutoNum type="romanUcPeriod"/>
            </a:pPr>
            <a:r>
              <a:rPr lang="en-US" b="1" dirty="0">
                <a:solidFill>
                  <a:schemeClr val="accent1"/>
                </a:solidFill>
              </a:rPr>
              <a:t>How</a:t>
            </a:r>
            <a:r>
              <a:rPr lang="en-US" dirty="0"/>
              <a:t> to track your time?</a:t>
            </a:r>
          </a:p>
          <a:p>
            <a:pPr marL="571500" indent="-571500">
              <a:buAutoNum type="romanUcPeriod"/>
            </a:pPr>
            <a:r>
              <a:rPr lang="en-US" b="1" dirty="0">
                <a:solidFill>
                  <a:schemeClr val="accent1"/>
                </a:solidFill>
              </a:rPr>
              <a:t>What</a:t>
            </a:r>
            <a:r>
              <a:rPr lang="en-US" dirty="0"/>
              <a:t> to do once you’ve tracked your time (an introduction to timetrackR)</a:t>
            </a:r>
          </a:p>
          <a:p>
            <a:pPr marL="571500" indent="-571500">
              <a:buAutoNum type="romanUcPeriod"/>
            </a:pPr>
            <a:r>
              <a:rPr lang="en-US" dirty="0"/>
              <a:t>timetrackR </a:t>
            </a:r>
            <a:r>
              <a:rPr lang="en-US" b="1" dirty="0">
                <a:solidFill>
                  <a:schemeClr val="accent1"/>
                </a:solidFill>
              </a:rPr>
              <a:t>demo</a:t>
            </a:r>
          </a:p>
          <a:p>
            <a:pPr marL="571500" indent="-571500">
              <a:buAutoNum type="romanUcPeriod"/>
            </a:pPr>
            <a:r>
              <a:rPr lang="en-US" dirty="0"/>
              <a:t>Useful R code learned in the process</a:t>
            </a:r>
          </a:p>
          <a:p>
            <a:pPr marL="571500" indent="-571500">
              <a:buAutoNum type="romanUcPeriod"/>
            </a:pPr>
            <a:r>
              <a:rPr lang="en-US" dirty="0"/>
              <a:t> Future work</a:t>
            </a:r>
          </a:p>
        </p:txBody>
      </p:sp>
      <p:sp>
        <p:nvSpPr>
          <p:cNvPr id="4" name="Slide Number Placeholder 3">
            <a:extLst>
              <a:ext uri="{FF2B5EF4-FFF2-40B4-BE49-F238E27FC236}">
                <a16:creationId xmlns:a16="http://schemas.microsoft.com/office/drawing/2014/main" id="{2B8E67FD-1566-ED4A-B310-AA91E7E0817D}"/>
              </a:ext>
            </a:extLst>
          </p:cNvPr>
          <p:cNvSpPr>
            <a:spLocks noGrp="1"/>
          </p:cNvSpPr>
          <p:nvPr>
            <p:ph type="sldNum" sz="quarter" idx="4"/>
          </p:nvPr>
        </p:nvSpPr>
        <p:spPr/>
        <p:txBody>
          <a:bodyPr/>
          <a:lstStyle/>
          <a:p>
            <a:fld id="{1C3486A8-E8FB-4965-B61C-9B9FA7DC7BEE}" type="slidenum">
              <a:rPr lang="en-US" smtClean="0"/>
              <a:pPr/>
              <a:t>3</a:t>
            </a:fld>
            <a:endParaRPr lang="en-US"/>
          </a:p>
        </p:txBody>
      </p:sp>
    </p:spTree>
    <p:extLst>
      <p:ext uri="{BB962C8B-B14F-4D97-AF65-F5344CB8AC3E}">
        <p14:creationId xmlns:p14="http://schemas.microsoft.com/office/powerpoint/2010/main" val="1364271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switch function: Bar chart application</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pPr marL="0" indent="0">
              <a:buNone/>
            </a:pPr>
            <a:r>
              <a:rPr lang="en-US" sz="2000" dirty="0"/>
              <a:t>App interface:</a:t>
            </a:r>
            <a:endParaRPr lang="en-US" sz="2400" dirty="0"/>
          </a:p>
          <a:p>
            <a:endParaRPr lang="en-US" sz="2400" dirty="0"/>
          </a:p>
          <a:p>
            <a:endParaRPr lang="en-US" sz="2400" dirty="0"/>
          </a:p>
          <a:p>
            <a:endParaRPr lang="en-US" sz="2400" dirty="0"/>
          </a:p>
          <a:p>
            <a:endParaRPr lang="en-US" sz="2400" dirty="0"/>
          </a:p>
          <a:p>
            <a:r>
              <a:rPr lang="en-US" sz="1800" dirty="0" err="1">
                <a:latin typeface="Courier"/>
              </a:rPr>
              <a:t>input$status_filter_bar</a:t>
            </a:r>
            <a:r>
              <a:rPr lang="en-US" sz="1800" dirty="0">
                <a:latin typeface="Courier"/>
              </a:rPr>
              <a:t> </a:t>
            </a:r>
            <a:r>
              <a:rPr lang="en-US" sz="2000" dirty="0"/>
              <a:t>returns either “Active projects” or “All projects” depending on which radio button is selected </a:t>
            </a:r>
          </a:p>
          <a:p>
            <a:r>
              <a:rPr lang="en-US" sz="2000" dirty="0"/>
              <a:t>Code (</a:t>
            </a:r>
            <a:r>
              <a:rPr lang="en-US" sz="2000" dirty="0" err="1"/>
              <a:t>server.R</a:t>
            </a:r>
            <a:r>
              <a:rPr lang="en-US" sz="2000" dirty="0"/>
              <a:t>):</a:t>
            </a:r>
            <a:endParaRPr lang="en-US" sz="2400" dirty="0"/>
          </a:p>
          <a:p>
            <a:endParaRPr lang="en-US" sz="2400" dirty="0"/>
          </a:p>
          <a:p>
            <a:endParaRPr lang="en-US" sz="1600" dirty="0">
              <a:latin typeface="Courier"/>
            </a:endParaRPr>
          </a:p>
          <a:p>
            <a:endParaRPr lang="en-US" sz="1600" dirty="0">
              <a:latin typeface="Courier"/>
            </a:endParaRPr>
          </a:p>
          <a:p>
            <a:endParaRPr lang="en-US" sz="1800" dirty="0"/>
          </a:p>
          <a:p>
            <a:r>
              <a:rPr lang="en-US" sz="1800" dirty="0"/>
              <a:t>Using switch function to subset the data on active projects if needed, otherwise proceeding with all projects</a:t>
            </a:r>
            <a:endParaRPr lang="en-US" sz="2400" dirty="0"/>
          </a:p>
          <a:p>
            <a:endParaRPr lang="en-US" sz="2400" dirty="0"/>
          </a:p>
          <a:p>
            <a:endParaRPr lang="en-US" sz="2400" dirty="0"/>
          </a:p>
        </p:txBody>
      </p:sp>
      <p:sp>
        <p:nvSpPr>
          <p:cNvPr id="6" name="Rectangle 5">
            <a:extLst>
              <a:ext uri="{FF2B5EF4-FFF2-40B4-BE49-F238E27FC236}">
                <a16:creationId xmlns:a16="http://schemas.microsoft.com/office/drawing/2014/main" id="{9A8554B4-C3D3-4D86-8F01-5351C0BDE7A5}"/>
              </a:ext>
            </a:extLst>
          </p:cNvPr>
          <p:cNvSpPr/>
          <p:nvPr/>
        </p:nvSpPr>
        <p:spPr>
          <a:xfrm>
            <a:off x="1100363" y="4508818"/>
            <a:ext cx="6741459"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b="1" dirty="0">
                <a:solidFill>
                  <a:srgbClr val="007020"/>
                </a:solidFill>
                <a:latin typeface="Courier"/>
              </a:rPr>
              <a:t>switch</a:t>
            </a:r>
            <a:r>
              <a:rPr lang="en-US" sz="1400" dirty="0">
                <a:latin typeface="Courier"/>
              </a:rPr>
              <a:t>(</a:t>
            </a:r>
            <a:r>
              <a:rPr lang="en-US" sz="1400" dirty="0" err="1">
                <a:latin typeface="Courier"/>
              </a:rPr>
              <a:t>input</a:t>
            </a:r>
            <a:r>
              <a:rPr lang="en-US" sz="1400" dirty="0" err="1">
                <a:solidFill>
                  <a:srgbClr val="666666"/>
                </a:solidFill>
                <a:latin typeface="Courier"/>
              </a:rPr>
              <a:t>$</a:t>
            </a:r>
            <a:r>
              <a:rPr lang="en-US" sz="1400" dirty="0" err="1">
                <a:latin typeface="Courier"/>
              </a:rPr>
              <a:t>status_filter_bar</a:t>
            </a:r>
            <a:r>
              <a:rPr lang="en-US" sz="1400" dirty="0">
                <a:latin typeface="Courier"/>
              </a:rPr>
              <a:t>,</a:t>
            </a:r>
            <a:br>
              <a:rPr lang="en-US" sz="2400" dirty="0"/>
            </a:br>
            <a:r>
              <a:rPr lang="en-US" sz="1400" dirty="0">
                <a:latin typeface="Courier"/>
              </a:rPr>
              <a:t>           </a:t>
            </a:r>
            <a:r>
              <a:rPr lang="en-US" sz="1400" dirty="0">
                <a:solidFill>
                  <a:srgbClr val="4070A0"/>
                </a:solidFill>
                <a:latin typeface="Courier"/>
              </a:rPr>
              <a:t>"Active projects"</a:t>
            </a:r>
            <a:r>
              <a:rPr lang="en-US" sz="1400" dirty="0">
                <a:latin typeface="Courier"/>
              </a:rPr>
              <a:t> =</a:t>
            </a:r>
            <a:r>
              <a:rPr lang="en-US" sz="1400" dirty="0">
                <a:solidFill>
                  <a:srgbClr val="4070A0"/>
                </a:solidFill>
                <a:latin typeface="Courier"/>
              </a:rPr>
              <a:t> </a:t>
            </a:r>
            <a:r>
              <a:rPr lang="en-US" sz="1400" dirty="0" err="1">
                <a:latin typeface="Courier"/>
              </a:rPr>
              <a:t>bar_filtered</a:t>
            </a:r>
            <a:r>
              <a:rPr lang="en-US" sz="1400" dirty="0">
                <a:latin typeface="Courier"/>
              </a:rPr>
              <a:t> &lt;-</a:t>
            </a:r>
            <a:r>
              <a:rPr lang="en-US" sz="1400" dirty="0">
                <a:solidFill>
                  <a:srgbClr val="4070A0"/>
                </a:solidFill>
                <a:latin typeface="Courier"/>
              </a:rPr>
              <a:t> </a:t>
            </a:r>
            <a:r>
              <a:rPr lang="en-US" sz="1400" dirty="0">
                <a:latin typeface="Courier"/>
              </a:rPr>
              <a:t>tracker </a:t>
            </a:r>
            <a:r>
              <a:rPr lang="en-US" sz="1400" dirty="0">
                <a:solidFill>
                  <a:srgbClr val="666666"/>
                </a:solidFill>
                <a:latin typeface="Courier"/>
              </a:rPr>
              <a:t>%&gt;%</a:t>
            </a:r>
            <a:r>
              <a:rPr lang="en-US" sz="1400" dirty="0">
                <a:solidFill>
                  <a:srgbClr val="4070A0"/>
                </a:solidFill>
                <a:latin typeface="Courier"/>
              </a:rPr>
              <a:t> </a:t>
            </a:r>
            <a:br>
              <a:rPr lang="en-US" sz="2400" dirty="0"/>
            </a:br>
            <a:r>
              <a:rPr lang="en-US" sz="1400" dirty="0">
                <a:solidFill>
                  <a:srgbClr val="4070A0"/>
                </a:solidFill>
                <a:latin typeface="Courier"/>
              </a:rPr>
              <a:t>             </a:t>
            </a:r>
            <a:r>
              <a:rPr lang="en-US" sz="1400" b="1" dirty="0">
                <a:solidFill>
                  <a:srgbClr val="007020"/>
                </a:solidFill>
                <a:latin typeface="Courier"/>
              </a:rPr>
              <a:t>filter</a:t>
            </a:r>
            <a:r>
              <a:rPr lang="en-US" sz="1400" dirty="0">
                <a:latin typeface="Courier"/>
              </a:rPr>
              <a:t>(status </a:t>
            </a:r>
            <a:r>
              <a:rPr lang="en-US" sz="1400" dirty="0">
                <a:solidFill>
                  <a:srgbClr val="666666"/>
                </a:solidFill>
                <a:latin typeface="Courier"/>
              </a:rPr>
              <a:t>==</a:t>
            </a:r>
            <a:r>
              <a:rPr lang="en-US" sz="1400" dirty="0">
                <a:solidFill>
                  <a:srgbClr val="4070A0"/>
                </a:solidFill>
                <a:latin typeface="Courier"/>
              </a:rPr>
              <a:t> "Active"</a:t>
            </a:r>
            <a:r>
              <a:rPr lang="en-US" sz="1400" dirty="0">
                <a:latin typeface="Courier"/>
              </a:rPr>
              <a:t>),</a:t>
            </a:r>
            <a:br>
              <a:rPr lang="en-US" sz="2400" dirty="0"/>
            </a:br>
            <a:r>
              <a:rPr lang="en-US" sz="1400" dirty="0">
                <a:latin typeface="Courier"/>
              </a:rPr>
              <a:t>           </a:t>
            </a:r>
            <a:r>
              <a:rPr lang="en-US" sz="1400" dirty="0">
                <a:solidFill>
                  <a:srgbClr val="4070A0"/>
                </a:solidFill>
                <a:latin typeface="Courier"/>
              </a:rPr>
              <a:t>"All projects"</a:t>
            </a:r>
            <a:r>
              <a:rPr lang="en-US" sz="1400" dirty="0">
                <a:latin typeface="Courier"/>
              </a:rPr>
              <a:t> =</a:t>
            </a:r>
            <a:r>
              <a:rPr lang="en-US" sz="1400" dirty="0">
                <a:solidFill>
                  <a:srgbClr val="4070A0"/>
                </a:solidFill>
                <a:latin typeface="Courier"/>
              </a:rPr>
              <a:t> </a:t>
            </a:r>
            <a:r>
              <a:rPr lang="en-US" sz="1400" dirty="0" err="1">
                <a:latin typeface="Courier"/>
              </a:rPr>
              <a:t>bar_filtered</a:t>
            </a:r>
            <a:r>
              <a:rPr lang="en-US" sz="1400" dirty="0">
                <a:latin typeface="Courier"/>
              </a:rPr>
              <a:t> &lt;-</a:t>
            </a:r>
            <a:r>
              <a:rPr lang="en-US" sz="1400" dirty="0">
                <a:solidFill>
                  <a:srgbClr val="4070A0"/>
                </a:solidFill>
                <a:latin typeface="Courier"/>
              </a:rPr>
              <a:t> </a:t>
            </a:r>
            <a:r>
              <a:rPr lang="en-US" sz="1400" dirty="0">
                <a:latin typeface="Courier"/>
              </a:rPr>
              <a:t>tracker)</a:t>
            </a:r>
            <a:endParaRPr lang="en-US" sz="1400" dirty="0"/>
          </a:p>
        </p:txBody>
      </p:sp>
      <p:pic>
        <p:nvPicPr>
          <p:cNvPr id="7" name="Picture 6">
            <a:extLst>
              <a:ext uri="{FF2B5EF4-FFF2-40B4-BE49-F238E27FC236}">
                <a16:creationId xmlns:a16="http://schemas.microsoft.com/office/drawing/2014/main" id="{ACF31CA0-F4F7-46F7-9DBC-96F4F9115B72}"/>
              </a:ext>
            </a:extLst>
          </p:cNvPr>
          <p:cNvPicPr>
            <a:picLocks noChangeAspect="1"/>
          </p:cNvPicPr>
          <p:nvPr/>
        </p:nvPicPr>
        <p:blipFill>
          <a:blip r:embed="rId2"/>
          <a:stretch>
            <a:fillRect/>
          </a:stretch>
        </p:blipFill>
        <p:spPr>
          <a:xfrm>
            <a:off x="1234834" y="1632821"/>
            <a:ext cx="4843237" cy="1594724"/>
          </a:xfrm>
          <a:prstGeom prst="rect">
            <a:avLst/>
          </a:prstGeom>
          <a:ln w="28575">
            <a:solidFill>
              <a:schemeClr val="accent2"/>
            </a:solidFill>
          </a:ln>
        </p:spPr>
      </p:pic>
      <p:sp>
        <p:nvSpPr>
          <p:cNvPr id="5" name="Slide Number Placeholder 4">
            <a:extLst>
              <a:ext uri="{FF2B5EF4-FFF2-40B4-BE49-F238E27FC236}">
                <a16:creationId xmlns:a16="http://schemas.microsoft.com/office/drawing/2014/main" id="{13AAA3A0-3A7B-46E7-9865-E7A5C376ACC9}"/>
              </a:ext>
            </a:extLst>
          </p:cNvPr>
          <p:cNvSpPr>
            <a:spLocks noGrp="1"/>
          </p:cNvSpPr>
          <p:nvPr>
            <p:ph type="sldNum" sz="quarter" idx="4"/>
          </p:nvPr>
        </p:nvSpPr>
        <p:spPr/>
        <p:txBody>
          <a:bodyPr/>
          <a:lstStyle/>
          <a:p>
            <a:fld id="{1C3486A8-E8FB-4965-B61C-9B9FA7DC7BEE}" type="slidenum">
              <a:rPr lang="en-US" smtClean="0"/>
              <a:pPr/>
              <a:t>30</a:t>
            </a:fld>
            <a:endParaRPr lang="en-US"/>
          </a:p>
        </p:txBody>
      </p:sp>
    </p:spTree>
    <p:extLst>
      <p:ext uri="{BB962C8B-B14F-4D97-AF65-F5344CB8AC3E}">
        <p14:creationId xmlns:p14="http://schemas.microsoft.com/office/powerpoint/2010/main" val="1947615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Project Timeline</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r>
              <a:rPr lang="en-US" sz="2800" dirty="0"/>
              <a:t>Made using </a:t>
            </a:r>
            <a:r>
              <a:rPr lang="en-US" sz="2800" dirty="0" err="1">
                <a:solidFill>
                  <a:schemeClr val="accent1"/>
                </a:solidFill>
              </a:rPr>
              <a:t>ggplot</a:t>
            </a:r>
            <a:r>
              <a:rPr lang="en-US" sz="2800" dirty="0"/>
              <a:t> with </a:t>
            </a:r>
            <a:r>
              <a:rPr lang="en-US" sz="2800" dirty="0" err="1">
                <a:solidFill>
                  <a:schemeClr val="accent1"/>
                </a:solidFill>
              </a:rPr>
              <a:t>geom_segment</a:t>
            </a:r>
            <a:r>
              <a:rPr lang="en-US" sz="2800" dirty="0">
                <a:solidFill>
                  <a:schemeClr val="accent1"/>
                </a:solidFill>
              </a:rPr>
              <a:t>()</a:t>
            </a:r>
          </a:p>
        </p:txBody>
      </p:sp>
      <p:sp>
        <p:nvSpPr>
          <p:cNvPr id="5" name="Slide Number Placeholder 4">
            <a:extLst>
              <a:ext uri="{FF2B5EF4-FFF2-40B4-BE49-F238E27FC236}">
                <a16:creationId xmlns:a16="http://schemas.microsoft.com/office/drawing/2014/main" id="{7C261B0C-6D5F-42BD-AB20-05FBAACEA086}"/>
              </a:ext>
            </a:extLst>
          </p:cNvPr>
          <p:cNvSpPr>
            <a:spLocks noGrp="1"/>
          </p:cNvSpPr>
          <p:nvPr>
            <p:ph type="sldNum" sz="quarter" idx="4"/>
          </p:nvPr>
        </p:nvSpPr>
        <p:spPr/>
        <p:txBody>
          <a:bodyPr/>
          <a:lstStyle/>
          <a:p>
            <a:fld id="{1C3486A8-E8FB-4965-B61C-9B9FA7DC7BEE}" type="slidenum">
              <a:rPr lang="en-US" smtClean="0"/>
              <a:pPr/>
              <a:t>31</a:t>
            </a:fld>
            <a:endParaRPr lang="en-US"/>
          </a:p>
        </p:txBody>
      </p:sp>
      <p:pic>
        <p:nvPicPr>
          <p:cNvPr id="4" name="Picture 3">
            <a:extLst>
              <a:ext uri="{FF2B5EF4-FFF2-40B4-BE49-F238E27FC236}">
                <a16:creationId xmlns:a16="http://schemas.microsoft.com/office/drawing/2014/main" id="{5239F43E-C41E-4FBB-B19F-D11595494C72}"/>
              </a:ext>
            </a:extLst>
          </p:cNvPr>
          <p:cNvPicPr>
            <a:picLocks noChangeAspect="1"/>
          </p:cNvPicPr>
          <p:nvPr/>
        </p:nvPicPr>
        <p:blipFill>
          <a:blip r:embed="rId2"/>
          <a:stretch>
            <a:fillRect/>
          </a:stretch>
        </p:blipFill>
        <p:spPr>
          <a:xfrm>
            <a:off x="0" y="2313761"/>
            <a:ext cx="9144000" cy="3611806"/>
          </a:xfrm>
          <a:prstGeom prst="rect">
            <a:avLst/>
          </a:prstGeom>
        </p:spPr>
      </p:pic>
    </p:spTree>
    <p:extLst>
      <p:ext uri="{BB962C8B-B14F-4D97-AF65-F5344CB8AC3E}">
        <p14:creationId xmlns:p14="http://schemas.microsoft.com/office/powerpoint/2010/main" val="747747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36E0-77B2-4109-9DA0-AC5C744247E8}"/>
              </a:ext>
            </a:extLst>
          </p:cNvPr>
          <p:cNvSpPr>
            <a:spLocks noGrp="1"/>
          </p:cNvSpPr>
          <p:nvPr>
            <p:ph type="title"/>
          </p:nvPr>
        </p:nvSpPr>
        <p:spPr/>
        <p:txBody>
          <a:bodyPr/>
          <a:lstStyle/>
          <a:p>
            <a:r>
              <a:rPr lang="en-US" dirty="0"/>
              <a:t>Project Timeline: Data wrangling</a:t>
            </a:r>
          </a:p>
        </p:txBody>
      </p:sp>
      <p:sp>
        <p:nvSpPr>
          <p:cNvPr id="5" name="Content Placeholder 4">
            <a:extLst>
              <a:ext uri="{FF2B5EF4-FFF2-40B4-BE49-F238E27FC236}">
                <a16:creationId xmlns:a16="http://schemas.microsoft.com/office/drawing/2014/main" id="{4623352B-A8B5-4C6F-889C-A0CFFAFF326D}"/>
              </a:ext>
            </a:extLst>
          </p:cNvPr>
          <p:cNvSpPr>
            <a:spLocks noGrp="1"/>
          </p:cNvSpPr>
          <p:nvPr>
            <p:ph idx="1"/>
          </p:nvPr>
        </p:nvSpPr>
        <p:spPr/>
        <p:txBody>
          <a:bodyPr/>
          <a:lstStyle/>
          <a:p>
            <a:pPr marL="0" indent="0">
              <a:buNone/>
            </a:pPr>
            <a:r>
              <a:rPr lang="en-US" sz="2400" dirty="0"/>
              <a:t>Summarize hourly data into project phase start / stop times</a:t>
            </a:r>
          </a:p>
        </p:txBody>
      </p:sp>
      <p:pic>
        <p:nvPicPr>
          <p:cNvPr id="6" name="Picture 5">
            <a:extLst>
              <a:ext uri="{FF2B5EF4-FFF2-40B4-BE49-F238E27FC236}">
                <a16:creationId xmlns:a16="http://schemas.microsoft.com/office/drawing/2014/main" id="{5B0E4286-A70E-4F92-BF78-AD01D59E0E4C}"/>
              </a:ext>
            </a:extLst>
          </p:cNvPr>
          <p:cNvPicPr>
            <a:picLocks noChangeAspect="1"/>
          </p:cNvPicPr>
          <p:nvPr/>
        </p:nvPicPr>
        <p:blipFill>
          <a:blip r:embed="rId2"/>
          <a:stretch>
            <a:fillRect/>
          </a:stretch>
        </p:blipFill>
        <p:spPr>
          <a:xfrm>
            <a:off x="2489178" y="4695022"/>
            <a:ext cx="4165644" cy="1983324"/>
          </a:xfrm>
          <a:prstGeom prst="rect">
            <a:avLst/>
          </a:prstGeom>
        </p:spPr>
      </p:pic>
      <p:sp>
        <p:nvSpPr>
          <p:cNvPr id="7" name="Arrow: Down 6">
            <a:extLst>
              <a:ext uri="{FF2B5EF4-FFF2-40B4-BE49-F238E27FC236}">
                <a16:creationId xmlns:a16="http://schemas.microsoft.com/office/drawing/2014/main" id="{32B2FC51-9C10-404B-A681-F8E81376C67B}"/>
              </a:ext>
            </a:extLst>
          </p:cNvPr>
          <p:cNvSpPr/>
          <p:nvPr/>
        </p:nvSpPr>
        <p:spPr>
          <a:xfrm>
            <a:off x="4202153" y="4096542"/>
            <a:ext cx="403411" cy="579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2572FA0-669F-4799-87D2-70A6F72E0A38}"/>
              </a:ext>
            </a:extLst>
          </p:cNvPr>
          <p:cNvPicPr>
            <a:picLocks noChangeAspect="1"/>
          </p:cNvPicPr>
          <p:nvPr/>
        </p:nvPicPr>
        <p:blipFill>
          <a:blip r:embed="rId3"/>
          <a:stretch>
            <a:fillRect/>
          </a:stretch>
        </p:blipFill>
        <p:spPr>
          <a:xfrm>
            <a:off x="1063079" y="2010172"/>
            <a:ext cx="6886317" cy="2067292"/>
          </a:xfrm>
          <a:prstGeom prst="rect">
            <a:avLst/>
          </a:prstGeom>
        </p:spPr>
      </p:pic>
      <p:sp>
        <p:nvSpPr>
          <p:cNvPr id="9" name="Rectangle 8">
            <a:extLst>
              <a:ext uri="{FF2B5EF4-FFF2-40B4-BE49-F238E27FC236}">
                <a16:creationId xmlns:a16="http://schemas.microsoft.com/office/drawing/2014/main" id="{6793DD58-34FF-4DA8-95CD-7A3FB197DFC5}"/>
              </a:ext>
            </a:extLst>
          </p:cNvPr>
          <p:cNvSpPr/>
          <p:nvPr/>
        </p:nvSpPr>
        <p:spPr>
          <a:xfrm>
            <a:off x="1156447" y="2303929"/>
            <a:ext cx="6651812" cy="36755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D4C215-274A-4633-A823-5DF5AAA80F50}"/>
              </a:ext>
            </a:extLst>
          </p:cNvPr>
          <p:cNvSpPr/>
          <p:nvPr/>
        </p:nvSpPr>
        <p:spPr>
          <a:xfrm>
            <a:off x="2590800" y="5041007"/>
            <a:ext cx="1021976" cy="162113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0FD57FB-6165-460A-BD63-D9EBA35CA57E}"/>
              </a:ext>
            </a:extLst>
          </p:cNvPr>
          <p:cNvSpPr>
            <a:spLocks noGrp="1"/>
          </p:cNvSpPr>
          <p:nvPr>
            <p:ph type="sldNum" sz="quarter" idx="4"/>
          </p:nvPr>
        </p:nvSpPr>
        <p:spPr/>
        <p:txBody>
          <a:bodyPr/>
          <a:lstStyle/>
          <a:p>
            <a:fld id="{1C3486A8-E8FB-4965-B61C-9B9FA7DC7BEE}" type="slidenum">
              <a:rPr lang="en-US" smtClean="0"/>
              <a:pPr/>
              <a:t>32</a:t>
            </a:fld>
            <a:endParaRPr lang="en-US"/>
          </a:p>
        </p:txBody>
      </p:sp>
    </p:spTree>
    <p:extLst>
      <p:ext uri="{BB962C8B-B14F-4D97-AF65-F5344CB8AC3E}">
        <p14:creationId xmlns:p14="http://schemas.microsoft.com/office/powerpoint/2010/main" val="1849953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36E0-77B2-4109-9DA0-AC5C744247E8}"/>
              </a:ext>
            </a:extLst>
          </p:cNvPr>
          <p:cNvSpPr>
            <a:spLocks noGrp="1"/>
          </p:cNvSpPr>
          <p:nvPr>
            <p:ph type="title"/>
          </p:nvPr>
        </p:nvSpPr>
        <p:spPr/>
        <p:txBody>
          <a:bodyPr/>
          <a:lstStyle/>
          <a:p>
            <a:r>
              <a:rPr lang="en-US" dirty="0"/>
              <a:t>Project Timeline: Data Viz</a:t>
            </a:r>
          </a:p>
        </p:txBody>
      </p:sp>
      <p:sp>
        <p:nvSpPr>
          <p:cNvPr id="4" name="Rectangle 3">
            <a:extLst>
              <a:ext uri="{FF2B5EF4-FFF2-40B4-BE49-F238E27FC236}">
                <a16:creationId xmlns:a16="http://schemas.microsoft.com/office/drawing/2014/main" id="{FAA39DE1-00CB-442F-807E-ABC638B25941}"/>
              </a:ext>
            </a:extLst>
          </p:cNvPr>
          <p:cNvSpPr/>
          <p:nvPr/>
        </p:nvSpPr>
        <p:spPr>
          <a:xfrm>
            <a:off x="457199" y="1010107"/>
            <a:ext cx="8686801" cy="2246769"/>
          </a:xfrm>
          <a:prstGeom prst="rect">
            <a:avLst/>
          </a:prstGeom>
        </p:spPr>
        <p:txBody>
          <a:bodyPr wrap="square">
            <a:spAutoFit/>
          </a:bodyPr>
          <a:lstStyle/>
          <a:p>
            <a:r>
              <a:rPr lang="en-US" sz="1400" dirty="0">
                <a:latin typeface="Courier"/>
              </a:rPr>
              <a:t>    </a:t>
            </a:r>
            <a:r>
              <a:rPr lang="en-US" sz="1400" b="1" dirty="0" err="1">
                <a:solidFill>
                  <a:srgbClr val="007020"/>
                </a:solidFill>
                <a:latin typeface="Courier"/>
              </a:rPr>
              <a:t>ggplot</a:t>
            </a:r>
            <a:r>
              <a:rPr lang="en-US" sz="1400" dirty="0">
                <a:latin typeface="Courier"/>
              </a:rPr>
              <a:t>(</a:t>
            </a:r>
            <a:r>
              <a:rPr lang="en-US" sz="1400" dirty="0" err="1">
                <a:latin typeface="Courier"/>
              </a:rPr>
              <a:t>phase_filtered</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geom_segment</a:t>
            </a:r>
            <a:r>
              <a:rPr lang="en-US" sz="1400" dirty="0">
                <a:latin typeface="Courier"/>
              </a:rPr>
              <a:t>(</a:t>
            </a:r>
            <a:r>
              <a:rPr lang="en-US" sz="1400" b="1" dirty="0" err="1">
                <a:solidFill>
                  <a:srgbClr val="007020"/>
                </a:solidFill>
                <a:latin typeface="Courier"/>
              </a:rPr>
              <a:t>aes</a:t>
            </a:r>
            <a:r>
              <a:rPr lang="en-US" sz="1400" dirty="0">
                <a:latin typeface="Courier"/>
              </a:rPr>
              <a:t>(</a:t>
            </a:r>
            <a:r>
              <a:rPr lang="en-US" sz="1400" dirty="0">
                <a:solidFill>
                  <a:srgbClr val="902000"/>
                </a:solidFill>
                <a:latin typeface="Courier"/>
              </a:rPr>
              <a:t>x =</a:t>
            </a:r>
            <a:r>
              <a:rPr lang="en-US" sz="1400" dirty="0">
                <a:latin typeface="Courier"/>
              </a:rPr>
              <a:t> </a:t>
            </a:r>
            <a:r>
              <a:rPr lang="en-US" sz="1400" dirty="0" err="1">
                <a:latin typeface="Courier"/>
              </a:rPr>
              <a:t>start_dt</a:t>
            </a:r>
            <a:r>
              <a:rPr lang="en-US" sz="1400" dirty="0">
                <a:latin typeface="Courier"/>
              </a:rPr>
              <a:t>, </a:t>
            </a:r>
            <a:r>
              <a:rPr lang="en-US" sz="1400" dirty="0" err="1">
                <a:solidFill>
                  <a:srgbClr val="902000"/>
                </a:solidFill>
                <a:latin typeface="Courier"/>
              </a:rPr>
              <a:t>xend</a:t>
            </a:r>
            <a:r>
              <a:rPr lang="en-US" sz="1400" dirty="0">
                <a:solidFill>
                  <a:srgbClr val="902000"/>
                </a:solidFill>
                <a:latin typeface="Courier"/>
              </a:rPr>
              <a:t> =</a:t>
            </a:r>
            <a:r>
              <a:rPr lang="en-US" sz="1400" dirty="0">
                <a:latin typeface="Courier"/>
              </a:rPr>
              <a:t> </a:t>
            </a:r>
            <a:r>
              <a:rPr lang="en-US" sz="1400" dirty="0" err="1">
                <a:latin typeface="Courier"/>
              </a:rPr>
              <a:t>end_dt</a:t>
            </a:r>
            <a:r>
              <a:rPr lang="en-US" sz="1400" dirty="0">
                <a:latin typeface="Courier"/>
              </a:rPr>
              <a:t>, </a:t>
            </a:r>
            <a:br>
              <a:rPr lang="en-US" sz="1400" dirty="0"/>
            </a:br>
            <a:r>
              <a:rPr lang="en-US" sz="1400" dirty="0">
                <a:latin typeface="Courier"/>
              </a:rPr>
              <a:t>                       </a:t>
            </a:r>
            <a:r>
              <a:rPr lang="en-US" sz="1400" dirty="0">
                <a:solidFill>
                  <a:srgbClr val="902000"/>
                </a:solidFill>
                <a:latin typeface="Courier"/>
              </a:rPr>
              <a:t>y =</a:t>
            </a:r>
            <a:r>
              <a:rPr lang="en-US" sz="1400" dirty="0">
                <a:latin typeface="Courier"/>
              </a:rPr>
              <a:t> </a:t>
            </a:r>
            <a:r>
              <a:rPr lang="en-US" sz="1400" dirty="0" err="1">
                <a:latin typeface="Courier"/>
              </a:rPr>
              <a:t>study_title</a:t>
            </a:r>
            <a:r>
              <a:rPr lang="en-US" sz="1400" dirty="0">
                <a:latin typeface="Courier"/>
              </a:rPr>
              <a:t>, </a:t>
            </a:r>
            <a:r>
              <a:rPr lang="en-US" sz="1400" dirty="0" err="1">
                <a:solidFill>
                  <a:srgbClr val="902000"/>
                </a:solidFill>
                <a:latin typeface="Courier"/>
              </a:rPr>
              <a:t>yend</a:t>
            </a:r>
            <a:r>
              <a:rPr lang="en-US" sz="1400" dirty="0">
                <a:solidFill>
                  <a:srgbClr val="902000"/>
                </a:solidFill>
                <a:latin typeface="Courier"/>
              </a:rPr>
              <a:t> =</a:t>
            </a:r>
            <a:r>
              <a:rPr lang="en-US" sz="1400" dirty="0">
                <a:latin typeface="Courier"/>
              </a:rPr>
              <a:t> </a:t>
            </a:r>
            <a:r>
              <a:rPr lang="en-US" sz="1400" dirty="0" err="1">
                <a:latin typeface="Courier"/>
              </a:rPr>
              <a:t>study_title</a:t>
            </a:r>
            <a:r>
              <a:rPr lang="en-US" sz="1400" dirty="0">
                <a:latin typeface="Courier"/>
              </a:rPr>
              <a:t>, </a:t>
            </a:r>
            <a:br>
              <a:rPr lang="en-US" sz="1400" dirty="0"/>
            </a:br>
            <a:r>
              <a:rPr lang="en-US" sz="1400" dirty="0">
                <a:latin typeface="Courier"/>
              </a:rPr>
              <a:t>                       </a:t>
            </a:r>
            <a:r>
              <a:rPr lang="en-US" sz="1400" dirty="0" err="1">
                <a:solidFill>
                  <a:srgbClr val="902000"/>
                </a:solidFill>
                <a:latin typeface="Courier"/>
              </a:rPr>
              <a:t>colour</a:t>
            </a:r>
            <a:r>
              <a:rPr lang="en-US" sz="1400" dirty="0">
                <a:solidFill>
                  <a:srgbClr val="902000"/>
                </a:solidFill>
                <a:latin typeface="Courier"/>
              </a:rPr>
              <a:t> =</a:t>
            </a:r>
            <a:r>
              <a:rPr lang="en-US" sz="1400" dirty="0">
                <a:latin typeface="Courier"/>
              </a:rPr>
              <a:t> </a:t>
            </a:r>
            <a:r>
              <a:rPr lang="en-US" sz="1400" dirty="0" err="1">
                <a:latin typeface="Courier"/>
              </a:rPr>
              <a:t>project_phase</a:t>
            </a:r>
            <a:r>
              <a:rPr lang="en-US" sz="1400" dirty="0">
                <a:latin typeface="Courier"/>
              </a:rPr>
              <a:t>), </a:t>
            </a:r>
            <a:r>
              <a:rPr lang="en-US" sz="1400" dirty="0">
                <a:solidFill>
                  <a:srgbClr val="902000"/>
                </a:solidFill>
                <a:latin typeface="Courier"/>
              </a:rPr>
              <a:t>size =</a:t>
            </a:r>
            <a:r>
              <a:rPr lang="en-US" sz="1400" dirty="0">
                <a:latin typeface="Courier"/>
              </a:rPr>
              <a:t> </a:t>
            </a:r>
            <a:r>
              <a:rPr lang="en-US" sz="1400" dirty="0">
                <a:solidFill>
                  <a:srgbClr val="40A070"/>
                </a:solidFill>
                <a:latin typeface="Courier"/>
              </a:rPr>
              <a:t>4</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theme_bw</a:t>
            </a:r>
            <a:r>
              <a:rPr lang="en-US" sz="1400" dirty="0">
                <a:latin typeface="Courier"/>
              </a:rPr>
              <a:t>() </a:t>
            </a:r>
            <a:r>
              <a:rPr lang="en-US" sz="1400" dirty="0">
                <a:solidFill>
                  <a:srgbClr val="666666"/>
                </a:solidFill>
                <a:latin typeface="Courier"/>
              </a:rPr>
              <a:t>+</a:t>
            </a:r>
            <a:r>
              <a:rPr lang="en-US" sz="1400" dirty="0">
                <a:solidFill>
                  <a:srgbClr val="4070A0"/>
                </a:solidFill>
                <a:latin typeface="Courier"/>
              </a:rPr>
              <a:t> </a:t>
            </a:r>
            <a:br>
              <a:rPr lang="en-US" sz="1400" dirty="0"/>
            </a:br>
            <a:r>
              <a:rPr lang="en-US" sz="1400" dirty="0">
                <a:solidFill>
                  <a:srgbClr val="4070A0"/>
                </a:solidFill>
                <a:latin typeface="Courier"/>
              </a:rPr>
              <a:t>      </a:t>
            </a:r>
            <a:r>
              <a:rPr lang="en-US" sz="1400" b="1" dirty="0">
                <a:solidFill>
                  <a:srgbClr val="007020"/>
                </a:solidFill>
                <a:latin typeface="Courier"/>
              </a:rPr>
              <a:t>theme</a:t>
            </a:r>
            <a:r>
              <a:rPr lang="en-US" sz="1400" dirty="0">
                <a:latin typeface="Courier"/>
              </a:rPr>
              <a:t>(</a:t>
            </a:r>
            <a:r>
              <a:rPr lang="en-US" sz="1400" dirty="0" err="1">
                <a:solidFill>
                  <a:srgbClr val="902000"/>
                </a:solidFill>
                <a:latin typeface="Courier"/>
              </a:rPr>
              <a:t>legend.position</a:t>
            </a:r>
            <a:r>
              <a:rPr lang="en-US" sz="1400" dirty="0">
                <a:solidFill>
                  <a:srgbClr val="902000"/>
                </a:solidFill>
                <a:latin typeface="Courier"/>
              </a:rPr>
              <a:t> =</a:t>
            </a:r>
            <a:r>
              <a:rPr lang="en-US" sz="1400" dirty="0">
                <a:latin typeface="Courier"/>
              </a:rPr>
              <a:t> </a:t>
            </a:r>
            <a:r>
              <a:rPr lang="en-US" sz="1400" dirty="0">
                <a:solidFill>
                  <a:srgbClr val="4070A0"/>
                </a:solidFill>
                <a:latin typeface="Courier"/>
              </a:rPr>
              <a:t>"bottom"</a:t>
            </a:r>
            <a:r>
              <a:rPr lang="en-US" sz="1400" dirty="0">
                <a:latin typeface="Courier"/>
              </a:rPr>
              <a:t>,</a:t>
            </a:r>
            <a:br>
              <a:rPr lang="en-US" sz="1400" dirty="0"/>
            </a:br>
            <a:r>
              <a:rPr lang="en-US" sz="1400" dirty="0">
                <a:latin typeface="Courier"/>
              </a:rPr>
              <a:t>            </a:t>
            </a:r>
            <a:r>
              <a:rPr lang="en-US" sz="1400" dirty="0" err="1">
                <a:solidFill>
                  <a:srgbClr val="902000"/>
                </a:solidFill>
                <a:latin typeface="Courier"/>
              </a:rPr>
              <a:t>legend.title</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a:t>
            </a:r>
            <a:br>
              <a:rPr lang="en-US" sz="1400" dirty="0"/>
            </a:br>
            <a:r>
              <a:rPr lang="en-US" sz="1400" dirty="0">
                <a:latin typeface="Courier"/>
              </a:rPr>
              <a:t>            </a:t>
            </a:r>
            <a:r>
              <a:rPr lang="en-US" sz="1400" dirty="0" err="1">
                <a:solidFill>
                  <a:srgbClr val="902000"/>
                </a:solidFill>
                <a:latin typeface="Courier"/>
              </a:rPr>
              <a:t>axis.title</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 </a:t>
            </a:r>
            <a:br>
              <a:rPr lang="en-US" sz="1400" dirty="0"/>
            </a:br>
            <a:r>
              <a:rPr lang="en-US" sz="1400" dirty="0">
                <a:latin typeface="Courier"/>
              </a:rPr>
              <a:t>            </a:t>
            </a:r>
            <a:r>
              <a:rPr lang="en-US" sz="1400" dirty="0" err="1">
                <a:solidFill>
                  <a:srgbClr val="902000"/>
                </a:solidFill>
                <a:latin typeface="Courier"/>
              </a:rPr>
              <a:t>axis.ticks</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scale_x_date</a:t>
            </a:r>
            <a:r>
              <a:rPr lang="en-US" sz="1400" dirty="0">
                <a:latin typeface="Courier"/>
              </a:rPr>
              <a:t>(</a:t>
            </a:r>
            <a:r>
              <a:rPr lang="en-US" sz="1400" dirty="0">
                <a:solidFill>
                  <a:srgbClr val="902000"/>
                </a:solidFill>
                <a:latin typeface="Courier"/>
              </a:rPr>
              <a:t>breaks =</a:t>
            </a:r>
            <a:r>
              <a:rPr lang="en-US" sz="1400" dirty="0">
                <a:latin typeface="Courier"/>
              </a:rPr>
              <a:t> </a:t>
            </a:r>
            <a:r>
              <a:rPr lang="en-US" sz="1400" dirty="0">
                <a:solidFill>
                  <a:srgbClr val="4070A0"/>
                </a:solidFill>
                <a:latin typeface="Courier"/>
              </a:rPr>
              <a:t>"3 months"</a:t>
            </a:r>
            <a:r>
              <a:rPr lang="en-US" sz="1400" dirty="0">
                <a:latin typeface="Courier"/>
              </a:rPr>
              <a:t>, </a:t>
            </a:r>
            <a:r>
              <a:rPr lang="en-US" sz="1400" dirty="0" err="1">
                <a:solidFill>
                  <a:srgbClr val="902000"/>
                </a:solidFill>
                <a:latin typeface="Courier"/>
              </a:rPr>
              <a:t>date_labels</a:t>
            </a:r>
            <a:r>
              <a:rPr lang="en-US" sz="1400" dirty="0">
                <a:solidFill>
                  <a:srgbClr val="902000"/>
                </a:solidFill>
                <a:latin typeface="Courier"/>
              </a:rPr>
              <a:t> =</a:t>
            </a:r>
            <a:r>
              <a:rPr lang="en-US" sz="1400" dirty="0">
                <a:latin typeface="Courier"/>
              </a:rPr>
              <a:t> </a:t>
            </a:r>
            <a:r>
              <a:rPr lang="en-US" sz="1400" dirty="0">
                <a:solidFill>
                  <a:srgbClr val="4070A0"/>
                </a:solidFill>
                <a:latin typeface="Courier"/>
              </a:rPr>
              <a:t>"%b %Y"</a:t>
            </a:r>
            <a:r>
              <a:rPr lang="en-US" sz="1400" dirty="0">
                <a:latin typeface="Courier"/>
              </a:rPr>
              <a:t>) </a:t>
            </a:r>
            <a:endParaRPr lang="en-US" sz="1400" dirty="0"/>
          </a:p>
        </p:txBody>
      </p:sp>
      <p:sp>
        <p:nvSpPr>
          <p:cNvPr id="6" name="Slide Number Placeholder 5">
            <a:extLst>
              <a:ext uri="{FF2B5EF4-FFF2-40B4-BE49-F238E27FC236}">
                <a16:creationId xmlns:a16="http://schemas.microsoft.com/office/drawing/2014/main" id="{F5D45294-648C-4B35-8CC3-57A2EC7AE344}"/>
              </a:ext>
            </a:extLst>
          </p:cNvPr>
          <p:cNvSpPr>
            <a:spLocks noGrp="1"/>
          </p:cNvSpPr>
          <p:nvPr>
            <p:ph type="sldNum" sz="quarter" idx="4"/>
          </p:nvPr>
        </p:nvSpPr>
        <p:spPr/>
        <p:txBody>
          <a:bodyPr/>
          <a:lstStyle/>
          <a:p>
            <a:fld id="{1C3486A8-E8FB-4965-B61C-9B9FA7DC7BEE}" type="slidenum">
              <a:rPr lang="en-US" smtClean="0"/>
              <a:pPr/>
              <a:t>33</a:t>
            </a:fld>
            <a:endParaRPr lang="en-US"/>
          </a:p>
        </p:txBody>
      </p:sp>
      <p:pic>
        <p:nvPicPr>
          <p:cNvPr id="3" name="Picture 2">
            <a:extLst>
              <a:ext uri="{FF2B5EF4-FFF2-40B4-BE49-F238E27FC236}">
                <a16:creationId xmlns:a16="http://schemas.microsoft.com/office/drawing/2014/main" id="{A3097BAD-DB6B-47DD-A49E-F8D544D0D3DC}"/>
              </a:ext>
            </a:extLst>
          </p:cNvPr>
          <p:cNvPicPr>
            <a:picLocks noChangeAspect="1"/>
          </p:cNvPicPr>
          <p:nvPr/>
        </p:nvPicPr>
        <p:blipFill>
          <a:blip r:embed="rId2"/>
          <a:stretch>
            <a:fillRect/>
          </a:stretch>
        </p:blipFill>
        <p:spPr>
          <a:xfrm>
            <a:off x="457199" y="3494024"/>
            <a:ext cx="8445500" cy="3335904"/>
          </a:xfrm>
          <a:prstGeom prst="rect">
            <a:avLst/>
          </a:prstGeom>
        </p:spPr>
      </p:pic>
    </p:spTree>
    <p:extLst>
      <p:ext uri="{BB962C8B-B14F-4D97-AF65-F5344CB8AC3E}">
        <p14:creationId xmlns:p14="http://schemas.microsoft.com/office/powerpoint/2010/main" val="2632600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7905-7574-E348-9601-1DBE555CE1FE}"/>
              </a:ext>
            </a:extLst>
          </p:cNvPr>
          <p:cNvSpPr>
            <a:spLocks noGrp="1"/>
          </p:cNvSpPr>
          <p:nvPr>
            <p:ph type="title"/>
          </p:nvPr>
        </p:nvSpPr>
        <p:spPr/>
        <p:txBody>
          <a:bodyPr/>
          <a:lstStyle/>
          <a:p>
            <a:r>
              <a:rPr lang="en-US" dirty="0"/>
              <a:t>Unrelated to time tracking: Hex Sticker</a:t>
            </a:r>
          </a:p>
        </p:txBody>
      </p:sp>
      <p:sp>
        <p:nvSpPr>
          <p:cNvPr id="3" name="Content Placeholder 2">
            <a:extLst>
              <a:ext uri="{FF2B5EF4-FFF2-40B4-BE49-F238E27FC236}">
                <a16:creationId xmlns:a16="http://schemas.microsoft.com/office/drawing/2014/main" id="{9BBFFCD4-E7E6-4F4E-A1F8-408212331322}"/>
              </a:ext>
            </a:extLst>
          </p:cNvPr>
          <p:cNvSpPr>
            <a:spLocks noGrp="1"/>
          </p:cNvSpPr>
          <p:nvPr>
            <p:ph idx="1"/>
          </p:nvPr>
        </p:nvSpPr>
        <p:spPr/>
        <p:txBody>
          <a:bodyPr/>
          <a:lstStyle/>
          <a:p>
            <a:pPr marL="0" indent="0">
              <a:buNone/>
            </a:pPr>
            <a:r>
              <a:rPr lang="en-US" sz="1800" b="1" dirty="0">
                <a:solidFill>
                  <a:srgbClr val="007020"/>
                </a:solidFill>
                <a:latin typeface="Courier"/>
              </a:rPr>
              <a:t>library</a:t>
            </a:r>
            <a:r>
              <a:rPr lang="en-US" sz="1800" dirty="0">
                <a:latin typeface="Courier"/>
              </a:rPr>
              <a:t>(</a:t>
            </a:r>
            <a:r>
              <a:rPr lang="en-US" sz="1800" dirty="0" err="1">
                <a:latin typeface="Courier"/>
              </a:rPr>
              <a:t>hexSticker</a:t>
            </a:r>
            <a:r>
              <a:rPr lang="en-US" sz="1800" dirty="0">
                <a:latin typeface="Courier"/>
              </a:rPr>
              <a:t>)</a:t>
            </a:r>
            <a:br>
              <a:rPr lang="en-US" sz="1800" dirty="0"/>
            </a:br>
            <a:br>
              <a:rPr lang="en-US" sz="1800" dirty="0"/>
            </a:br>
            <a:r>
              <a:rPr lang="en-US" sz="1800" b="1" dirty="0">
                <a:solidFill>
                  <a:srgbClr val="007020"/>
                </a:solidFill>
                <a:latin typeface="Courier"/>
              </a:rPr>
              <a:t>sticker</a:t>
            </a:r>
            <a:r>
              <a:rPr lang="en-US" sz="1800" dirty="0">
                <a:latin typeface="Courier"/>
              </a:rPr>
              <a:t>(</a:t>
            </a:r>
            <a:r>
              <a:rPr lang="en-US" sz="1800" i="1" dirty="0">
                <a:solidFill>
                  <a:srgbClr val="60A0B0"/>
                </a:solidFill>
                <a:latin typeface="Courier"/>
              </a:rPr>
              <a:t># figure information</a:t>
            </a:r>
            <a:br>
              <a:rPr lang="en-US" sz="1800" dirty="0"/>
            </a:br>
            <a:r>
              <a:rPr lang="en-US" sz="1800" dirty="0">
                <a:latin typeface="Courier"/>
              </a:rPr>
              <a:t>        </a:t>
            </a:r>
            <a:r>
              <a:rPr lang="en-US" sz="1800" dirty="0">
                <a:solidFill>
                  <a:srgbClr val="902000"/>
                </a:solidFill>
                <a:latin typeface="Courier"/>
              </a:rPr>
              <a:t>subplot =</a:t>
            </a:r>
            <a:r>
              <a:rPr lang="en-US" sz="1800" dirty="0">
                <a:latin typeface="Courier"/>
              </a:rPr>
              <a:t> </a:t>
            </a:r>
            <a:r>
              <a:rPr lang="en-US" sz="1800" dirty="0">
                <a:solidFill>
                  <a:srgbClr val="4070A0"/>
                </a:solidFill>
                <a:latin typeface="Courier"/>
              </a:rPr>
              <a:t>"/</a:t>
            </a:r>
            <a:r>
              <a:rPr lang="en-US" sz="1800" dirty="0" err="1">
                <a:solidFill>
                  <a:srgbClr val="4070A0"/>
                </a:solidFill>
                <a:latin typeface="Courier"/>
              </a:rPr>
              <a:t>calendar_light_orange.png</a:t>
            </a:r>
            <a:r>
              <a:rPr lang="en-US" sz="1800" dirty="0">
                <a:solidFill>
                  <a:srgbClr val="4070A0"/>
                </a:solidFill>
                <a:latin typeface="Courier"/>
              </a:rPr>
              <a:t>"</a:t>
            </a:r>
            <a:r>
              <a:rPr lang="en-US" sz="1800" dirty="0">
                <a:latin typeface="Courier"/>
              </a:rPr>
              <a:t>, </a:t>
            </a:r>
            <a:br>
              <a:rPr lang="en-US" sz="1800" dirty="0"/>
            </a:br>
            <a:r>
              <a:rPr lang="en-US" sz="1800" dirty="0">
                <a:latin typeface="Courier"/>
              </a:rPr>
              <a:t>        </a:t>
            </a:r>
            <a:r>
              <a:rPr lang="en-US" sz="1800" dirty="0" err="1">
                <a:solidFill>
                  <a:srgbClr val="902000"/>
                </a:solidFill>
                <a:latin typeface="Courier"/>
              </a:rPr>
              <a:t>s_x</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1.05</a:t>
            </a:r>
            <a:r>
              <a:rPr lang="en-US" sz="1800" dirty="0">
                <a:latin typeface="Courier"/>
              </a:rPr>
              <a:t>, </a:t>
            </a:r>
            <a:r>
              <a:rPr lang="en-US" sz="1800" dirty="0" err="1">
                <a:solidFill>
                  <a:srgbClr val="902000"/>
                </a:solidFill>
                <a:latin typeface="Courier"/>
              </a:rPr>
              <a:t>s_y</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.7</a:t>
            </a:r>
            <a:r>
              <a:rPr lang="en-US" sz="1800" dirty="0">
                <a:latin typeface="Courier"/>
              </a:rPr>
              <a:t>, </a:t>
            </a:r>
          </a:p>
          <a:p>
            <a:pPr marL="0" indent="0">
              <a:buNone/>
            </a:pPr>
            <a:r>
              <a:rPr lang="en-US" sz="1800" dirty="0">
                <a:solidFill>
                  <a:srgbClr val="902000"/>
                </a:solidFill>
                <a:latin typeface="Courier"/>
              </a:rPr>
              <a:t>        </a:t>
            </a:r>
            <a:r>
              <a:rPr lang="en-US" sz="1800" dirty="0" err="1">
                <a:solidFill>
                  <a:srgbClr val="902000"/>
                </a:solidFill>
                <a:latin typeface="Courier"/>
              </a:rPr>
              <a:t>s_width</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0.5</a:t>
            </a:r>
            <a:r>
              <a:rPr lang="en-US" sz="1800" dirty="0">
                <a:latin typeface="Courier"/>
              </a:rPr>
              <a:t>, </a:t>
            </a:r>
            <a:r>
              <a:rPr lang="en-US" sz="1800" dirty="0" err="1">
                <a:solidFill>
                  <a:srgbClr val="902000"/>
                </a:solidFill>
                <a:latin typeface="Courier"/>
              </a:rPr>
              <a:t>s_height</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0.6</a:t>
            </a:r>
            <a:r>
              <a:rPr lang="en-US" sz="1800" dirty="0">
                <a:latin typeface="Courier"/>
              </a:rPr>
              <a:t>,</a:t>
            </a:r>
            <a:br>
              <a:rPr lang="en-US" sz="1800" dirty="0"/>
            </a:br>
            <a:r>
              <a:rPr lang="en-US" sz="1800" dirty="0">
                <a:latin typeface="Courier"/>
              </a:rPr>
              <a:t>        </a:t>
            </a:r>
            <a:r>
              <a:rPr lang="en-US" sz="1800" i="1" dirty="0">
                <a:solidFill>
                  <a:srgbClr val="60A0B0"/>
                </a:solidFill>
                <a:latin typeface="Courier"/>
              </a:rPr>
              <a:t># hex sticker information</a:t>
            </a:r>
            <a:br>
              <a:rPr lang="en-US" sz="1800" dirty="0"/>
            </a:br>
            <a:r>
              <a:rPr lang="en-US" sz="1800" dirty="0">
                <a:latin typeface="Courier"/>
              </a:rPr>
              <a:t>        </a:t>
            </a:r>
            <a:r>
              <a:rPr lang="en-US" sz="1800" dirty="0" err="1">
                <a:solidFill>
                  <a:srgbClr val="902000"/>
                </a:solidFill>
                <a:latin typeface="Courier"/>
              </a:rPr>
              <a:t>h_fill</a:t>
            </a:r>
            <a:r>
              <a:rPr lang="en-US" sz="1800" dirty="0">
                <a:solidFill>
                  <a:srgbClr val="902000"/>
                </a:solidFill>
                <a:latin typeface="Courier"/>
              </a:rPr>
              <a:t> =</a:t>
            </a:r>
            <a:r>
              <a:rPr lang="en-US" sz="1800" dirty="0">
                <a:latin typeface="Courier"/>
              </a:rPr>
              <a:t> </a:t>
            </a:r>
            <a:r>
              <a:rPr lang="en-US" sz="1800" dirty="0">
                <a:solidFill>
                  <a:srgbClr val="4070A0"/>
                </a:solidFill>
                <a:latin typeface="Courier"/>
              </a:rPr>
              <a:t>"#007CBA"</a:t>
            </a:r>
            <a:r>
              <a:rPr lang="en-US" sz="1800" dirty="0">
                <a:latin typeface="Courier"/>
              </a:rPr>
              <a:t>, </a:t>
            </a:r>
            <a:r>
              <a:rPr lang="en-US" sz="1800" dirty="0" err="1">
                <a:solidFill>
                  <a:srgbClr val="902000"/>
                </a:solidFill>
                <a:latin typeface="Courier"/>
              </a:rPr>
              <a:t>h_color</a:t>
            </a:r>
            <a:r>
              <a:rPr lang="en-US" sz="1800" dirty="0">
                <a:solidFill>
                  <a:srgbClr val="902000"/>
                </a:solidFill>
                <a:latin typeface="Courier"/>
              </a:rPr>
              <a:t> =</a:t>
            </a:r>
            <a:r>
              <a:rPr lang="en-US" sz="1800" dirty="0">
                <a:latin typeface="Courier"/>
              </a:rPr>
              <a:t> </a:t>
            </a:r>
            <a:r>
              <a:rPr lang="en-US" sz="1800" dirty="0">
                <a:solidFill>
                  <a:srgbClr val="4070A0"/>
                </a:solidFill>
                <a:latin typeface="Courier"/>
              </a:rPr>
              <a:t>"#006098"</a:t>
            </a:r>
            <a:r>
              <a:rPr lang="en-US" sz="1800" dirty="0">
                <a:latin typeface="Courier"/>
              </a:rPr>
              <a:t>,</a:t>
            </a:r>
            <a:br>
              <a:rPr lang="en-US" sz="1800" dirty="0"/>
            </a:br>
            <a:r>
              <a:rPr lang="en-US" sz="1800" dirty="0">
                <a:latin typeface="Courier"/>
              </a:rPr>
              <a:t>        </a:t>
            </a:r>
            <a:r>
              <a:rPr lang="en-US" sz="1800" i="1" dirty="0">
                <a:solidFill>
                  <a:srgbClr val="60A0B0"/>
                </a:solidFill>
                <a:latin typeface="Courier"/>
              </a:rPr>
              <a:t># package information</a:t>
            </a:r>
            <a:br>
              <a:rPr lang="en-US" sz="1800" dirty="0"/>
            </a:br>
            <a:r>
              <a:rPr lang="en-US" sz="1800" dirty="0">
                <a:latin typeface="Courier"/>
              </a:rPr>
              <a:t>        </a:t>
            </a:r>
            <a:r>
              <a:rPr lang="en-US" sz="1800" dirty="0">
                <a:solidFill>
                  <a:srgbClr val="902000"/>
                </a:solidFill>
                <a:latin typeface="Courier"/>
              </a:rPr>
              <a:t>package =</a:t>
            </a:r>
            <a:r>
              <a:rPr lang="en-US" sz="1800" dirty="0">
                <a:latin typeface="Courier"/>
              </a:rPr>
              <a:t> </a:t>
            </a:r>
            <a:r>
              <a:rPr lang="en-US" sz="1800" dirty="0">
                <a:solidFill>
                  <a:srgbClr val="4070A0"/>
                </a:solidFill>
                <a:latin typeface="Courier"/>
              </a:rPr>
              <a:t>"</a:t>
            </a:r>
            <a:r>
              <a:rPr lang="en-US" sz="1800" dirty="0" err="1">
                <a:solidFill>
                  <a:srgbClr val="4070A0"/>
                </a:solidFill>
                <a:latin typeface="Courier"/>
              </a:rPr>
              <a:t>timetrackR</a:t>
            </a:r>
            <a:r>
              <a:rPr lang="en-US" sz="1800" dirty="0">
                <a:solidFill>
                  <a:srgbClr val="4070A0"/>
                </a:solidFill>
                <a:latin typeface="Courier"/>
              </a:rPr>
              <a:t>"</a:t>
            </a:r>
            <a:r>
              <a:rPr lang="en-US" sz="1800" dirty="0">
                <a:latin typeface="Courier"/>
              </a:rPr>
              <a:t>, </a:t>
            </a:r>
          </a:p>
          <a:p>
            <a:pPr marL="0" indent="0">
              <a:buNone/>
            </a:pPr>
            <a:r>
              <a:rPr lang="en-US" sz="1800" dirty="0">
                <a:solidFill>
                  <a:srgbClr val="902000"/>
                </a:solidFill>
                <a:latin typeface="Courier"/>
              </a:rPr>
              <a:t>        </a:t>
            </a:r>
            <a:r>
              <a:rPr lang="en-US" sz="1800" dirty="0" err="1">
                <a:solidFill>
                  <a:srgbClr val="902000"/>
                </a:solidFill>
                <a:latin typeface="Courier"/>
              </a:rPr>
              <a:t>p_size</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8</a:t>
            </a:r>
            <a:r>
              <a:rPr lang="en-US" sz="1800" dirty="0">
                <a:latin typeface="Courier"/>
              </a:rPr>
              <a:t>, </a:t>
            </a:r>
            <a:r>
              <a:rPr lang="en-US" sz="1800" dirty="0" err="1">
                <a:solidFill>
                  <a:srgbClr val="902000"/>
                </a:solidFill>
                <a:latin typeface="Courier"/>
              </a:rPr>
              <a:t>p_color</a:t>
            </a:r>
            <a:r>
              <a:rPr lang="en-US" sz="1800" dirty="0">
                <a:solidFill>
                  <a:srgbClr val="902000"/>
                </a:solidFill>
                <a:latin typeface="Courier"/>
              </a:rPr>
              <a:t> =</a:t>
            </a:r>
            <a:r>
              <a:rPr lang="en-US" sz="1800" dirty="0">
                <a:latin typeface="Courier"/>
              </a:rPr>
              <a:t> </a:t>
            </a:r>
            <a:r>
              <a:rPr lang="en-US" sz="1800" dirty="0">
                <a:solidFill>
                  <a:srgbClr val="4070A0"/>
                </a:solidFill>
                <a:latin typeface="Courier"/>
              </a:rPr>
              <a:t>"#F6C65B"</a:t>
            </a:r>
            <a:r>
              <a:rPr lang="en-US" sz="1800" dirty="0">
                <a:latin typeface="Courier"/>
              </a:rPr>
              <a:t>)</a:t>
            </a:r>
          </a:p>
        </p:txBody>
      </p:sp>
      <p:sp>
        <p:nvSpPr>
          <p:cNvPr id="4" name="Slide Number Placeholder 3">
            <a:extLst>
              <a:ext uri="{FF2B5EF4-FFF2-40B4-BE49-F238E27FC236}">
                <a16:creationId xmlns:a16="http://schemas.microsoft.com/office/drawing/2014/main" id="{6368F44B-8A0E-BA49-80AF-FD0340216C7F}"/>
              </a:ext>
            </a:extLst>
          </p:cNvPr>
          <p:cNvSpPr>
            <a:spLocks noGrp="1"/>
          </p:cNvSpPr>
          <p:nvPr>
            <p:ph type="sldNum" sz="quarter" idx="4"/>
          </p:nvPr>
        </p:nvSpPr>
        <p:spPr/>
        <p:txBody>
          <a:bodyPr/>
          <a:lstStyle/>
          <a:p>
            <a:fld id="{1C3486A8-E8FB-4965-B61C-9B9FA7DC7BEE}" type="slidenum">
              <a:rPr lang="en-US" smtClean="0"/>
              <a:pPr/>
              <a:t>34</a:t>
            </a:fld>
            <a:endParaRPr lang="en-US"/>
          </a:p>
        </p:txBody>
      </p:sp>
      <p:pic>
        <p:nvPicPr>
          <p:cNvPr id="5" name="Picture 4">
            <a:extLst>
              <a:ext uri="{FF2B5EF4-FFF2-40B4-BE49-F238E27FC236}">
                <a16:creationId xmlns:a16="http://schemas.microsoft.com/office/drawing/2014/main" id="{B381A929-8ABB-2946-9ED6-9D7C5E6CCB6C}"/>
              </a:ext>
            </a:extLst>
          </p:cNvPr>
          <p:cNvPicPr>
            <a:picLocks noChangeAspect="1"/>
          </p:cNvPicPr>
          <p:nvPr/>
        </p:nvPicPr>
        <p:blipFill>
          <a:blip r:embed="rId3"/>
          <a:stretch>
            <a:fillRect/>
          </a:stretch>
        </p:blipFill>
        <p:spPr>
          <a:xfrm>
            <a:off x="281162" y="4256074"/>
            <a:ext cx="2139776" cy="2478505"/>
          </a:xfrm>
          <a:prstGeom prst="rect">
            <a:avLst/>
          </a:prstGeom>
        </p:spPr>
      </p:pic>
    </p:spTree>
    <p:extLst>
      <p:ext uri="{BB962C8B-B14F-4D97-AF65-F5344CB8AC3E}">
        <p14:creationId xmlns:p14="http://schemas.microsoft.com/office/powerpoint/2010/main" val="701887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BE75-89D1-5441-8399-5D21C8F24232}"/>
              </a:ext>
            </a:extLst>
          </p:cNvPr>
          <p:cNvSpPr>
            <a:spLocks noGrp="1"/>
          </p:cNvSpPr>
          <p:nvPr>
            <p:ph type="title"/>
          </p:nvPr>
        </p:nvSpPr>
        <p:spPr/>
        <p:txBody>
          <a:bodyPr/>
          <a:lstStyle/>
          <a:p>
            <a:r>
              <a:rPr lang="en-US" dirty="0"/>
              <a:t>Hosting the shiny app</a:t>
            </a:r>
          </a:p>
        </p:txBody>
      </p:sp>
      <p:sp>
        <p:nvSpPr>
          <p:cNvPr id="3" name="Content Placeholder 2">
            <a:extLst>
              <a:ext uri="{FF2B5EF4-FFF2-40B4-BE49-F238E27FC236}">
                <a16:creationId xmlns:a16="http://schemas.microsoft.com/office/drawing/2014/main" id="{0317B98D-799B-C444-8B06-B3C99954D7A8}"/>
              </a:ext>
            </a:extLst>
          </p:cNvPr>
          <p:cNvSpPr>
            <a:spLocks noGrp="1"/>
          </p:cNvSpPr>
          <p:nvPr>
            <p:ph idx="1"/>
          </p:nvPr>
        </p:nvSpPr>
        <p:spPr/>
        <p:txBody>
          <a:bodyPr/>
          <a:lstStyle/>
          <a:p>
            <a:r>
              <a:rPr lang="en-US" sz="2800" dirty="0" err="1"/>
              <a:t>timetrackR</a:t>
            </a:r>
            <a:r>
              <a:rPr lang="en-US" sz="2800" dirty="0"/>
              <a:t> is currently hosted on </a:t>
            </a:r>
            <a:r>
              <a:rPr lang="en-US" sz="2800" dirty="0" err="1"/>
              <a:t>shinyapps.io</a:t>
            </a:r>
            <a:endParaRPr lang="en-US" sz="2800" dirty="0"/>
          </a:p>
          <a:p>
            <a:r>
              <a:rPr lang="en-US" sz="2800" dirty="0"/>
              <a:t>MSK has access to hosting shiny apps on </a:t>
            </a:r>
            <a:r>
              <a:rPr lang="en-US" sz="2800" dirty="0" err="1"/>
              <a:t>Rconnect</a:t>
            </a:r>
            <a:endParaRPr lang="en-US" sz="2800" dirty="0"/>
          </a:p>
          <a:p>
            <a:pPr lvl="1"/>
            <a:r>
              <a:rPr lang="en-US" sz="2400" dirty="0"/>
              <a:t>Contact Juan Carlos for additional information about how to get set up</a:t>
            </a:r>
          </a:p>
        </p:txBody>
      </p:sp>
      <p:sp>
        <p:nvSpPr>
          <p:cNvPr id="4" name="Slide Number Placeholder 3">
            <a:extLst>
              <a:ext uri="{FF2B5EF4-FFF2-40B4-BE49-F238E27FC236}">
                <a16:creationId xmlns:a16="http://schemas.microsoft.com/office/drawing/2014/main" id="{7FEF7A6A-AC27-9141-B960-F248219C7E86}"/>
              </a:ext>
            </a:extLst>
          </p:cNvPr>
          <p:cNvSpPr>
            <a:spLocks noGrp="1"/>
          </p:cNvSpPr>
          <p:nvPr>
            <p:ph type="sldNum" sz="quarter" idx="4"/>
          </p:nvPr>
        </p:nvSpPr>
        <p:spPr/>
        <p:txBody>
          <a:bodyPr/>
          <a:lstStyle/>
          <a:p>
            <a:fld id="{1C3486A8-E8FB-4965-B61C-9B9FA7DC7BEE}" type="slidenum">
              <a:rPr lang="en-US" smtClean="0"/>
              <a:pPr/>
              <a:t>35</a:t>
            </a:fld>
            <a:endParaRPr lang="en-US"/>
          </a:p>
        </p:txBody>
      </p:sp>
    </p:spTree>
    <p:extLst>
      <p:ext uri="{BB962C8B-B14F-4D97-AF65-F5344CB8AC3E}">
        <p14:creationId xmlns:p14="http://schemas.microsoft.com/office/powerpoint/2010/main" val="3747534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03C8-ABD3-4A00-AD80-087F21332873}"/>
              </a:ext>
            </a:extLst>
          </p:cNvPr>
          <p:cNvSpPr>
            <a:spLocks noGrp="1"/>
          </p:cNvSpPr>
          <p:nvPr>
            <p:ph type="title"/>
          </p:nvPr>
        </p:nvSpPr>
        <p:spPr/>
        <p:txBody>
          <a:bodyPr/>
          <a:lstStyle/>
          <a:p>
            <a:r>
              <a:rPr lang="en-US" dirty="0"/>
              <a:t>Caveats</a:t>
            </a:r>
          </a:p>
        </p:txBody>
      </p:sp>
      <p:sp>
        <p:nvSpPr>
          <p:cNvPr id="3" name="Content Placeholder 2">
            <a:extLst>
              <a:ext uri="{FF2B5EF4-FFF2-40B4-BE49-F238E27FC236}">
                <a16:creationId xmlns:a16="http://schemas.microsoft.com/office/drawing/2014/main" id="{D263E9DF-7C0F-4369-8FD3-EEA6C90D66F0}"/>
              </a:ext>
            </a:extLst>
          </p:cNvPr>
          <p:cNvSpPr>
            <a:spLocks noGrp="1"/>
          </p:cNvSpPr>
          <p:nvPr>
            <p:ph idx="1"/>
          </p:nvPr>
        </p:nvSpPr>
        <p:spPr/>
        <p:txBody>
          <a:bodyPr/>
          <a:lstStyle/>
          <a:p>
            <a:r>
              <a:rPr lang="en-US" sz="2800" dirty="0"/>
              <a:t>Be careful about your denominators: Analysis is based on </a:t>
            </a:r>
            <a:r>
              <a:rPr lang="en-US" sz="2800" i="1" dirty="0"/>
              <a:t>what you recorded</a:t>
            </a:r>
          </a:p>
          <a:p>
            <a:r>
              <a:rPr lang="en-US" sz="2800" dirty="0"/>
              <a:t>Entirely retrospective: it’s a summary of what you’ve done, doesn’t include projected time allocations</a:t>
            </a:r>
          </a:p>
        </p:txBody>
      </p:sp>
      <p:sp>
        <p:nvSpPr>
          <p:cNvPr id="5" name="Slide Number Placeholder 4">
            <a:extLst>
              <a:ext uri="{FF2B5EF4-FFF2-40B4-BE49-F238E27FC236}">
                <a16:creationId xmlns:a16="http://schemas.microsoft.com/office/drawing/2014/main" id="{5A453F05-4D37-4551-A440-48E8ED1FE85E}"/>
              </a:ext>
            </a:extLst>
          </p:cNvPr>
          <p:cNvSpPr>
            <a:spLocks noGrp="1"/>
          </p:cNvSpPr>
          <p:nvPr>
            <p:ph type="sldNum" sz="quarter" idx="4"/>
          </p:nvPr>
        </p:nvSpPr>
        <p:spPr/>
        <p:txBody>
          <a:bodyPr/>
          <a:lstStyle/>
          <a:p>
            <a:fld id="{1C3486A8-E8FB-4965-B61C-9B9FA7DC7BEE}" type="slidenum">
              <a:rPr lang="en-US" smtClean="0"/>
              <a:pPr/>
              <a:t>36</a:t>
            </a:fld>
            <a:endParaRPr lang="en-US"/>
          </a:p>
        </p:txBody>
      </p:sp>
    </p:spTree>
    <p:extLst>
      <p:ext uri="{BB962C8B-B14F-4D97-AF65-F5344CB8AC3E}">
        <p14:creationId xmlns:p14="http://schemas.microsoft.com/office/powerpoint/2010/main" val="2875116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5790-0EA7-4012-93A7-22425D41E1E3}"/>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4851F475-9DB2-4FC0-B370-DDE4324E134A}"/>
              </a:ext>
            </a:extLst>
          </p:cNvPr>
          <p:cNvSpPr>
            <a:spLocks noGrp="1"/>
          </p:cNvSpPr>
          <p:nvPr>
            <p:ph idx="1"/>
          </p:nvPr>
        </p:nvSpPr>
        <p:spPr/>
        <p:txBody>
          <a:bodyPr/>
          <a:lstStyle/>
          <a:p>
            <a:r>
              <a:rPr lang="en-US" sz="2800" dirty="0"/>
              <a:t>Incorporate additional visualizations and/or summary measures</a:t>
            </a:r>
          </a:p>
          <a:p>
            <a:pPr lvl="1"/>
            <a:r>
              <a:rPr lang="en-US" sz="2400" dirty="0"/>
              <a:t>Suggestions?</a:t>
            </a:r>
          </a:p>
          <a:p>
            <a:r>
              <a:rPr lang="en-US" sz="2800" dirty="0"/>
              <a:t>Integrate with additional time tracking software other than Toggl?</a:t>
            </a:r>
          </a:p>
        </p:txBody>
      </p:sp>
      <p:sp>
        <p:nvSpPr>
          <p:cNvPr id="5" name="Slide Number Placeholder 4">
            <a:extLst>
              <a:ext uri="{FF2B5EF4-FFF2-40B4-BE49-F238E27FC236}">
                <a16:creationId xmlns:a16="http://schemas.microsoft.com/office/drawing/2014/main" id="{8ECB3582-11B2-4221-9A20-0F2E986B1969}"/>
              </a:ext>
            </a:extLst>
          </p:cNvPr>
          <p:cNvSpPr>
            <a:spLocks noGrp="1"/>
          </p:cNvSpPr>
          <p:nvPr>
            <p:ph type="sldNum" sz="quarter" idx="4"/>
          </p:nvPr>
        </p:nvSpPr>
        <p:spPr/>
        <p:txBody>
          <a:bodyPr/>
          <a:lstStyle/>
          <a:p>
            <a:fld id="{1C3486A8-E8FB-4965-B61C-9B9FA7DC7BEE}" type="slidenum">
              <a:rPr lang="en-US" smtClean="0"/>
              <a:pPr/>
              <a:t>37</a:t>
            </a:fld>
            <a:endParaRPr lang="en-US"/>
          </a:p>
        </p:txBody>
      </p:sp>
    </p:spTree>
    <p:extLst>
      <p:ext uri="{BB962C8B-B14F-4D97-AF65-F5344CB8AC3E}">
        <p14:creationId xmlns:p14="http://schemas.microsoft.com/office/powerpoint/2010/main" val="14726780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5790-0EA7-4012-93A7-22425D41E1E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851F475-9DB2-4FC0-B370-DDE4324E134A}"/>
              </a:ext>
            </a:extLst>
          </p:cNvPr>
          <p:cNvSpPr>
            <a:spLocks noGrp="1"/>
          </p:cNvSpPr>
          <p:nvPr>
            <p:ph idx="1"/>
          </p:nvPr>
        </p:nvSpPr>
        <p:spPr/>
        <p:txBody>
          <a:bodyPr/>
          <a:lstStyle/>
          <a:p>
            <a:r>
              <a:rPr lang="en-US" sz="2400" dirty="0"/>
              <a:t>Very few metrics are needed to gain a general understanding of how you’re spending your time</a:t>
            </a:r>
          </a:p>
          <a:p>
            <a:r>
              <a:rPr lang="en-US" sz="2400" dirty="0"/>
              <a:t>This information can be used to align your work with how you </a:t>
            </a:r>
            <a:r>
              <a:rPr lang="en-US" sz="2400" i="1" dirty="0"/>
              <a:t>intend</a:t>
            </a:r>
            <a:r>
              <a:rPr lang="en-US" sz="2400" dirty="0"/>
              <a:t> to spend your time</a:t>
            </a:r>
          </a:p>
        </p:txBody>
      </p:sp>
      <p:pic>
        <p:nvPicPr>
          <p:cNvPr id="1026" name="Picture 2" descr="Image result for time management meme">
            <a:extLst>
              <a:ext uri="{FF2B5EF4-FFF2-40B4-BE49-F238E27FC236}">
                <a16:creationId xmlns:a16="http://schemas.microsoft.com/office/drawing/2014/main" id="{7B30C622-4B2D-4127-9BB3-6372FD6BB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1906" y="3207379"/>
            <a:ext cx="2521550" cy="252155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0C4F9C53-CB7F-4CF6-8E03-B4F12AA5EFA4}"/>
              </a:ext>
            </a:extLst>
          </p:cNvPr>
          <p:cNvSpPr>
            <a:spLocks noGrp="1"/>
          </p:cNvSpPr>
          <p:nvPr>
            <p:ph type="sldNum" sz="quarter" idx="4"/>
          </p:nvPr>
        </p:nvSpPr>
        <p:spPr/>
        <p:txBody>
          <a:bodyPr/>
          <a:lstStyle/>
          <a:p>
            <a:fld id="{1C3486A8-E8FB-4965-B61C-9B9FA7DC7BEE}" type="slidenum">
              <a:rPr lang="en-US" smtClean="0"/>
              <a:pPr/>
              <a:t>38</a:t>
            </a:fld>
            <a:endParaRPr lang="en-US"/>
          </a:p>
        </p:txBody>
      </p:sp>
    </p:spTree>
    <p:extLst>
      <p:ext uri="{BB962C8B-B14F-4D97-AF65-F5344CB8AC3E}">
        <p14:creationId xmlns:p14="http://schemas.microsoft.com/office/powerpoint/2010/main" val="1128304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774140" y="1182689"/>
            <a:ext cx="7680325" cy="8075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4400" b="1" dirty="0">
                <a:solidFill>
                  <a:schemeClr val="accent2"/>
                </a:solidFill>
                <a:latin typeface="Arial" panose="020B0604020202020204" pitchFamily="34" charset="0"/>
                <a:cs typeface="Arial" panose="020B0604020202020204" pitchFamily="34" charset="0"/>
              </a:rPr>
              <a:t>Thank you!</a:t>
            </a:r>
          </a:p>
        </p:txBody>
      </p:sp>
      <p:sp>
        <p:nvSpPr>
          <p:cNvPr id="2" name="Rectangle 1">
            <a:extLst>
              <a:ext uri="{FF2B5EF4-FFF2-40B4-BE49-F238E27FC236}">
                <a16:creationId xmlns:a16="http://schemas.microsoft.com/office/drawing/2014/main" id="{D546039F-AA6A-4F7A-9C3D-5CED5F5D9363}"/>
              </a:ext>
            </a:extLst>
          </p:cNvPr>
          <p:cNvSpPr/>
          <p:nvPr/>
        </p:nvSpPr>
        <p:spPr>
          <a:xfrm>
            <a:off x="948419" y="6160353"/>
            <a:ext cx="4018151" cy="369332"/>
          </a:xfrm>
          <a:prstGeom prst="rect">
            <a:avLst/>
          </a:prstGeom>
        </p:spPr>
        <p:txBody>
          <a:bodyPr wrap="none">
            <a:spAutoFit/>
          </a:bodyPr>
          <a:lstStyle/>
          <a:p>
            <a:r>
              <a:rPr lang="en-US" dirty="0">
                <a:hlinkClick r:id="rId2"/>
              </a:rPr>
              <a:t>https://github.com/jalavery/timetrackR</a:t>
            </a:r>
            <a:endParaRPr lang="en-US" dirty="0"/>
          </a:p>
        </p:txBody>
      </p:sp>
      <p:pic>
        <p:nvPicPr>
          <p:cNvPr id="7" name="Picture 4" descr="Image of github icon">
            <a:extLst>
              <a:ext uri="{FF2B5EF4-FFF2-40B4-BE49-F238E27FC236}">
                <a16:creationId xmlns:a16="http://schemas.microsoft.com/office/drawing/2014/main" id="{97B2C1DE-4C6C-4692-B572-3A795E89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56" y="6056317"/>
            <a:ext cx="577405" cy="5774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B9FA43D-0806-46DC-8F07-89A0DFF194C1}"/>
              </a:ext>
            </a:extLst>
          </p:cNvPr>
          <p:cNvSpPr txBox="1"/>
          <p:nvPr/>
        </p:nvSpPr>
        <p:spPr>
          <a:xfrm>
            <a:off x="5532300" y="4671322"/>
            <a:ext cx="3466293" cy="1384995"/>
          </a:xfrm>
          <a:prstGeom prst="rect">
            <a:avLst/>
          </a:prstGeom>
          <a:noFill/>
        </p:spPr>
        <p:txBody>
          <a:bodyPr wrap="square" rtlCol="0">
            <a:spAutoFit/>
          </a:bodyPr>
          <a:lstStyle/>
          <a:p>
            <a:r>
              <a:rPr lang="en-US" sz="1200" i="1" dirty="0"/>
              <a:t>Special thanks to Margie Hannum &amp; Karissa Whiting for sharing their creative naming skills to come up with the name of both the app and this talk.</a:t>
            </a:r>
          </a:p>
          <a:p>
            <a:endParaRPr lang="en-US" sz="1200" i="1" dirty="0"/>
          </a:p>
          <a:p>
            <a:r>
              <a:rPr lang="en-US" sz="1200" i="1" dirty="0"/>
              <a:t>Thanks also to Mike Curry for letting me use his time tracking data in earlier versions of the app and his patience in answering my many R questions. </a:t>
            </a:r>
          </a:p>
        </p:txBody>
      </p:sp>
      <p:sp>
        <p:nvSpPr>
          <p:cNvPr id="13" name="Rectangle 12">
            <a:extLst>
              <a:ext uri="{FF2B5EF4-FFF2-40B4-BE49-F238E27FC236}">
                <a16:creationId xmlns:a16="http://schemas.microsoft.com/office/drawing/2014/main" id="{3A96EA4F-C1DC-3D46-B8BE-F3D7999C4FF5}"/>
              </a:ext>
            </a:extLst>
          </p:cNvPr>
          <p:cNvSpPr/>
          <p:nvPr/>
        </p:nvSpPr>
        <p:spPr>
          <a:xfrm>
            <a:off x="2793222" y="2414099"/>
            <a:ext cx="4489306" cy="461665"/>
          </a:xfrm>
          <a:prstGeom prst="rect">
            <a:avLst/>
          </a:prstGeom>
        </p:spPr>
        <p:txBody>
          <a:bodyPr wrap="none">
            <a:spAutoFit/>
          </a:bodyPr>
          <a:lstStyle/>
          <a:p>
            <a:r>
              <a:rPr lang="en-US" sz="2400" dirty="0">
                <a:hlinkClick r:id="rId4"/>
              </a:rPr>
              <a:t>timetrackr.shinyapps.io/</a:t>
            </a:r>
            <a:r>
              <a:rPr lang="en-US" sz="2400" dirty="0" err="1">
                <a:hlinkClick r:id="rId4"/>
              </a:rPr>
              <a:t>timetrackr</a:t>
            </a:r>
            <a:endParaRPr lang="en-US" sz="2400" dirty="0"/>
          </a:p>
        </p:txBody>
      </p:sp>
      <p:pic>
        <p:nvPicPr>
          <p:cNvPr id="14" name="Picture 13">
            <a:extLst>
              <a:ext uri="{FF2B5EF4-FFF2-40B4-BE49-F238E27FC236}">
                <a16:creationId xmlns:a16="http://schemas.microsoft.com/office/drawing/2014/main" id="{BFDA60B1-DAB2-CC47-B8F6-0C0C83B73BE8}"/>
              </a:ext>
            </a:extLst>
          </p:cNvPr>
          <p:cNvPicPr>
            <a:picLocks noChangeAspect="1"/>
          </p:cNvPicPr>
          <p:nvPr/>
        </p:nvPicPr>
        <p:blipFill>
          <a:blip r:embed="rId5"/>
          <a:stretch>
            <a:fillRect/>
          </a:stretch>
        </p:blipFill>
        <p:spPr>
          <a:xfrm>
            <a:off x="1931159" y="2225496"/>
            <a:ext cx="862063" cy="998528"/>
          </a:xfrm>
          <a:prstGeom prst="rect">
            <a:avLst/>
          </a:prstGeom>
        </p:spPr>
      </p:pic>
    </p:spTree>
    <p:extLst>
      <p:ext uri="{BB962C8B-B14F-4D97-AF65-F5344CB8AC3E}">
        <p14:creationId xmlns:p14="http://schemas.microsoft.com/office/powerpoint/2010/main" val="302944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075B7-12E9-5E4C-9F7F-18C98B17B187}"/>
              </a:ext>
            </a:extLst>
          </p:cNvPr>
          <p:cNvSpPr>
            <a:spLocks noGrp="1"/>
          </p:cNvSpPr>
          <p:nvPr>
            <p:ph type="title"/>
          </p:nvPr>
        </p:nvSpPr>
        <p:spPr/>
        <p:txBody>
          <a:bodyPr/>
          <a:lstStyle/>
          <a:p>
            <a:r>
              <a:rPr lang="en-US" dirty="0">
                <a:solidFill>
                  <a:schemeClr val="accent2"/>
                </a:solidFill>
              </a:rPr>
              <a:t>Why track your time?</a:t>
            </a:r>
          </a:p>
        </p:txBody>
      </p:sp>
      <p:sp>
        <p:nvSpPr>
          <p:cNvPr id="3" name="Slide Number Placeholder 2">
            <a:extLst>
              <a:ext uri="{FF2B5EF4-FFF2-40B4-BE49-F238E27FC236}">
                <a16:creationId xmlns:a16="http://schemas.microsoft.com/office/drawing/2014/main" id="{5572DBF1-F835-8443-A423-F467AC2443BB}"/>
              </a:ext>
            </a:extLst>
          </p:cNvPr>
          <p:cNvSpPr>
            <a:spLocks noGrp="1"/>
          </p:cNvSpPr>
          <p:nvPr>
            <p:ph type="sldNum" sz="quarter" idx="11"/>
          </p:nvPr>
        </p:nvSpPr>
        <p:spPr/>
        <p:txBody>
          <a:bodyPr/>
          <a:lstStyle/>
          <a:p>
            <a:fld id="{1C3486A8-E8FB-4965-B61C-9B9FA7DC7BEE}" type="slidenum">
              <a:rPr lang="en-US" smtClean="0"/>
              <a:pPr/>
              <a:t>4</a:t>
            </a:fld>
            <a:endParaRPr lang="en-US"/>
          </a:p>
        </p:txBody>
      </p:sp>
    </p:spTree>
    <p:extLst>
      <p:ext uri="{BB962C8B-B14F-4D97-AF65-F5344CB8AC3E}">
        <p14:creationId xmlns:p14="http://schemas.microsoft.com/office/powerpoint/2010/main" val="144043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A4B1-CEFE-42F6-BE30-1CF39169F3F8}"/>
              </a:ext>
            </a:extLst>
          </p:cNvPr>
          <p:cNvSpPr>
            <a:spLocks noGrp="1"/>
          </p:cNvSpPr>
          <p:nvPr>
            <p:ph type="title"/>
          </p:nvPr>
        </p:nvSpPr>
        <p:spPr/>
        <p:txBody>
          <a:bodyPr/>
          <a:lstStyle/>
          <a:p>
            <a:r>
              <a:rPr lang="en-US" dirty="0">
                <a:solidFill>
                  <a:srgbClr val="7030A0"/>
                </a:solidFill>
              </a:rPr>
              <a:t>Time &amp; the busy data analyst</a:t>
            </a:r>
          </a:p>
        </p:txBody>
      </p:sp>
      <p:sp>
        <p:nvSpPr>
          <p:cNvPr id="5" name="Content Placeholder 4">
            <a:extLst>
              <a:ext uri="{FF2B5EF4-FFF2-40B4-BE49-F238E27FC236}">
                <a16:creationId xmlns:a16="http://schemas.microsoft.com/office/drawing/2014/main" id="{9C48C686-4E67-459C-8A8F-9A73F64F4E68}"/>
              </a:ext>
            </a:extLst>
          </p:cNvPr>
          <p:cNvSpPr>
            <a:spLocks noGrp="1"/>
          </p:cNvSpPr>
          <p:nvPr>
            <p:ph idx="1"/>
          </p:nvPr>
        </p:nvSpPr>
        <p:spPr/>
        <p:txBody>
          <a:bodyPr/>
          <a:lstStyle/>
          <a:p>
            <a:r>
              <a:rPr lang="en-US" sz="2400" dirty="0"/>
              <a:t>Often feels like there aren’t enough hours in the day</a:t>
            </a:r>
          </a:p>
          <a:p>
            <a:r>
              <a:rPr lang="en-US" sz="2400" dirty="0"/>
              <a:t>Start working on one project, check email, bounce to another project, maybe remember to go back to first project, and oh look! It’s 5pm</a:t>
            </a:r>
          </a:p>
          <a:p>
            <a:r>
              <a:rPr lang="en-US" sz="2400" dirty="0"/>
              <a:t>Long term: you have no recollection of how you’re spending your days</a:t>
            </a:r>
          </a:p>
        </p:txBody>
      </p:sp>
      <p:pic>
        <p:nvPicPr>
          <p:cNvPr id="4098" name="Picture 2" descr="Image result for time management">
            <a:extLst>
              <a:ext uri="{FF2B5EF4-FFF2-40B4-BE49-F238E27FC236}">
                <a16:creationId xmlns:a16="http://schemas.microsoft.com/office/drawing/2014/main" id="{F418449D-9875-4294-9A52-2986FF9D7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353" y="4071578"/>
            <a:ext cx="3267075" cy="14001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alice in wonderland rabbit time">
            <a:extLst>
              <a:ext uri="{FF2B5EF4-FFF2-40B4-BE49-F238E27FC236}">
                <a16:creationId xmlns:a16="http://schemas.microsoft.com/office/drawing/2014/main" id="{6C594743-08C0-4041-A651-BC303D465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2411" y="3814404"/>
            <a:ext cx="2390775" cy="191452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6293C78C-1B07-4FBE-A37F-16309D7DD1CB}"/>
              </a:ext>
            </a:extLst>
          </p:cNvPr>
          <p:cNvSpPr>
            <a:spLocks noGrp="1"/>
          </p:cNvSpPr>
          <p:nvPr>
            <p:ph type="sldNum" sz="quarter" idx="4"/>
          </p:nvPr>
        </p:nvSpPr>
        <p:spPr>
          <a:xfrm>
            <a:off x="363538" y="6369454"/>
            <a:ext cx="2057400" cy="365125"/>
          </a:xfrm>
        </p:spPr>
        <p:txBody>
          <a:bodyPr/>
          <a:lstStyle/>
          <a:p>
            <a:fld id="{1C3486A8-E8FB-4965-B61C-9B9FA7DC7BEE}" type="slidenum">
              <a:rPr lang="en-US" smtClean="0"/>
              <a:pPr/>
              <a:t>5</a:t>
            </a:fld>
            <a:endParaRPr lang="en-US" dirty="0"/>
          </a:p>
        </p:txBody>
      </p:sp>
    </p:spTree>
    <p:extLst>
      <p:ext uri="{BB962C8B-B14F-4D97-AF65-F5344CB8AC3E}">
        <p14:creationId xmlns:p14="http://schemas.microsoft.com/office/powerpoint/2010/main" val="2336468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C6A1-166B-444C-A7E4-439E42EDF691}"/>
              </a:ext>
            </a:extLst>
          </p:cNvPr>
          <p:cNvSpPr>
            <a:spLocks noGrp="1"/>
          </p:cNvSpPr>
          <p:nvPr>
            <p:ph type="title"/>
          </p:nvPr>
        </p:nvSpPr>
        <p:spPr/>
        <p:txBody>
          <a:bodyPr/>
          <a:lstStyle/>
          <a:p>
            <a:r>
              <a:rPr lang="en-US" dirty="0">
                <a:solidFill>
                  <a:schemeClr val="accent2"/>
                </a:solidFill>
              </a:rPr>
              <a:t>So what’s the problem?</a:t>
            </a:r>
          </a:p>
        </p:txBody>
      </p:sp>
      <p:sp>
        <p:nvSpPr>
          <p:cNvPr id="3" name="Rectangle 2">
            <a:extLst>
              <a:ext uri="{FF2B5EF4-FFF2-40B4-BE49-F238E27FC236}">
                <a16:creationId xmlns:a16="http://schemas.microsoft.com/office/drawing/2014/main" id="{240CE671-8EC7-4394-855E-2312C9E84A10}"/>
              </a:ext>
            </a:extLst>
          </p:cNvPr>
          <p:cNvSpPr/>
          <p:nvPr/>
        </p:nvSpPr>
        <p:spPr>
          <a:xfrm>
            <a:off x="1416424" y="2168623"/>
            <a:ext cx="6123214" cy="2062103"/>
          </a:xfrm>
          <a:prstGeom prst="rect">
            <a:avLst/>
          </a:prstGeom>
        </p:spPr>
        <p:txBody>
          <a:bodyPr wrap="square">
            <a:spAutoFit/>
          </a:bodyPr>
          <a:lstStyle/>
          <a:p>
            <a:r>
              <a:rPr lang="en-US" sz="3200" i="1" dirty="0">
                <a:solidFill>
                  <a:schemeClr val="accent1"/>
                </a:solidFill>
              </a:rPr>
              <a:t>It’s hard to manage your time if you don’t know how you’re spending your time.</a:t>
            </a:r>
          </a:p>
          <a:p>
            <a:endParaRPr lang="en-US" sz="3200" i="1" dirty="0">
              <a:solidFill>
                <a:schemeClr val="accent1"/>
              </a:solidFill>
            </a:endParaRPr>
          </a:p>
        </p:txBody>
      </p:sp>
      <p:sp>
        <p:nvSpPr>
          <p:cNvPr id="4" name="Slide Number Placeholder 3">
            <a:extLst>
              <a:ext uri="{FF2B5EF4-FFF2-40B4-BE49-F238E27FC236}">
                <a16:creationId xmlns:a16="http://schemas.microsoft.com/office/drawing/2014/main" id="{9A7C9F4E-7D96-4C5B-B961-7B535F33CC04}"/>
              </a:ext>
            </a:extLst>
          </p:cNvPr>
          <p:cNvSpPr>
            <a:spLocks noGrp="1"/>
          </p:cNvSpPr>
          <p:nvPr>
            <p:ph type="sldNum" sz="quarter" idx="11"/>
          </p:nvPr>
        </p:nvSpPr>
        <p:spPr/>
        <p:txBody>
          <a:bodyPr/>
          <a:lstStyle/>
          <a:p>
            <a:fld id="{1C3486A8-E8FB-4965-B61C-9B9FA7DC7BEE}" type="slidenum">
              <a:rPr lang="en-US" smtClean="0"/>
              <a:pPr/>
              <a:t>6</a:t>
            </a:fld>
            <a:endParaRPr lang="en-US"/>
          </a:p>
        </p:txBody>
      </p:sp>
    </p:spTree>
    <p:extLst>
      <p:ext uri="{BB962C8B-B14F-4D97-AF65-F5344CB8AC3E}">
        <p14:creationId xmlns:p14="http://schemas.microsoft.com/office/powerpoint/2010/main" val="3569034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CD5B9-24F0-1647-A836-1708EBED5B16}"/>
              </a:ext>
            </a:extLst>
          </p:cNvPr>
          <p:cNvSpPr>
            <a:spLocks noGrp="1"/>
          </p:cNvSpPr>
          <p:nvPr>
            <p:ph type="title"/>
          </p:nvPr>
        </p:nvSpPr>
        <p:spPr/>
        <p:txBody>
          <a:bodyPr/>
          <a:lstStyle/>
          <a:p>
            <a:r>
              <a:rPr lang="en-US" dirty="0">
                <a:solidFill>
                  <a:schemeClr val="accent2"/>
                </a:solidFill>
              </a:rPr>
              <a:t>How to start tracking your time?</a:t>
            </a:r>
          </a:p>
        </p:txBody>
      </p:sp>
      <p:sp>
        <p:nvSpPr>
          <p:cNvPr id="3" name="Slide Number Placeholder 2">
            <a:extLst>
              <a:ext uri="{FF2B5EF4-FFF2-40B4-BE49-F238E27FC236}">
                <a16:creationId xmlns:a16="http://schemas.microsoft.com/office/drawing/2014/main" id="{0215B845-9208-544E-B76F-6A6CF594E5D6}"/>
              </a:ext>
            </a:extLst>
          </p:cNvPr>
          <p:cNvSpPr>
            <a:spLocks noGrp="1"/>
          </p:cNvSpPr>
          <p:nvPr>
            <p:ph type="sldNum" sz="quarter" idx="11"/>
          </p:nvPr>
        </p:nvSpPr>
        <p:spPr/>
        <p:txBody>
          <a:bodyPr/>
          <a:lstStyle/>
          <a:p>
            <a:fld id="{1C3486A8-E8FB-4965-B61C-9B9FA7DC7BEE}" type="slidenum">
              <a:rPr lang="en-US" smtClean="0"/>
              <a:pPr/>
              <a:t>7</a:t>
            </a:fld>
            <a:endParaRPr lang="en-US"/>
          </a:p>
        </p:txBody>
      </p:sp>
      <p:pic>
        <p:nvPicPr>
          <p:cNvPr id="4" name="Picture 2" descr="Image result for time app">
            <a:extLst>
              <a:ext uri="{FF2B5EF4-FFF2-40B4-BE49-F238E27FC236}">
                <a16:creationId xmlns:a16="http://schemas.microsoft.com/office/drawing/2014/main" id="{1C946242-4078-654B-94B1-463458F5B3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2485" y="3068997"/>
            <a:ext cx="4426244" cy="2213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01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3F28B-4B49-1240-B9FD-01BF03A9D002}"/>
              </a:ext>
            </a:extLst>
          </p:cNvPr>
          <p:cNvSpPr>
            <a:spLocks noGrp="1"/>
          </p:cNvSpPr>
          <p:nvPr>
            <p:ph type="title"/>
          </p:nvPr>
        </p:nvSpPr>
        <p:spPr/>
        <p:txBody>
          <a:bodyPr/>
          <a:lstStyle/>
          <a:p>
            <a:r>
              <a:rPr lang="en-US" dirty="0"/>
              <a:t>Toggl</a:t>
            </a:r>
          </a:p>
        </p:txBody>
      </p:sp>
      <p:sp>
        <p:nvSpPr>
          <p:cNvPr id="3" name="Content Placeholder 2">
            <a:extLst>
              <a:ext uri="{FF2B5EF4-FFF2-40B4-BE49-F238E27FC236}">
                <a16:creationId xmlns:a16="http://schemas.microsoft.com/office/drawing/2014/main" id="{48D7BD8B-A538-2E40-9836-F9B6AF54FC3D}"/>
              </a:ext>
            </a:extLst>
          </p:cNvPr>
          <p:cNvSpPr>
            <a:spLocks noGrp="1"/>
          </p:cNvSpPr>
          <p:nvPr>
            <p:ph idx="1"/>
          </p:nvPr>
        </p:nvSpPr>
        <p:spPr/>
        <p:txBody>
          <a:bodyPr/>
          <a:lstStyle/>
          <a:p>
            <a:r>
              <a:rPr lang="en-US" sz="2800" dirty="0"/>
              <a:t>A website or desktop app that can be used to log how you are spending your time</a:t>
            </a:r>
          </a:p>
          <a:p>
            <a:r>
              <a:rPr lang="en-US" sz="2800" dirty="0"/>
              <a:t>Can let it run in real time or back-enter tasks</a:t>
            </a:r>
          </a:p>
          <a:p>
            <a:r>
              <a:rPr lang="en-US" sz="2800" b="1" dirty="0"/>
              <a:t>Tasks</a:t>
            </a:r>
            <a:r>
              <a:rPr lang="en-US" sz="2800" dirty="0"/>
              <a:t> are grouped by </a:t>
            </a:r>
            <a:r>
              <a:rPr lang="en-US" sz="2800" b="1" dirty="0"/>
              <a:t>projects</a:t>
            </a:r>
            <a:r>
              <a:rPr lang="en-US" sz="2800" dirty="0"/>
              <a:t> and </a:t>
            </a:r>
            <a:r>
              <a:rPr lang="en-US" sz="2800" b="1" dirty="0"/>
              <a:t>clients</a:t>
            </a:r>
          </a:p>
          <a:p>
            <a:r>
              <a:rPr lang="en-US" sz="2800" dirty="0"/>
              <a:t>Can use </a:t>
            </a:r>
            <a:r>
              <a:rPr lang="en-US" sz="2800" b="1" dirty="0"/>
              <a:t>tags</a:t>
            </a:r>
            <a:r>
              <a:rPr lang="en-US" sz="2800" dirty="0"/>
              <a:t> to further identify groups of tasks</a:t>
            </a:r>
          </a:p>
          <a:p>
            <a:r>
              <a:rPr lang="en-US" sz="2800" dirty="0"/>
              <a:t>Has functionality for organizing a team and for tracking billable vs non-billable hours</a:t>
            </a:r>
          </a:p>
          <a:p>
            <a:endParaRPr lang="en-US" sz="2800" dirty="0"/>
          </a:p>
        </p:txBody>
      </p:sp>
      <p:sp>
        <p:nvSpPr>
          <p:cNvPr id="4" name="Slide Number Placeholder 3">
            <a:extLst>
              <a:ext uri="{FF2B5EF4-FFF2-40B4-BE49-F238E27FC236}">
                <a16:creationId xmlns:a16="http://schemas.microsoft.com/office/drawing/2014/main" id="{8FD63AA5-673D-034C-ADEE-3DA906B1D4C8}"/>
              </a:ext>
            </a:extLst>
          </p:cNvPr>
          <p:cNvSpPr>
            <a:spLocks noGrp="1"/>
          </p:cNvSpPr>
          <p:nvPr>
            <p:ph type="sldNum" sz="quarter" idx="4"/>
          </p:nvPr>
        </p:nvSpPr>
        <p:spPr/>
        <p:txBody>
          <a:bodyPr/>
          <a:lstStyle/>
          <a:p>
            <a:fld id="{1C3486A8-E8FB-4965-B61C-9B9FA7DC7BEE}" type="slidenum">
              <a:rPr lang="en-US" smtClean="0"/>
              <a:pPr/>
              <a:t>8</a:t>
            </a:fld>
            <a:endParaRPr lang="en-US"/>
          </a:p>
        </p:txBody>
      </p:sp>
      <p:pic>
        <p:nvPicPr>
          <p:cNvPr id="5" name="Picture 4">
            <a:extLst>
              <a:ext uri="{FF2B5EF4-FFF2-40B4-BE49-F238E27FC236}">
                <a16:creationId xmlns:a16="http://schemas.microsoft.com/office/drawing/2014/main" id="{5A22C759-83D2-EC4F-96B7-F05C3F8A3E46}"/>
              </a:ext>
            </a:extLst>
          </p:cNvPr>
          <p:cNvPicPr>
            <a:picLocks noChangeAspect="1"/>
          </p:cNvPicPr>
          <p:nvPr/>
        </p:nvPicPr>
        <p:blipFill>
          <a:blip r:embed="rId2"/>
          <a:stretch>
            <a:fillRect/>
          </a:stretch>
        </p:blipFill>
        <p:spPr>
          <a:xfrm>
            <a:off x="490538" y="5136782"/>
            <a:ext cx="1930400" cy="1597797"/>
          </a:xfrm>
          <a:prstGeom prst="rect">
            <a:avLst/>
          </a:prstGeom>
        </p:spPr>
      </p:pic>
    </p:spTree>
    <p:extLst>
      <p:ext uri="{BB962C8B-B14F-4D97-AF65-F5344CB8AC3E}">
        <p14:creationId xmlns:p14="http://schemas.microsoft.com/office/powerpoint/2010/main" val="914235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757B40-433C-5D49-8A35-9D64B07331C2}"/>
              </a:ext>
            </a:extLst>
          </p:cNvPr>
          <p:cNvSpPr>
            <a:spLocks noGrp="1"/>
          </p:cNvSpPr>
          <p:nvPr>
            <p:ph type="sldNum" sz="quarter" idx="11"/>
          </p:nvPr>
        </p:nvSpPr>
        <p:spPr/>
        <p:txBody>
          <a:bodyPr/>
          <a:lstStyle/>
          <a:p>
            <a:fld id="{1C3486A8-E8FB-4965-B61C-9B9FA7DC7BEE}" type="slidenum">
              <a:rPr lang="en-US" smtClean="0"/>
              <a:pPr/>
              <a:t>9</a:t>
            </a:fld>
            <a:endParaRPr lang="en-US"/>
          </a:p>
        </p:txBody>
      </p:sp>
      <p:pic>
        <p:nvPicPr>
          <p:cNvPr id="4" name="Picture 3">
            <a:extLst>
              <a:ext uri="{FF2B5EF4-FFF2-40B4-BE49-F238E27FC236}">
                <a16:creationId xmlns:a16="http://schemas.microsoft.com/office/drawing/2014/main" id="{D187987A-BCCE-A24B-9326-CC13D89F1401}"/>
              </a:ext>
            </a:extLst>
          </p:cNvPr>
          <p:cNvPicPr>
            <a:picLocks noChangeAspect="1"/>
          </p:cNvPicPr>
          <p:nvPr/>
        </p:nvPicPr>
        <p:blipFill>
          <a:blip r:embed="rId2"/>
          <a:stretch>
            <a:fillRect/>
          </a:stretch>
        </p:blipFill>
        <p:spPr>
          <a:xfrm>
            <a:off x="3606800" y="238210"/>
            <a:ext cx="1930400" cy="1597797"/>
          </a:xfrm>
          <a:prstGeom prst="rect">
            <a:avLst/>
          </a:prstGeom>
        </p:spPr>
      </p:pic>
      <p:pic>
        <p:nvPicPr>
          <p:cNvPr id="5" name="Picture 4">
            <a:extLst>
              <a:ext uri="{FF2B5EF4-FFF2-40B4-BE49-F238E27FC236}">
                <a16:creationId xmlns:a16="http://schemas.microsoft.com/office/drawing/2014/main" id="{E760E6A4-AF7D-2D44-9F0E-3ADC0A1F67A2}"/>
              </a:ext>
            </a:extLst>
          </p:cNvPr>
          <p:cNvPicPr>
            <a:picLocks noChangeAspect="1"/>
          </p:cNvPicPr>
          <p:nvPr/>
        </p:nvPicPr>
        <p:blipFill>
          <a:blip r:embed="rId3"/>
          <a:stretch>
            <a:fillRect/>
          </a:stretch>
        </p:blipFill>
        <p:spPr>
          <a:xfrm>
            <a:off x="0" y="1836007"/>
            <a:ext cx="9144000" cy="763167"/>
          </a:xfrm>
          <a:prstGeom prst="rect">
            <a:avLst/>
          </a:prstGeom>
        </p:spPr>
      </p:pic>
      <p:pic>
        <p:nvPicPr>
          <p:cNvPr id="7" name="Picture 6">
            <a:extLst>
              <a:ext uri="{FF2B5EF4-FFF2-40B4-BE49-F238E27FC236}">
                <a16:creationId xmlns:a16="http://schemas.microsoft.com/office/drawing/2014/main" id="{2901DF88-CC08-4B46-AA52-C9CFD0F6F532}"/>
              </a:ext>
            </a:extLst>
          </p:cNvPr>
          <p:cNvPicPr>
            <a:picLocks noChangeAspect="1"/>
          </p:cNvPicPr>
          <p:nvPr/>
        </p:nvPicPr>
        <p:blipFill>
          <a:blip r:embed="rId4"/>
          <a:stretch>
            <a:fillRect/>
          </a:stretch>
        </p:blipFill>
        <p:spPr>
          <a:xfrm>
            <a:off x="0" y="3170754"/>
            <a:ext cx="9144000" cy="3687246"/>
          </a:xfrm>
          <a:prstGeom prst="rect">
            <a:avLst/>
          </a:prstGeom>
        </p:spPr>
      </p:pic>
      <p:cxnSp>
        <p:nvCxnSpPr>
          <p:cNvPr id="9" name="Straight Connector 8">
            <a:extLst>
              <a:ext uri="{FF2B5EF4-FFF2-40B4-BE49-F238E27FC236}">
                <a16:creationId xmlns:a16="http://schemas.microsoft.com/office/drawing/2014/main" id="{4864B97E-C1C8-5346-8089-FA07C3A6AD1D}"/>
              </a:ext>
            </a:extLst>
          </p:cNvPr>
          <p:cNvCxnSpPr/>
          <p:nvPr/>
        </p:nvCxnSpPr>
        <p:spPr>
          <a:xfrm>
            <a:off x="195943" y="2939143"/>
            <a:ext cx="8539843"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586113"/>
      </p:ext>
    </p:extLst>
  </p:cSld>
  <p:clrMapOvr>
    <a:masterClrMapping/>
  </p:clrMapOvr>
</p:sld>
</file>

<file path=ppt/theme/theme1.xml><?xml version="1.0" encoding="utf-8"?>
<a:theme xmlns:a="http://schemas.openxmlformats.org/drawingml/2006/main" name="Slide Template 1">
  <a:themeElements>
    <a:clrScheme name="MSK color pallete">
      <a:dk1>
        <a:sysClr val="windowText" lastClr="000000"/>
      </a:dk1>
      <a:lt1>
        <a:sysClr val="window" lastClr="FFFFFF"/>
      </a:lt1>
      <a:dk2>
        <a:srgbClr val="737373"/>
      </a:dk2>
      <a:lt2>
        <a:srgbClr val="B3B3A6"/>
      </a:lt2>
      <a:accent1>
        <a:srgbClr val="2986E2"/>
      </a:accent1>
      <a:accent2>
        <a:srgbClr val="F26529"/>
      </a:accent2>
      <a:accent3>
        <a:srgbClr val="FFF5BC"/>
      </a:accent3>
      <a:accent4>
        <a:srgbClr val="737373"/>
      </a:accent4>
      <a:accent5>
        <a:srgbClr val="B3B3A6"/>
      </a:accent5>
      <a:accent6>
        <a:srgbClr val="2875B4"/>
      </a:accent6>
      <a:hlink>
        <a:srgbClr val="00BDF2"/>
      </a:hlink>
      <a:folHlink>
        <a:srgbClr val="9BDC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lide1Template" id="{03F4163E-8EE5-8E4B-B785-286A96067008}" vid="{CB926C4E-D035-DF42-AF97-2EB935907B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mageCreateDate xmlns="E64CF27C-2ECC-48E8-947E-CA63274FB2E8" xsi:nil="true"/>
    <PublishingExpirationDate xmlns="http://schemas.microsoft.com/sharepoint/v3" xsi:nil="true"/>
    <PublishingStartDate xmlns="http://schemas.microsoft.com/sharepoint/v3" xsi:nil="true"/>
    <wic_System_Copyright xmlns="http://schemas.microsoft.com/sharepoint/v3/fields"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Image" ma:contentTypeID="0x0101009148F5A04DDD49CBA7127AADA5FB792B00AADE34325A8B49CDA8BB4DB53328F214008DA1A4150FB2B848A3EB7B452BFA7AC5" ma:contentTypeVersion="1" ma:contentTypeDescription="Upload an image." ma:contentTypeScope="" ma:versionID="c5dd4a19140d82efd42bf2e2156fee3e">
  <xsd:schema xmlns:xsd="http://www.w3.org/2001/XMLSchema" xmlns:xs="http://www.w3.org/2001/XMLSchema" xmlns:p="http://schemas.microsoft.com/office/2006/metadata/properties" xmlns:ns1="http://schemas.microsoft.com/sharepoint/v3" xmlns:ns2="E64CF27C-2ECC-48E8-947E-CA63274FB2E8" xmlns:ns3="http://schemas.microsoft.com/sharepoint/v3/fields" targetNamespace="http://schemas.microsoft.com/office/2006/metadata/properties" ma:root="true" ma:fieldsID="8669bc30feb5185623fa09da941496e2" ns1:_="" ns2:_="" ns3:_="">
    <xsd:import namespace="http://schemas.microsoft.com/sharepoint/v3"/>
    <xsd:import namespace="E64CF27C-2ECC-48E8-947E-CA63274FB2E8"/>
    <xsd:import namespace="http://schemas.microsoft.com/sharepoint/v3/fields"/>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Path" ma:hidden="true" ma:list="Docs" ma:internalName="FileRef" ma:readOnly="true" ma:showField="FullUrl">
      <xsd:simpleType>
        <xsd:restriction base="dms:Lookup"/>
      </xsd:simpleType>
    </xsd:element>
    <xsd:element name="File_x0020_Type" ma:index="9" nillable="true" ma:displayName="File Type" ma:hidden="true" ma:internalName="File_x0020_Type" ma:readOnly="true">
      <xsd:simpleType>
        <xsd:restriction base="dms:Text"/>
      </xsd:simpleType>
    </xsd:element>
    <xsd:element name="HTML_x0020_File_x0020_Type" ma:index="10" nillable="true" ma:displayName="HTML File Type" ma:hidden="true" ma:internalName="HTML_x0020_File_x0020_Type" ma:readOnly="true">
      <xsd:simpleType>
        <xsd:restriction base="dms:Text"/>
      </xsd:simpleType>
    </xsd:element>
    <xsd:element name="FSObjType" ma:index="11" nillable="true" ma:displayName="Item Type" ma:hidden="true" ma:list="Docs" ma:internalName="FSObjType" ma:readOnly="true" ma:showField="FSType">
      <xsd:simpleType>
        <xsd:restriction base="dms:Lookup"/>
      </xsd:simpleType>
    </xsd:element>
    <xsd:element name="PublishingStartDate" ma:index="27" nillable="true" ma:displayName="Scheduling Start Date" ma:description="" ma:hidden="true" ma:internalName="PublishingStartDate">
      <xsd:simpleType>
        <xsd:restriction base="dms:Unknown"/>
      </xsd:simpleType>
    </xsd:element>
    <xsd:element name="PublishingExpirationDate" ma:index="28"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64CF27C-2ECC-48E8-947E-CA63274FB2E8" elementFormDefault="qualified">
    <xsd:import namespace="http://schemas.microsoft.com/office/2006/documentManagement/types"/>
    <xsd:import namespace="http://schemas.microsoft.com/office/infopath/2007/PartnerControls"/>
    <xsd:element name="ThumbnailExists" ma:index="18" nillable="true" ma:displayName="Thumbnail Exists" ma:default="FALSE" ma:hidden="true" ma:internalName="ThumbnailExists" ma:readOnly="true">
      <xsd:simpleType>
        <xsd:restriction base="dms:Boolean"/>
      </xsd:simpleType>
    </xsd:element>
    <xsd:element name="PreviewExists" ma:index="19" nillable="true" ma:displayName="Preview Exists" ma:default="FALSE" ma:hidden="true" ma:internalName="PreviewExists" ma:readOnly="true">
      <xsd:simpleType>
        <xsd:restriction base="dms:Boolean"/>
      </xsd:simpleType>
    </xsd:element>
    <xsd:element name="ImageWidth" ma:index="20" nillable="true" ma:displayName="Width" ma:internalName="ImageWidth" ma:readOnly="true">
      <xsd:simpleType>
        <xsd:restriction base="dms:Unknown"/>
      </xsd:simpleType>
    </xsd:element>
    <xsd:element name="ImageHeight" ma:index="22" nillable="true" ma:displayName="Height" ma:internalName="ImageHeight" ma:readOnly="true">
      <xsd:simpleType>
        <xsd:restriction base="dms:Unknown"/>
      </xsd:simpleType>
    </xsd:element>
    <xsd:element name="ImageCreateDate" ma:index="25" nillable="true" ma:displayName="Date Picture Taken"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3" ma:displayName="Comments"/>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B30647F-A921-45DD-9E91-010F7EF4FB48}">
  <ds:schemaRefs>
    <ds:schemaRef ds:uri="http://schemas.microsoft.com/office/infopath/2007/PartnerControls"/>
    <ds:schemaRef ds:uri="http://purl.org/dc/elements/1.1/"/>
    <ds:schemaRef ds:uri="http://schemas.microsoft.com/office/2006/metadata/properties"/>
    <ds:schemaRef ds:uri="E64CF27C-2ECC-48E8-947E-CA63274FB2E8"/>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sharepoint/v3/fields"/>
    <ds:schemaRef ds:uri="http://www.w3.org/XML/1998/namespace"/>
    <ds:schemaRef ds:uri="http://purl.org/dc/dcmitype/"/>
  </ds:schemaRefs>
</ds:datastoreItem>
</file>

<file path=customXml/itemProps2.xml><?xml version="1.0" encoding="utf-8"?>
<ds:datastoreItem xmlns:ds="http://schemas.openxmlformats.org/officeDocument/2006/customXml" ds:itemID="{B01F69EB-AD96-4AD6-8A18-0C8728F5F031}">
  <ds:schemaRefs>
    <ds:schemaRef ds:uri="http://schemas.microsoft.com/sharepoint/v3/contenttype/forms"/>
  </ds:schemaRefs>
</ds:datastoreItem>
</file>

<file path=customXml/itemProps3.xml><?xml version="1.0" encoding="utf-8"?>
<ds:datastoreItem xmlns:ds="http://schemas.openxmlformats.org/officeDocument/2006/customXml" ds:itemID="{E57EBD8B-EA50-4231-9F03-F9188E4066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64CF27C-2ECC-48E8-947E-CA63274FB2E8"/>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MSK_Slide1Template</Template>
  <TotalTime>17095</TotalTime>
  <Words>1907</Words>
  <Application>Microsoft Macintosh PowerPoint</Application>
  <PresentationFormat>On-screen Show (4:3)</PresentationFormat>
  <Paragraphs>206</Paragraphs>
  <Slides>39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ＭＳ Ｐゴシック</vt:lpstr>
      <vt:lpstr>Arial</vt:lpstr>
      <vt:lpstr>Calibri</vt:lpstr>
      <vt:lpstr>Courier</vt:lpstr>
      <vt:lpstr>Georgia</vt:lpstr>
      <vt:lpstr>Slide Template 1</vt:lpstr>
      <vt:lpstr>It’s Time to Shine with the timetrackR App</vt:lpstr>
      <vt:lpstr>Introductions</vt:lpstr>
      <vt:lpstr>Today’s Objectives</vt:lpstr>
      <vt:lpstr>Why track your time?</vt:lpstr>
      <vt:lpstr>Time &amp; the busy data analyst</vt:lpstr>
      <vt:lpstr>So what’s the problem?</vt:lpstr>
      <vt:lpstr>How to start tracking your time?</vt:lpstr>
      <vt:lpstr>Toggl</vt:lpstr>
      <vt:lpstr>PowerPoint Presentation</vt:lpstr>
      <vt:lpstr>How I use toggl</vt:lpstr>
      <vt:lpstr>Pros &amp; Cons of Toggl</vt:lpstr>
      <vt:lpstr>Thus, a (Shiny) star was born</vt:lpstr>
      <vt:lpstr>What is timetrackR?</vt:lpstr>
      <vt:lpstr>timetrackR: Motivation &amp; Goals</vt:lpstr>
      <vt:lpstr>timetrackR Metrics &amp; Visualizations</vt:lpstr>
      <vt:lpstr>Time tracking metrics: Percent effort</vt:lpstr>
      <vt:lpstr>Time tracking metrics: Total hours</vt:lpstr>
      <vt:lpstr>Time tracking viz: Project Timeline</vt:lpstr>
      <vt:lpstr>PowerPoint Presentation</vt:lpstr>
      <vt:lpstr>PowerPoint Presentation</vt:lpstr>
      <vt:lpstr>PowerPoint Presentation</vt:lpstr>
      <vt:lpstr>PowerPoint Presentation</vt:lpstr>
      <vt:lpstr>PowerPoint Presentation</vt:lpstr>
      <vt:lpstr>Information learned from timetrackR</vt:lpstr>
      <vt:lpstr>Workflow Integration</vt:lpstr>
      <vt:lpstr>Workflow integration</vt:lpstr>
      <vt:lpstr>R Code Highlights:      - switch function      - geom_segment()      - hex sticker      - Hosting a shiny app</vt:lpstr>
      <vt:lpstr>Behind the scenes</vt:lpstr>
      <vt:lpstr>The switch function</vt:lpstr>
      <vt:lpstr>switch function: Bar chart application</vt:lpstr>
      <vt:lpstr>Project Timeline</vt:lpstr>
      <vt:lpstr>Project Timeline: Data wrangling</vt:lpstr>
      <vt:lpstr>Project Timeline: Data Viz</vt:lpstr>
      <vt:lpstr>Unrelated to time tracking: Hex Sticker</vt:lpstr>
      <vt:lpstr>Hosting the shiny app</vt:lpstr>
      <vt:lpstr>Caveats</vt:lpstr>
      <vt:lpstr>Future Plans</vt:lpstr>
      <vt:lpstr>Summary</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 Here (Arial Bold 30 pt)</dc:title>
  <dc:creator>Lavery, Jessica A./Epidemiology-Biostatistics</dc:creator>
  <cp:keywords/>
  <dc:description/>
  <cp:lastModifiedBy>Lavery, Jessica A.</cp:lastModifiedBy>
  <cp:revision>180</cp:revision>
  <dcterms:created xsi:type="dcterms:W3CDTF">2020-01-20T18:27:30Z</dcterms:created>
  <dcterms:modified xsi:type="dcterms:W3CDTF">2020-04-20T12:15:59Z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0x0101009148F5A04DDD49CBA7127AADA5FB792B00AADE34325A8B49CDA8BB4DB53328F214008DA1A4150FB2B848A3EB7B452BFA7AC5</vt:lpwstr>
  </property>
</Properties>
</file>