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265" r:id="rId6"/>
    <p:sldId id="304" r:id="rId7"/>
    <p:sldId id="305" r:id="rId8"/>
    <p:sldId id="267" r:id="rId9"/>
    <p:sldId id="290" r:id="rId10"/>
    <p:sldId id="306" r:id="rId11"/>
    <p:sldId id="303" r:id="rId12"/>
    <p:sldId id="260" r:id="rId13"/>
    <p:sldId id="287" r:id="rId14"/>
    <p:sldId id="278" r:id="rId15"/>
    <p:sldId id="279" r:id="rId16"/>
    <p:sldId id="291" r:id="rId17"/>
    <p:sldId id="259" r:id="rId18"/>
    <p:sldId id="296" r:id="rId19"/>
    <p:sldId id="299" r:id="rId20"/>
    <p:sldId id="300" r:id="rId21"/>
    <p:sldId id="266" r:id="rId22"/>
    <p:sldId id="286" r:id="rId23"/>
    <p:sldId id="274" r:id="rId24"/>
    <p:sldId id="292" r:id="rId25"/>
    <p:sldId id="293" r:id="rId26"/>
    <p:sldId id="284" r:id="rId27"/>
    <p:sldId id="285" r:id="rId28"/>
    <p:sldId id="302" r:id="rId29"/>
    <p:sldId id="289" r:id="rId30"/>
    <p:sldId id="294" r:id="rId31"/>
    <p:sldId id="288" r:id="rId32"/>
    <p:sldId id="295" r:id="rId33"/>
    <p:sldId id="301" r:id="rId34"/>
    <p:sldId id="307" r:id="rId35"/>
    <p:sldId id="262" r:id="rId36"/>
    <p:sldId id="280" r:id="rId37"/>
    <p:sldId id="263" r:id="rId38"/>
    <p:sldId id="273"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5637" autoAdjust="0"/>
  </p:normalViewPr>
  <p:slideViewPr>
    <p:cSldViewPr snapToGrid="0" showGuides="1">
      <p:cViewPr varScale="1">
        <p:scale>
          <a:sx n="80" d="100"/>
          <a:sy n="80" d="100"/>
        </p:scale>
        <p:origin x="2000" y="192"/>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1" dirty="0" err="1"/>
            <a:t>timetrackR</a:t>
          </a:r>
          <a:r>
            <a:rPr lang="en-US" sz="1600" b="1" dirty="0"/>
            <a:t> </a:t>
          </a:r>
        </a:p>
        <a:p>
          <a:r>
            <a:rPr lang="en-US" sz="1600" b="1" dirty="0"/>
            <a:t>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Track time</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dgm:spPr/>
      <dgm:t>
        <a:bodyPr/>
        <a:lstStyle/>
        <a:p>
          <a:r>
            <a:rPr lang="en-US" dirty="0"/>
            <a:t>Analyze time</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34055" custScaleY="40949">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err="1"/>
            <a:t>timetrackR</a:t>
          </a:r>
          <a:r>
            <a:rPr lang="en-US" sz="1600" b="1" kern="1200" dirty="0"/>
            <a:t> </a:t>
          </a:r>
        </a:p>
        <a:p>
          <a:pPr marL="0" lvl="0" indent="0" algn="ctr" defTabSz="711200">
            <a:lnSpc>
              <a:spcPct val="90000"/>
            </a:lnSpc>
            <a:spcBef>
              <a:spcPct val="0"/>
            </a:spcBef>
            <a:spcAft>
              <a:spcPct val="35000"/>
            </a:spcAft>
            <a:buNone/>
          </a:pPr>
          <a:r>
            <a:rPr lang="en-US" sz="1600" b="1" kern="1200" dirty="0"/>
            <a:t>Shiny App</a:t>
          </a:r>
        </a:p>
      </dsp:txBody>
      <dsp:txXfrm>
        <a:off x="2514514" y="1650372"/>
        <a:ext cx="1955236" cy="572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543" y="304005"/>
          <a:ext cx="1485107" cy="1485107"/>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48579" y="1635545"/>
          <a:ext cx="1872556" cy="6041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Track time</a:t>
          </a:r>
        </a:p>
      </dsp:txBody>
      <dsp:txXfrm>
        <a:off x="66274" y="1653240"/>
        <a:ext cx="1837166" cy="568766"/>
      </dsp:txXfrm>
    </dsp:sp>
    <dsp:sp modelId="{8B452A88-E010-416A-84E8-4A4E3AF5C12A}">
      <dsp:nvSpPr>
        <dsp:cNvPr id="0" name=""/>
        <dsp:cNvSpPr/>
      </dsp:nvSpPr>
      <dsp:spPr>
        <a:xfrm rot="21598636">
          <a:off x="1843408" y="867626"/>
          <a:ext cx="357758" cy="3568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43408" y="939017"/>
        <a:ext cx="250703" cy="214110"/>
      </dsp:txXfrm>
    </dsp:sp>
    <dsp:sp modelId="{AD577A0C-568E-4437-81C3-39C4CE978643}">
      <dsp:nvSpPr>
        <dsp:cNvPr id="0" name=""/>
        <dsp:cNvSpPr/>
      </dsp:nvSpPr>
      <dsp:spPr>
        <a:xfrm>
          <a:off x="2507817" y="303010"/>
          <a:ext cx="1485107" cy="1485107"/>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496702" y="1632560"/>
          <a:ext cx="1990860" cy="6081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Analyze time</a:t>
          </a:r>
        </a:p>
      </dsp:txBody>
      <dsp:txXfrm>
        <a:off x="2514514" y="1650372"/>
        <a:ext cx="1955236" cy="5725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2/23/20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having total control and ability to fully customize was important – also a few years ago a lot of these apps weren’t as well established/popularized</a:t>
            </a:r>
          </a:p>
          <a:p>
            <a:r>
              <a:rPr lang="en-US" dirty="0"/>
              <a:t>Some features like insights and saving reports are behind the paywall on Toggl</a:t>
            </a:r>
          </a:p>
          <a:p>
            <a:r>
              <a:rPr lang="en-US" dirty="0"/>
              <a:t>Wanted flexibility in terms of what was reported </a:t>
            </a:r>
          </a:p>
          <a:p>
            <a:r>
              <a:rPr lang="en-US" dirty="0"/>
              <a:t>Monitoring apps is geared more towards productivity – wasn’t concerned I wasn’t being productive, was more concerned about the long term flow of projects</a:t>
            </a:r>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108121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Donut chart by project: change time from one year ago to six months ago, 3 months ago, this month</a:t>
            </a:r>
          </a:p>
          <a:p>
            <a:endParaRPr lang="en-US" dirty="0"/>
          </a:p>
          <a:p>
            <a:r>
              <a:rPr lang="en-US" dirty="0"/>
              <a:t>Change time to beginning 2017, look at hours by project</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76164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Highly recommend former </a:t>
            </a:r>
            <a:r>
              <a:rPr lang="en-US" dirty="0" err="1"/>
              <a:t>Rladies</a:t>
            </a:r>
            <a:r>
              <a:rPr lang="en-US" dirty="0"/>
              <a:t> talks on setting up Shiny apps, especially Julia Wrobel’s NBA Shiny App tutorial, which is available online and the link is on the earlier slide of this talk</a:t>
            </a:r>
          </a:p>
        </p:txBody>
      </p:sp>
      <p:sp>
        <p:nvSpPr>
          <p:cNvPr id="4" name="Slide Number Placeholder 3"/>
          <p:cNvSpPr>
            <a:spLocks noGrp="1"/>
          </p:cNvSpPr>
          <p:nvPr>
            <p:ph type="sldNum" sz="quarter" idx="5"/>
          </p:nvPr>
        </p:nvSpPr>
        <p:spPr/>
        <p:txBody>
          <a:bodyPr/>
          <a:lstStyle/>
          <a:p>
            <a:fld id="{9C5C8B17-D1C9-48DD-A1B1-EDA1E362804A}" type="slidenum">
              <a:rPr lang="en-US" smtClean="0"/>
              <a:t>24</a:t>
            </a:fld>
            <a:endParaRPr lang="en-US"/>
          </a:p>
        </p:txBody>
      </p:sp>
    </p:spTree>
    <p:extLst>
      <p:ext uri="{BB962C8B-B14F-4D97-AF65-F5344CB8AC3E}">
        <p14:creationId xmlns:p14="http://schemas.microsoft.com/office/powerpoint/2010/main" val="248966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34</a:t>
            </a:fld>
            <a:endParaRPr lang="en-US"/>
          </a:p>
        </p:txBody>
      </p:sp>
    </p:spTree>
    <p:extLst>
      <p:ext uri="{BB962C8B-B14F-4D97-AF65-F5344CB8AC3E}">
        <p14:creationId xmlns:p14="http://schemas.microsoft.com/office/powerpoint/2010/main" val="3374403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jpeg"/><Relationship Id="rId7" Type="http://schemas.openxmlformats.org/officeDocument/2006/relationships/diagramColors" Target="../diagrams/colors2.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mailto:laveryj@mskcc.org" TargetMode="External"/><Relationship Id="rId7" Type="http://schemas.openxmlformats.org/officeDocument/2006/relationships/hyperlink" Target="https://github.com/jalavery/proj_mgmnt" TargetMode="Externa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Comparing time invested to products generated</a:t>
            </a:r>
          </a:p>
          <a:p>
            <a:pPr lvl="1"/>
            <a:r>
              <a:rPr lang="en-US" sz="1600" dirty="0"/>
              <a:t>Did an abstract take as long as a full analysis for a manuscript?</a:t>
            </a:r>
          </a:p>
          <a:p>
            <a:pPr lvl="1"/>
            <a:r>
              <a:rPr lang="en-US" sz="1600" dirty="0"/>
              <a:t>For a time-intensive project, was the result multiple manuscripts? </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197764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t>Useful metric for when re-analyses are requested</a:t>
            </a:r>
          </a:p>
          <a:p>
            <a:pPr lvl="1"/>
            <a:r>
              <a:rPr lang="en-US" sz="2000" dirty="0"/>
              <a:t>“We’ve spent 20 hours on the analysis, please circulate the manuscript draft before we complete additional analyses.”</a:t>
            </a:r>
          </a:p>
          <a:p>
            <a:r>
              <a:rPr lang="en-US" sz="2400" dirty="0"/>
              <a:t>Determining when to cut your losses and when to pursue a project further</a:t>
            </a:r>
          </a:p>
          <a:p>
            <a:pPr lvl="1"/>
            <a:r>
              <a:rPr lang="en-US" sz="2000" dirty="0"/>
              <a:t>“We’ve spent 200+ hours on this project and aren’t close to the deliverable. Is this even going to be feasible?”</a:t>
            </a:r>
          </a:p>
          <a:p>
            <a:pPr lvl="1"/>
            <a:r>
              <a:rPr lang="en-US" sz="2000" dirty="0"/>
              <a:t>“We’ve spent 100 hours on work for this conference presentation, should we turn it into a manuscript?”</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282981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Gantt chart</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t>Useful for a big picture overview of what projects are going on &amp; when (and for how long)</a:t>
            </a:r>
          </a:p>
          <a:p>
            <a:r>
              <a:rPr lang="en-US" sz="2000" dirty="0"/>
              <a:t>Usually used prospectively, but good for a year in review when used retrospectively</a:t>
            </a:r>
          </a:p>
          <a:p>
            <a:r>
              <a:rPr lang="en-US" sz="2000" dirty="0"/>
              <a:t>Indicates transitions between analysis and re-analysis, indicates if analyses are happening after a manuscript is drafted, etc. </a:t>
            </a:r>
          </a:p>
          <a:p>
            <a:pPr lvl="1"/>
            <a:r>
              <a:rPr lang="en-US" sz="1600" dirty="0"/>
              <a:t>Want to see: Project planning -&gt; Analysis -&gt; Manuscript -&gt; Revisions</a:t>
            </a:r>
          </a:p>
          <a:p>
            <a:pPr lvl="1"/>
            <a:r>
              <a:rPr lang="en-US" sz="1600" dirty="0"/>
              <a:t>Do not want to see: Analysis -&gt; Manuscript -&gt; Re-analysis -&gt; Project Planning -&gt; Analysis -&gt; etc. </a:t>
            </a:r>
          </a:p>
        </p:txBody>
      </p:sp>
      <p:pic>
        <p:nvPicPr>
          <p:cNvPr id="4098" name="Picture 2" descr="Image result for gantt chart">
            <a:extLst>
              <a:ext uri="{FF2B5EF4-FFF2-40B4-BE49-F238E27FC236}">
                <a16:creationId xmlns:a16="http://schemas.microsoft.com/office/drawing/2014/main" id="{1CA19CAC-6F07-4C86-BDE4-4AD48127C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024" y="4036504"/>
            <a:ext cx="4473387" cy="282149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240572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9A84-1976-4D15-BF33-588B53AB4C44}"/>
              </a:ext>
            </a:extLst>
          </p:cNvPr>
          <p:cNvSpPr>
            <a:spLocks noGrp="1"/>
          </p:cNvSpPr>
          <p:nvPr>
            <p:ph type="title"/>
          </p:nvPr>
        </p:nvSpPr>
        <p:spPr/>
        <p:txBody>
          <a:bodyPr/>
          <a:lstStyle/>
          <a:p>
            <a:r>
              <a:rPr lang="en-US" i="1" dirty="0" err="1"/>
              <a:t>timetrackR</a:t>
            </a:r>
            <a:r>
              <a:rPr lang="en-US" dirty="0"/>
              <a:t> Data</a:t>
            </a:r>
          </a:p>
        </p:txBody>
      </p:sp>
      <p:sp>
        <p:nvSpPr>
          <p:cNvPr id="3" name="Content Placeholder 2">
            <a:extLst>
              <a:ext uri="{FF2B5EF4-FFF2-40B4-BE49-F238E27FC236}">
                <a16:creationId xmlns:a16="http://schemas.microsoft.com/office/drawing/2014/main" id="{06622896-AA10-4346-B862-4B8DE17A3F74}"/>
              </a:ext>
            </a:extLst>
          </p:cNvPr>
          <p:cNvSpPr>
            <a:spLocks noGrp="1"/>
          </p:cNvSpPr>
          <p:nvPr>
            <p:ph idx="1"/>
          </p:nvPr>
        </p:nvSpPr>
        <p:spPr/>
        <p:txBody>
          <a:bodyPr/>
          <a:lstStyle/>
          <a:p>
            <a:r>
              <a:rPr lang="en-US" sz="2800" dirty="0"/>
              <a:t>Started tracking my time in 2017</a:t>
            </a:r>
          </a:p>
          <a:p>
            <a:pPr lvl="1"/>
            <a:r>
              <a:rPr lang="en-US" sz="2400" dirty="0"/>
              <a:t>Previously at a Contract Research Organization where I had to bill my hours to specific projects, so I was used to tracking my time</a:t>
            </a:r>
          </a:p>
          <a:p>
            <a:r>
              <a:rPr lang="en-US" sz="2800" dirty="0"/>
              <a:t>Reasonably consistent: track 3-5 days/week</a:t>
            </a:r>
          </a:p>
          <a:p>
            <a:r>
              <a:rPr lang="en-US" sz="2800" dirty="0"/>
              <a:t>Spend &lt;5 minutes a day tracking my time</a:t>
            </a:r>
          </a:p>
        </p:txBody>
      </p:sp>
      <p:sp>
        <p:nvSpPr>
          <p:cNvPr id="5" name="Slide Number Placeholder 4">
            <a:extLst>
              <a:ext uri="{FF2B5EF4-FFF2-40B4-BE49-F238E27FC236}">
                <a16:creationId xmlns:a16="http://schemas.microsoft.com/office/drawing/2014/main" id="{554CF3FB-D92D-49DC-884C-6433473E5FA6}"/>
              </a:ext>
            </a:extLst>
          </p:cNvPr>
          <p:cNvSpPr>
            <a:spLocks noGrp="1"/>
          </p:cNvSpPr>
          <p:nvPr>
            <p:ph type="sldNum" sz="quarter" idx="4"/>
          </p:nvPr>
        </p:nvSpPr>
        <p:spPr/>
        <p:txBody>
          <a:bodyPr/>
          <a:lstStyle/>
          <a:p>
            <a:fld id="{1C3486A8-E8FB-4965-B61C-9B9FA7DC7BEE}" type="slidenum">
              <a:rPr lang="en-US" smtClean="0"/>
              <a:pPr/>
              <a:t>13</a:t>
            </a:fld>
            <a:endParaRPr lang="en-US"/>
          </a:p>
        </p:txBody>
      </p:sp>
    </p:spTree>
    <p:extLst>
      <p:ext uri="{BB962C8B-B14F-4D97-AF65-F5344CB8AC3E}">
        <p14:creationId xmlns:p14="http://schemas.microsoft.com/office/powerpoint/2010/main" val="85691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192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3"/>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24163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(Gantt chart)</a:t>
            </a: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02279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i="1" dirty="0" err="1"/>
              <a:t>timetrackR</a:t>
            </a:r>
            <a:r>
              <a:rPr lang="en-US" dirty="0"/>
              <a:t> in practice</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543864653"/>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3D601F98-1030-476C-B171-57413AC06845}"/>
              </a:ext>
            </a:extLst>
          </p:cNvPr>
          <p:cNvSpPr>
            <a:spLocks noGrp="1"/>
          </p:cNvSpPr>
          <p:nvPr>
            <p:ph type="sldNum" sz="quarter" idx="11"/>
          </p:nvPr>
        </p:nvSpPr>
        <p:spPr/>
        <p:txBody>
          <a:bodyPr/>
          <a:lstStyle/>
          <a:p>
            <a:fld id="{1C3486A8-E8FB-4965-B61C-9B9FA7DC7BEE}" type="slidenum">
              <a:rPr lang="en-US" smtClean="0"/>
              <a:pPr/>
              <a:t>19</a:t>
            </a:fld>
            <a:endParaRPr lang="en-US"/>
          </a:p>
        </p:txBody>
      </p:sp>
    </p:spTree>
    <p:extLst>
      <p:ext uri="{BB962C8B-B14F-4D97-AF65-F5344CB8AC3E}">
        <p14:creationId xmlns:p14="http://schemas.microsoft.com/office/powerpoint/2010/main" val="134533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Initial Setup</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Fork the GitHub repo</a:t>
            </a:r>
          </a:p>
          <a:p>
            <a:pPr lvl="1"/>
            <a:r>
              <a:rPr lang="en-US" sz="2400" dirty="0"/>
              <a:t>Includes a template time tracker and template project tracker tab</a:t>
            </a:r>
          </a:p>
          <a:p>
            <a:pPr lvl="1"/>
            <a:r>
              <a:rPr lang="en-US" sz="2400" dirty="0"/>
              <a:t>Time tracker is where you log your hours</a:t>
            </a:r>
          </a:p>
          <a:p>
            <a:pPr lvl="1"/>
            <a:r>
              <a:rPr lang="en-US" sz="2400" dirty="0"/>
              <a:t>Project tracker summarizes information like principal investigator (PI), deliverable, status, etc. </a:t>
            </a:r>
          </a:p>
        </p:txBody>
      </p:sp>
      <p:sp>
        <p:nvSpPr>
          <p:cNvPr id="5" name="Slide Number Placeholder 4">
            <a:extLst>
              <a:ext uri="{FF2B5EF4-FFF2-40B4-BE49-F238E27FC236}">
                <a16:creationId xmlns:a16="http://schemas.microsoft.com/office/drawing/2014/main" id="{B9CDBA7F-368A-422F-9298-95BFF8C25998}"/>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250489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2"/>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3"/>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3180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362529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FB7E-AA55-4632-9059-CCAD4F92CBDB}"/>
              </a:ext>
            </a:extLst>
          </p:cNvPr>
          <p:cNvSpPr>
            <a:spLocks noGrp="1"/>
          </p:cNvSpPr>
          <p:nvPr>
            <p:ph type="title"/>
          </p:nvPr>
        </p:nvSpPr>
        <p:spPr/>
        <p:txBody>
          <a:bodyPr/>
          <a:lstStyle/>
          <a:p>
            <a:r>
              <a:rPr lang="en-US" dirty="0"/>
              <a:t>Workflow: Daily</a:t>
            </a:r>
          </a:p>
        </p:txBody>
      </p:sp>
      <p:sp>
        <p:nvSpPr>
          <p:cNvPr id="3" name="Content Placeholder 2">
            <a:extLst>
              <a:ext uri="{FF2B5EF4-FFF2-40B4-BE49-F238E27FC236}">
                <a16:creationId xmlns:a16="http://schemas.microsoft.com/office/drawing/2014/main" id="{4BB3C2CE-16FB-48DF-A561-01920B9984E5}"/>
              </a:ext>
            </a:extLst>
          </p:cNvPr>
          <p:cNvSpPr>
            <a:spLocks noGrp="1"/>
          </p:cNvSpPr>
          <p:nvPr>
            <p:ph idx="1"/>
          </p:nvPr>
        </p:nvSpPr>
        <p:spPr/>
        <p:txBody>
          <a:bodyPr/>
          <a:lstStyle/>
          <a:p>
            <a:r>
              <a:rPr lang="en-US" sz="2800" dirty="0"/>
              <a:t>Midday and/or end of day: Log your hours</a:t>
            </a:r>
          </a:p>
          <a:p>
            <a:pPr lvl="1"/>
            <a:r>
              <a:rPr lang="en-US" sz="2400" dirty="0"/>
              <a:t>Consistency is key so that projects are grouped appropriately</a:t>
            </a:r>
          </a:p>
        </p:txBody>
      </p:sp>
      <p:pic>
        <p:nvPicPr>
          <p:cNvPr id="6" name="Picture 5">
            <a:extLst>
              <a:ext uri="{FF2B5EF4-FFF2-40B4-BE49-F238E27FC236}">
                <a16:creationId xmlns:a16="http://schemas.microsoft.com/office/drawing/2014/main" id="{FE113301-361D-4FB5-92AD-B053A38201D5}"/>
              </a:ext>
            </a:extLst>
          </p:cNvPr>
          <p:cNvPicPr>
            <a:picLocks noChangeAspect="1"/>
          </p:cNvPicPr>
          <p:nvPr/>
        </p:nvPicPr>
        <p:blipFill>
          <a:blip r:embed="rId2"/>
          <a:stretch>
            <a:fillRect/>
          </a:stretch>
        </p:blipFill>
        <p:spPr>
          <a:xfrm>
            <a:off x="0" y="2916755"/>
            <a:ext cx="9144000" cy="3941245"/>
          </a:xfrm>
          <a:prstGeom prst="rect">
            <a:avLst/>
          </a:prstGeom>
        </p:spPr>
      </p:pic>
      <p:sp>
        <p:nvSpPr>
          <p:cNvPr id="5" name="Slide Number Placeholder 4">
            <a:extLst>
              <a:ext uri="{FF2B5EF4-FFF2-40B4-BE49-F238E27FC236}">
                <a16:creationId xmlns:a16="http://schemas.microsoft.com/office/drawing/2014/main" id="{B9F49D70-B804-4772-9577-BB17F2694D55}"/>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25884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05E8-8228-428F-B5E9-1A606DD375A3}"/>
              </a:ext>
            </a:extLst>
          </p:cNvPr>
          <p:cNvSpPr>
            <a:spLocks noGrp="1"/>
          </p:cNvSpPr>
          <p:nvPr>
            <p:ph type="title"/>
          </p:nvPr>
        </p:nvSpPr>
        <p:spPr/>
        <p:txBody>
          <a:bodyPr/>
          <a:lstStyle/>
          <a:p>
            <a:r>
              <a:rPr lang="en-US" dirty="0"/>
              <a:t>Workflow: Monthly? Quarterly? </a:t>
            </a:r>
          </a:p>
        </p:txBody>
      </p:sp>
      <p:sp>
        <p:nvSpPr>
          <p:cNvPr id="3" name="Content Placeholder 2">
            <a:extLst>
              <a:ext uri="{FF2B5EF4-FFF2-40B4-BE49-F238E27FC236}">
                <a16:creationId xmlns:a16="http://schemas.microsoft.com/office/drawing/2014/main" id="{166DED83-73DF-4C84-B1BA-7A0EF1F1CBA9}"/>
              </a:ext>
            </a:extLst>
          </p:cNvPr>
          <p:cNvSpPr>
            <a:spLocks noGrp="1"/>
          </p:cNvSpPr>
          <p:nvPr>
            <p:ph idx="1"/>
          </p:nvPr>
        </p:nvSpPr>
        <p:spPr/>
        <p:txBody>
          <a:bodyPr/>
          <a:lstStyle/>
          <a:p>
            <a:r>
              <a:rPr lang="en-US" sz="2800" dirty="0"/>
              <a:t>Run the </a:t>
            </a:r>
            <a:r>
              <a:rPr lang="en-US" sz="2800" i="1" dirty="0" err="1"/>
              <a:t>timetrackR</a:t>
            </a:r>
            <a:r>
              <a:rPr lang="en-US" sz="2800" dirty="0"/>
              <a:t> app to summarize how you’ve been spending your time</a:t>
            </a:r>
          </a:p>
          <a:p>
            <a:pPr marL="514350" indent="-514350">
              <a:buFont typeface="+mj-lt"/>
              <a:buAutoNum type="arabicPeriod"/>
            </a:pPr>
            <a:r>
              <a:rPr lang="en-US" sz="2400" dirty="0"/>
              <a:t>Create data frames for shiny app</a:t>
            </a:r>
          </a:p>
          <a:p>
            <a:pPr lvl="1"/>
            <a:r>
              <a:rPr lang="en-US" sz="1800" dirty="0"/>
              <a:t>Will need to edit this program the first time running the app</a:t>
            </a:r>
          </a:p>
          <a:p>
            <a:pPr lvl="1"/>
            <a:r>
              <a:rPr lang="en-US" sz="1800" dirty="0"/>
              <a:t>May need to update to reflect project phases that are relevant to your work</a:t>
            </a:r>
          </a:p>
          <a:p>
            <a:pPr lvl="1"/>
            <a:r>
              <a:rPr lang="en-US" sz="1800" dirty="0"/>
              <a:t>Concatenate data from multiple team members</a:t>
            </a:r>
          </a:p>
          <a:p>
            <a:pPr lvl="1"/>
            <a:r>
              <a:rPr lang="en-US" sz="1800" dirty="0"/>
              <a:t>Identify active vs inactive projects</a:t>
            </a:r>
          </a:p>
          <a:p>
            <a:pPr marL="514350" indent="-514350">
              <a:buFont typeface="+mj-lt"/>
              <a:buAutoNum type="arabicPeriod"/>
            </a:pPr>
            <a:r>
              <a:rPr lang="en-US" sz="2400" dirty="0"/>
              <a:t>server: set of instructions to build the app</a:t>
            </a:r>
          </a:p>
          <a:p>
            <a:pPr marL="514350" indent="-514350">
              <a:buFont typeface="+mj-lt"/>
              <a:buAutoNum type="arabicPeriod"/>
            </a:pPr>
            <a:r>
              <a:rPr lang="en-US" sz="2400" dirty="0" err="1"/>
              <a:t>ui</a:t>
            </a:r>
            <a:r>
              <a:rPr lang="en-US" sz="2400" dirty="0"/>
              <a:t>: defines a webpage that the user interacts with, it controls layout and appearance</a:t>
            </a:r>
          </a:p>
          <a:p>
            <a:endParaRPr lang="en-US" sz="2800" dirty="0"/>
          </a:p>
        </p:txBody>
      </p:sp>
      <p:sp>
        <p:nvSpPr>
          <p:cNvPr id="5" name="Slide Number Placeholder 4">
            <a:extLst>
              <a:ext uri="{FF2B5EF4-FFF2-40B4-BE49-F238E27FC236}">
                <a16:creationId xmlns:a16="http://schemas.microsoft.com/office/drawing/2014/main" id="{331B5C13-9DEA-4655-ACC8-9ABFDF5FE719}"/>
              </a:ext>
            </a:extLst>
          </p:cNvPr>
          <p:cNvSpPr>
            <a:spLocks noGrp="1"/>
          </p:cNvSpPr>
          <p:nvPr>
            <p:ph type="sldNum" sz="quarter" idx="4"/>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2224857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b="0" dirty="0">
                <a:solidFill>
                  <a:schemeClr val="accent2"/>
                </a:solidFill>
              </a:rPr>
              <a:t>R Code Highlights:</a:t>
            </a:r>
            <a:br>
              <a:rPr lang="en-US" dirty="0"/>
            </a:br>
            <a:r>
              <a:rPr lang="en-US" dirty="0"/>
              <a:t>	</a:t>
            </a:r>
            <a:r>
              <a:rPr lang="en-US" b="0" dirty="0">
                <a:solidFill>
                  <a:schemeClr val="accent1"/>
                </a:solidFill>
              </a:rPr>
              <a:t>The </a:t>
            </a:r>
            <a:r>
              <a:rPr lang="en-US" dirty="0">
                <a:solidFill>
                  <a:schemeClr val="accent1"/>
                </a:solidFill>
              </a:rPr>
              <a:t>switch</a:t>
            </a:r>
            <a:r>
              <a:rPr lang="en-US" b="0" dirty="0">
                <a:solidFill>
                  <a:schemeClr val="accent1"/>
                </a:solidFill>
              </a:rPr>
              <a:t>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10452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3858287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27</a:t>
            </a:fld>
            <a:endParaRPr lang="en-US"/>
          </a:p>
        </p:txBody>
      </p:sp>
    </p:spTree>
    <p:extLst>
      <p:ext uri="{BB962C8B-B14F-4D97-AF65-F5344CB8AC3E}">
        <p14:creationId xmlns:p14="http://schemas.microsoft.com/office/powerpoint/2010/main" val="194761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Gantt Chart</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28</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29</a:t>
            </a:fld>
            <a:endParaRPr lang="en-US"/>
          </a:p>
        </p:txBody>
      </p:sp>
    </p:spTree>
    <p:extLst>
      <p:ext uri="{BB962C8B-B14F-4D97-AF65-F5344CB8AC3E}">
        <p14:creationId xmlns:p14="http://schemas.microsoft.com/office/powerpoint/2010/main" val="184995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Gantt chart: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70188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This is a count of </a:t>
            </a:r>
            <a:r>
              <a:rPr lang="en-US" sz="2400" i="1" dirty="0"/>
              <a:t>what you recorded</a:t>
            </a:r>
          </a:p>
          <a:p>
            <a:pPr lvl="1"/>
            <a:r>
              <a:rPr lang="en-US" sz="2000" dirty="0"/>
              <a:t>Won’t tell you if you spent 2 hours on Twitter or 45 minutes replying to an email (unless you write that down yourself!)</a:t>
            </a:r>
            <a:endParaRPr lang="en-US" sz="2000" i="1" dirty="0"/>
          </a:p>
          <a:p>
            <a:r>
              <a:rPr lang="en-US" sz="2400" dirty="0"/>
              <a:t>Corollary: this is only useful if you track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287511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to automate a portion of the tracking</a:t>
            </a:r>
          </a:p>
          <a:p>
            <a:pPr lvl="1"/>
            <a:r>
              <a:rPr lang="en-US" sz="2400" dirty="0"/>
              <a:t>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33</a:t>
            </a:fld>
            <a:endParaRPr lang="en-US"/>
          </a:p>
        </p:txBody>
      </p:sp>
    </p:spTree>
    <p:extLst>
      <p:ext uri="{BB962C8B-B14F-4D97-AF65-F5344CB8AC3E}">
        <p14:creationId xmlns:p14="http://schemas.microsoft.com/office/powerpoint/2010/main" val="1472678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dirty="0"/>
              <a:t>Can be used to track time across a team or to look at your own time</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34</a:t>
            </a:fld>
            <a:endParaRPr lang="en-US"/>
          </a:p>
        </p:txBody>
      </p:sp>
    </p:spTree>
    <p:extLst>
      <p:ext uri="{BB962C8B-B14F-4D97-AF65-F5344CB8AC3E}">
        <p14:creationId xmlns:p14="http://schemas.microsoft.com/office/powerpoint/2010/main" val="1128304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39119" cy="369332"/>
          </a:xfrm>
          <a:prstGeom prst="rect">
            <a:avLst/>
          </a:prstGeom>
        </p:spPr>
        <p:txBody>
          <a:bodyPr wrap="none">
            <a:spAutoFit/>
          </a:bodyPr>
          <a:lstStyle/>
          <a:p>
            <a:r>
              <a:rPr lang="en-US" dirty="0">
                <a:hlinkClick r:id="rId7"/>
              </a:rPr>
              <a:t>https://github.com/jalavery/proj_mgmnt</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a:t>Potential tools for tracking &amp; analyzing your time</a:t>
            </a:r>
            <a:endParaRPr lang="en-US" dirty="0"/>
          </a:p>
        </p:txBody>
      </p:sp>
      <p:graphicFrame>
        <p:nvGraphicFramePr>
          <p:cNvPr id="21" name="Content Placeholder 20">
            <a:extLst>
              <a:ext uri="{FF2B5EF4-FFF2-40B4-BE49-F238E27FC236}">
                <a16:creationId xmlns:a16="http://schemas.microsoft.com/office/drawing/2014/main" id="{0B5ECE22-564E-C94D-BA1A-EDE96ECE3B79}"/>
              </a:ext>
            </a:extLst>
          </p:cNvPr>
          <p:cNvGraphicFramePr>
            <a:graphicFrameLocks noGrp="1"/>
          </p:cNvGraphicFramePr>
          <p:nvPr>
            <p:ph idx="1"/>
            <p:extLst>
              <p:ext uri="{D42A27DB-BD31-4B8C-83A1-F6EECF244321}">
                <p14:modId xmlns:p14="http://schemas.microsoft.com/office/powerpoint/2010/main" val="2599275028"/>
              </p:ext>
            </p:extLst>
          </p:nvPr>
        </p:nvGraphicFramePr>
        <p:xfrm>
          <a:off x="765174" y="1515087"/>
          <a:ext cx="7680326" cy="3810000"/>
        </p:xfrm>
        <a:graphic>
          <a:graphicData uri="http://schemas.openxmlformats.org/drawingml/2006/table">
            <a:tbl>
              <a:tblPr firstRow="1" bandRow="1">
                <a:tableStyleId>{5C22544A-7EE6-4342-B048-85BDC9FD1C3A}</a:tableStyleId>
              </a:tblPr>
              <a:tblGrid>
                <a:gridCol w="3840163">
                  <a:extLst>
                    <a:ext uri="{9D8B030D-6E8A-4147-A177-3AD203B41FA5}">
                      <a16:colId xmlns:a16="http://schemas.microsoft.com/office/drawing/2014/main" val="3088414900"/>
                    </a:ext>
                  </a:extLst>
                </a:gridCol>
                <a:gridCol w="3840163">
                  <a:extLst>
                    <a:ext uri="{9D8B030D-6E8A-4147-A177-3AD203B41FA5}">
                      <a16:colId xmlns:a16="http://schemas.microsoft.com/office/drawing/2014/main" val="2406306967"/>
                    </a:ext>
                  </a:extLst>
                </a:gridCol>
              </a:tblGrid>
              <a:tr h="370840">
                <a:tc>
                  <a:txBody>
                    <a:bodyPr/>
                    <a:lstStyle/>
                    <a:p>
                      <a:r>
                        <a:rPr lang="en-US" sz="2000" dirty="0"/>
                        <a:t>DIY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Other software (e.g. Toggl, </a:t>
                      </a:r>
                      <a:r>
                        <a:rPr lang="en-US" sz="2000" dirty="0" err="1"/>
                        <a:t>RescueTime</a:t>
                      </a:r>
                      <a:r>
                        <a:rPr lang="en-US" sz="2000" dirty="0"/>
                        <a:t>, </a:t>
                      </a:r>
                      <a:r>
                        <a:rPr lang="en-US" sz="2000" dirty="0" err="1"/>
                        <a:t>Everhour</a:t>
                      </a:r>
                      <a:r>
                        <a:rPr lang="en-US" sz="2000" dirty="0"/>
                        <a:t>)</a:t>
                      </a:r>
                    </a:p>
                  </a:txBody>
                  <a:tcPr/>
                </a:tc>
                <a:extLst>
                  <a:ext uri="{0D108BD9-81ED-4DB2-BD59-A6C34878D82A}">
                    <a16:rowId xmlns:a16="http://schemas.microsoft.com/office/drawing/2014/main" val="3270522597"/>
                  </a:ext>
                </a:extLst>
              </a:tr>
              <a:tr h="370840">
                <a:tc>
                  <a:txBody>
                    <a:bodyPr/>
                    <a:lstStyle/>
                    <a:p>
                      <a:r>
                        <a:rPr lang="en-US" sz="2000" b="0" dirty="0"/>
                        <a:t>Free</a:t>
                      </a:r>
                    </a:p>
                  </a:txBody>
                  <a:tcPr/>
                </a:tc>
                <a:tc>
                  <a:txBody>
                    <a:bodyPr/>
                    <a:lstStyle/>
                    <a:p>
                      <a:r>
                        <a:rPr lang="en-US" sz="2000" dirty="0"/>
                        <a:t>Free versions and paid versions with different capabilities</a:t>
                      </a:r>
                    </a:p>
                  </a:txBody>
                  <a:tcPr/>
                </a:tc>
                <a:extLst>
                  <a:ext uri="{0D108BD9-81ED-4DB2-BD59-A6C34878D82A}">
                    <a16:rowId xmlns:a16="http://schemas.microsoft.com/office/drawing/2014/main" val="8509099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Full ownership of your recorded data, can set up and analyze in a way that best suits your needs</a:t>
                      </a:r>
                    </a:p>
                  </a:txBody>
                  <a:tcPr/>
                </a:tc>
                <a:tc>
                  <a:txBody>
                    <a:bodyPr/>
                    <a:lstStyle/>
                    <a:p>
                      <a:r>
                        <a:rPr lang="en-US" sz="2000" dirty="0"/>
                        <a:t>Preset metrics; can export your data and modify as needed for analysis</a:t>
                      </a:r>
                    </a:p>
                  </a:txBody>
                  <a:tcPr/>
                </a:tc>
                <a:extLst>
                  <a:ext uri="{0D108BD9-81ED-4DB2-BD59-A6C34878D82A}">
                    <a16:rowId xmlns:a16="http://schemas.microsoft.com/office/drawing/2014/main" val="1461580731"/>
                  </a:ext>
                </a:extLst>
              </a:tr>
              <a:tr h="370840">
                <a:tc>
                  <a:txBody>
                    <a:bodyPr/>
                    <a:lstStyle/>
                    <a:p>
                      <a:r>
                        <a:rPr lang="en-US" sz="2000" dirty="0"/>
                        <a:t>Self-report time spent per task</a:t>
                      </a:r>
                    </a:p>
                  </a:txBody>
                  <a:tcPr/>
                </a:tc>
                <a:tc>
                  <a:txBody>
                    <a:bodyPr/>
                    <a:lstStyle/>
                    <a:p>
                      <a:r>
                        <a:rPr lang="en-US" sz="2000" dirty="0"/>
                        <a:t>Turn on timer to start/stop tracking</a:t>
                      </a:r>
                    </a:p>
                  </a:txBody>
                  <a:tcPr/>
                </a:tc>
                <a:extLst>
                  <a:ext uri="{0D108BD9-81ED-4DB2-BD59-A6C34878D82A}">
                    <a16:rowId xmlns:a16="http://schemas.microsoft.com/office/drawing/2014/main" val="2915045308"/>
                  </a:ext>
                </a:extLst>
              </a:tr>
              <a:tr h="370840">
                <a:tc>
                  <a:txBody>
                    <a:bodyPr/>
                    <a:lstStyle/>
                    <a:p>
                      <a:r>
                        <a:rPr lang="en-US" sz="2000" dirty="0"/>
                        <a:t>Only knows what you tell it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Some can monitor apps and URLs used and identify distracters (hello Slack!)</a:t>
                      </a:r>
                    </a:p>
                  </a:txBody>
                  <a:tcPr/>
                </a:tc>
                <a:extLst>
                  <a:ext uri="{0D108BD9-81ED-4DB2-BD59-A6C34878D82A}">
                    <a16:rowId xmlns:a16="http://schemas.microsoft.com/office/drawing/2014/main" val="1403723725"/>
                  </a:ext>
                </a:extLst>
              </a:tr>
            </a:tbl>
          </a:graphicData>
        </a:graphic>
      </p:graphicFrame>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30833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Motivation for the DIY approach</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Usability</a:t>
            </a:r>
            <a:r>
              <a:rPr lang="en-US" sz="2400" dirty="0"/>
              <a:t>: Wanted simple, easily interpretable metrics/visualization – didn’t want to spend all of my time analyzing my time</a:t>
            </a:r>
          </a:p>
          <a:p>
            <a:pPr lvl="1"/>
            <a:r>
              <a:rPr lang="en-US" sz="2000" dirty="0"/>
              <a:t>Use for goal-setting and evaluating overall project flow</a:t>
            </a:r>
          </a:p>
          <a:p>
            <a:pPr lvl="1"/>
            <a:r>
              <a:rPr lang="en-US" sz="2000" dirty="0"/>
              <a:t>Aid in forecasting/resource allocation decisions</a:t>
            </a:r>
          </a:p>
          <a:p>
            <a:r>
              <a:rPr lang="en-US" sz="2400" dirty="0">
                <a:solidFill>
                  <a:schemeClr val="accent1"/>
                </a:solidFill>
              </a:rPr>
              <a:t>Professional development</a:t>
            </a:r>
            <a:r>
              <a:rPr lang="en-US" sz="2400" dirty="0"/>
              <a:t>: Wanted experience with R &amp; Shiny</a:t>
            </a:r>
          </a:p>
          <a:p>
            <a:pPr lvl="1"/>
            <a:r>
              <a:rPr lang="en-US" sz="2000" dirty="0"/>
              <a:t>Used previous RLadies presentation to get started: </a:t>
            </a:r>
            <a:r>
              <a:rPr lang="en-US" sz="2000" i="1" dirty="0">
                <a:hlinkClick r:id="rId3"/>
              </a:rPr>
              <a:t>Learning Shiny with NBA data</a:t>
            </a:r>
            <a:endParaRPr lang="en-US" sz="2000" i="1" dirty="0"/>
          </a:p>
          <a:p>
            <a:r>
              <a:rPr lang="en-US" sz="2400" dirty="0">
                <a:solidFill>
                  <a:schemeClr val="accent1"/>
                </a:solidFill>
              </a:rPr>
              <a:t>Setting</a:t>
            </a:r>
            <a:r>
              <a:rPr lang="en-US" sz="2400" dirty="0"/>
              <a:t>: On a team of 3 statisticians at the time</a:t>
            </a:r>
          </a:p>
          <a:p>
            <a:pPr lvl="1"/>
            <a:r>
              <a:rPr lang="en-US" sz="2000" dirty="0"/>
              <a:t>Project-based work with overlap in projects and investigators</a:t>
            </a:r>
          </a:p>
          <a:p>
            <a:pPr lvl="1"/>
            <a:r>
              <a:rPr lang="en-US" sz="2000" dirty="0"/>
              <a:t>Track individually or in aggregate</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1734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dirty="0"/>
              <a:t>DIY Solution: </a:t>
            </a:r>
            <a:r>
              <a:rPr lang="en-US" i="1" dirty="0" err="1"/>
              <a:t>timetrackR</a:t>
            </a:r>
            <a:endParaRPr lang="en-US" dirty="0"/>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967" y="3906756"/>
            <a:ext cx="2874459" cy="20155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832971652"/>
              </p:ext>
            </p:extLst>
          </p:nvPr>
        </p:nvGraphicFramePr>
        <p:xfrm>
          <a:off x="2495400" y="1363049"/>
          <a:ext cx="4488106"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38890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0" indent="0">
              <a:buNone/>
            </a:pPr>
            <a:r>
              <a:rPr lang="en-US" sz="2800" b="1" dirty="0">
                <a:solidFill>
                  <a:schemeClr val="accent2"/>
                </a:solidFill>
              </a:rPr>
              <a:t>Percent effort</a:t>
            </a:r>
            <a:r>
              <a:rPr lang="en-US" sz="2800" dirty="0"/>
              <a:t>: Time spent per project/investigator/task</a:t>
            </a:r>
          </a:p>
          <a:p>
            <a:pPr marL="0" indent="0">
              <a:buNone/>
            </a:pPr>
            <a:endParaRPr lang="en-US" sz="2800" dirty="0"/>
          </a:p>
          <a:p>
            <a:pPr marL="0" indent="0">
              <a:buNone/>
            </a:pPr>
            <a:r>
              <a:rPr lang="en-US" sz="2800" b="1" dirty="0">
                <a:solidFill>
                  <a:schemeClr val="accent2"/>
                </a:solidFill>
              </a:rPr>
              <a:t>Total hours</a:t>
            </a:r>
            <a:r>
              <a:rPr lang="en-US" sz="2800" dirty="0"/>
              <a:t>: Cumulative total number of hours spent on a project</a:t>
            </a:r>
          </a:p>
          <a:p>
            <a:pPr marL="0" indent="0">
              <a:buNone/>
            </a:pPr>
            <a:endParaRPr lang="en-US" sz="2800" dirty="0"/>
          </a:p>
          <a:p>
            <a:pPr marL="0" indent="0">
              <a:buNone/>
            </a:pPr>
            <a:r>
              <a:rPr lang="en-US" sz="2800" b="1" dirty="0">
                <a:solidFill>
                  <a:schemeClr val="accent2"/>
                </a:solidFill>
              </a:rPr>
              <a:t>Gantt Chart</a:t>
            </a:r>
            <a:r>
              <a:rPr lang="en-US" sz="2800" dirty="0"/>
              <a:t>: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9</a:t>
            </a:fld>
            <a:endParaRPr lang="en-US"/>
          </a:p>
        </p:txBody>
      </p:sp>
    </p:spTree>
    <p:extLst>
      <p:ext uri="{BB962C8B-B14F-4D97-AF65-F5344CB8AC3E}">
        <p14:creationId xmlns:p14="http://schemas.microsoft.com/office/powerpoint/2010/main" val="311088368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2.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1F69EB-AD96-4AD6-8A18-0C8728F5F0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MSK_Slide1Template</Template>
  <TotalTime>15606</TotalTime>
  <Words>1876</Words>
  <Application>Microsoft Macintosh PowerPoint</Application>
  <PresentationFormat>On-screen Show (4:3)</PresentationFormat>
  <Paragraphs>200</Paragraphs>
  <Slides>35</Slides>
  <Notes>7</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Potential tools for tracking &amp; analyzing your time</vt:lpstr>
      <vt:lpstr>Motivation for the DIY approach</vt:lpstr>
      <vt:lpstr>Thus, a (Shiny) star was born</vt:lpstr>
      <vt:lpstr>DIY Solution: timetrackR</vt:lpstr>
      <vt:lpstr>Time tracking metrics &amp; visualizations</vt:lpstr>
      <vt:lpstr>Time tracking metrics: Percent effort</vt:lpstr>
      <vt:lpstr>Time tracking metrics: Total hours</vt:lpstr>
      <vt:lpstr>Time tracking viz: Gantt chart</vt:lpstr>
      <vt:lpstr>timetrackR Data</vt:lpstr>
      <vt:lpstr>timetrackR Demo</vt:lpstr>
      <vt:lpstr>PowerPoint Presentation</vt:lpstr>
      <vt:lpstr>PowerPoint Presentation</vt:lpstr>
      <vt:lpstr>PowerPoint Presentation</vt:lpstr>
      <vt:lpstr>Information learned from timetrackR</vt:lpstr>
      <vt:lpstr>timetrackR in practice</vt:lpstr>
      <vt:lpstr>Workflow: Initial Setup</vt:lpstr>
      <vt:lpstr>Template Time Tracker</vt:lpstr>
      <vt:lpstr>Template Project Tracker</vt:lpstr>
      <vt:lpstr>Workflow: Daily</vt:lpstr>
      <vt:lpstr>Workflow: Monthly? Quarterly? </vt:lpstr>
      <vt:lpstr>R Code Highlights:  The switch function and geom_segment()</vt:lpstr>
      <vt:lpstr>The switch function</vt:lpstr>
      <vt:lpstr>switch function: Bar chart application</vt:lpstr>
      <vt:lpstr>Gantt Chart</vt:lpstr>
      <vt:lpstr>Gantt chart: Data wrangling</vt:lpstr>
      <vt:lpstr>Gantt chart: Data Viz</vt:lpstr>
      <vt:lpstr>Hex Sticker</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Jessica Lavery</cp:lastModifiedBy>
  <cp:revision>127</cp:revision>
  <dcterms:created xsi:type="dcterms:W3CDTF">2020-01-20T18:27:30Z</dcterms:created>
  <dcterms:modified xsi:type="dcterms:W3CDTF">2020-02-25T12:15:32Z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