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317" r:id="rId6"/>
    <p:sldId id="312" r:id="rId7"/>
    <p:sldId id="318" r:id="rId8"/>
    <p:sldId id="265" r:id="rId9"/>
    <p:sldId id="304" r:id="rId10"/>
    <p:sldId id="319" r:id="rId11"/>
    <p:sldId id="320" r:id="rId12"/>
    <p:sldId id="321" r:id="rId13"/>
    <p:sldId id="322" r:id="rId14"/>
    <p:sldId id="323" r:id="rId15"/>
    <p:sldId id="306" r:id="rId16"/>
    <p:sldId id="324" r:id="rId17"/>
    <p:sldId id="290" r:id="rId18"/>
    <p:sldId id="260" r:id="rId19"/>
    <p:sldId id="287" r:id="rId20"/>
    <p:sldId id="278" r:id="rId21"/>
    <p:sldId id="279" r:id="rId22"/>
    <p:sldId id="259" r:id="rId23"/>
    <p:sldId id="326" r:id="rId24"/>
    <p:sldId id="330" r:id="rId25"/>
    <p:sldId id="329" r:id="rId26"/>
    <p:sldId id="327" r:id="rId27"/>
    <p:sldId id="328" r:id="rId28"/>
    <p:sldId id="266" r:id="rId29"/>
    <p:sldId id="316" r:id="rId30"/>
    <p:sldId id="302" r:id="rId31"/>
    <p:sldId id="315" r:id="rId32"/>
    <p:sldId id="288" r:id="rId33"/>
    <p:sldId id="295" r:id="rId34"/>
    <p:sldId id="301" r:id="rId35"/>
    <p:sldId id="307" r:id="rId36"/>
    <p:sldId id="313" r:id="rId37"/>
    <p:sldId id="262" r:id="rId38"/>
    <p:sldId id="280" r:id="rId39"/>
    <p:sldId id="263" r:id="rId40"/>
    <p:sldId id="273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40">
          <p15:clr>
            <a:srgbClr val="A4A3A4"/>
          </p15:clr>
        </p15:guide>
        <p15:guide id="2" pos="30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FFFFFF"/>
    <a:srgbClr val="298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1" autoAdjust="0"/>
    <p:restoredTop sz="88151" autoAdjust="0"/>
  </p:normalViewPr>
  <p:slideViewPr>
    <p:cSldViewPr snapToGrid="0" showGuides="1">
      <p:cViewPr varScale="1">
        <p:scale>
          <a:sx n="79" d="100"/>
          <a:sy n="79" d="100"/>
        </p:scale>
        <p:origin x="1752" y="184"/>
      </p:cViewPr>
      <p:guideLst>
        <p:guide orient="horz" pos="3340"/>
        <p:guide pos="30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D6B896-D9BA-40EE-B9AD-1BF43D06BC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1DB8-48AA-472B-84B8-657D9FA06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AB23-0316-4A6A-B29B-19F469FB1971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DB68D-2CD9-49BC-998B-7DC0CA37E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62A6E-7139-4864-81CB-6ABF5D2BDF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EACF-5558-4926-9E34-E3BAC753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1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DE0E8-87C7-4A14-9F3C-CD4E49706B1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C8B17-D1C9-48DD-A1B1-EDA1E362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timetrackr.shinyapps.io/timetrack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ngchuangYu/hexSticker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gave this talk for the February RLadies and have since updated the app a fair amount and am excited to be presenting an updated version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timeline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timetrackr.shinyapps.io/timetrackR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Go slower through demo – emphasize projects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0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+ description of colors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workflow (“workflow using timetrackR”)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4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ever created a dashboard, you may want to consider </a:t>
            </a:r>
            <a:r>
              <a:rPr lang="en-US" dirty="0" err="1"/>
              <a:t>shinydashboard</a:t>
            </a:r>
            <a:endParaRPr lang="en-US" dirty="0"/>
          </a:p>
          <a:p>
            <a:r>
              <a:rPr lang="en-US" dirty="0"/>
              <a:t>Reference other </a:t>
            </a:r>
            <a:r>
              <a:rPr lang="en-US" dirty="0" err="1"/>
              <a:t>Rpresenter</a:t>
            </a:r>
            <a:r>
              <a:rPr lang="en-US" dirty="0"/>
              <a:t> talks – Kristy –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3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Tiffanny</a:t>
            </a:r>
            <a:r>
              <a:rPr lang="en-US" dirty="0"/>
              <a:t> Newman gave a talk in February on Data Viz tips (</a:t>
            </a:r>
            <a:r>
              <a:rPr lang="en-US" dirty="0" err="1"/>
              <a:t>ggplot</a:t>
            </a:r>
            <a:r>
              <a:rPr lang="en-US" dirty="0"/>
              <a:t> tips and tricks): https://</a:t>
            </a:r>
            <a:r>
              <a:rPr lang="en-US" dirty="0" err="1"/>
              <a:t>github.mskcc.org</a:t>
            </a:r>
            <a:r>
              <a:rPr lang="en-US" dirty="0"/>
              <a:t>/pages/</a:t>
            </a:r>
            <a:r>
              <a:rPr lang="en-US" dirty="0" err="1"/>
              <a:t>datadojo</a:t>
            </a:r>
            <a:r>
              <a:rPr lang="en-US" dirty="0"/>
              <a:t>/</a:t>
            </a:r>
            <a:r>
              <a:rPr lang="en-US" dirty="0" err="1"/>
              <a:t>Rpresenters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5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https://github.com/GuangchuangYu/hexSticker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save questions for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4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discussion: Do others do this? If so, how? In conjunction with management or separately?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long term, you have no recollection of how you’re spending your day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are getting done and moving forward, but if you had to describe what you did last Tuesday, you probably couldn’t do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Recall is often inaccurate: </a:t>
            </a:r>
            <a:r>
              <a:rPr lang="en-US" sz="2400" dirty="0"/>
              <a:t>Feels like we spend a lot of time on projects we don’t love and not enough time on projects we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resource to the institution, we’re balancing many “clients.” As a resource it’s important to manage expectations and to work efficiently.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"time audit” with a goal of answering the question of “Where is my time going and can it be efficiently directed?”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Toggl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1690688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690688"/>
            <a:ext cx="153987" cy="180498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3495675"/>
            <a:ext cx="153987" cy="25495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0" y="2194895"/>
            <a:ext cx="6949679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20" y="4292600"/>
            <a:ext cx="6949679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91854" y="6251928"/>
            <a:ext cx="2315381" cy="60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5" y="508289"/>
            <a:ext cx="4428683" cy="1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7658"/>
            <a:ext cx="7679871" cy="7826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089D2EA-7A46-46E5-940F-A80B541E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538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330699"/>
            <a:ext cx="7649030" cy="751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1223450"/>
            <a:ext cx="37120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3450"/>
            <a:ext cx="37610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ACC78B1-1F6E-47AF-B33B-F3EDFEF2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538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256040"/>
            <a:ext cx="7647214" cy="811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429007"/>
            <a:ext cx="3744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2068769"/>
            <a:ext cx="3744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9007"/>
            <a:ext cx="37551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68769"/>
            <a:ext cx="37551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B0681B1-5D37-4151-9F38-77BD95F06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3538" y="63777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380"/>
            <a:ext cx="7647214" cy="948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33B1-C155-45E7-B203-8B879A75B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185978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85A3-A351-4005-919B-8C7A0E79A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215512"/>
            <a:ext cx="3118990" cy="7476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86" y="1215512"/>
            <a:ext cx="4245428" cy="4910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963134"/>
            <a:ext cx="3118990" cy="4163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E73B-A7F8-47EE-A92E-FD6309F679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661669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968375"/>
            <a:ext cx="6616697" cy="37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66166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0532-ADCB-41E4-B6E7-B12745818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494588" cy="97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23963"/>
            <a:ext cx="7494588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 descr="MSK_logo_simp_hor_s_pos_d1884.a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97" y="6087548"/>
            <a:ext cx="2427642" cy="895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F03C7-AF54-40D2-97A5-0E0656F5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538" y="63694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86A8-E8FB-4965-B61C-9B9FA7DC7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227013" indent="-227013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32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8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4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wrobel.com/tutorials/shiny_tutorial_nb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jalavery/timetrack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timetrackr.shinyapps.io/timetrac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913" y="2195513"/>
            <a:ext cx="6950075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It’s Time to </a:t>
            </a:r>
            <a:r>
              <a:rPr lang="en-US" i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Shine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</a:t>
            </a:r>
            <a:r>
              <a:rPr lang="en-US" i="1" dirty="0" err="1">
                <a:solidFill>
                  <a:srgbClr val="5D2884"/>
                </a:solidFill>
                <a:latin typeface="Arial" charset="0"/>
                <a:ea typeface="Arial" charset="0"/>
                <a:cs typeface="Arial" charset="0"/>
              </a:rPr>
              <a:t>timetrackR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App</a:t>
            </a: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725488" y="4292600"/>
            <a:ext cx="7683500" cy="1752600"/>
          </a:xfrm>
        </p:spPr>
        <p:txBody>
          <a:bodyPr anchor="b">
            <a:normAutofit/>
          </a:bodyPr>
          <a:lstStyle/>
          <a:p>
            <a:endParaRPr lang="en-US" dirty="0"/>
          </a:p>
          <a:p>
            <a:r>
              <a:rPr lang="en-US" dirty="0"/>
              <a:t>April 30, 2020</a:t>
            </a:r>
          </a:p>
          <a:p>
            <a:r>
              <a:rPr lang="en-US" dirty="0"/>
              <a:t>Jessica Lavery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039" y="6045200"/>
            <a:ext cx="3053655" cy="741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ladies nyc logo">
            <a:extLst>
              <a:ext uri="{FF2B5EF4-FFF2-40B4-BE49-F238E27FC236}">
                <a16:creationId xmlns:a16="http://schemas.microsoft.com/office/drawing/2014/main" id="{1E5D7981-F7D3-4214-9E7F-88B679A8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67" y="3361328"/>
            <a:ext cx="1719742" cy="1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hiny hex sticker">
            <a:extLst>
              <a:ext uri="{FF2B5EF4-FFF2-40B4-BE49-F238E27FC236}">
                <a16:creationId xmlns:a16="http://schemas.microsoft.com/office/drawing/2014/main" id="{D3E0A5BA-5BF6-49A2-A1D5-DD446E789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13" y="4786249"/>
            <a:ext cx="1724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dyverse hex stickers">
            <a:extLst>
              <a:ext uri="{FF2B5EF4-FFF2-40B4-BE49-F238E27FC236}">
                <a16:creationId xmlns:a16="http://schemas.microsoft.com/office/drawing/2014/main" id="{842E57E4-EFEB-445C-B3F8-9E8C0E1A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06" y="4793684"/>
            <a:ext cx="1719742" cy="19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D66B9-B2F3-E946-825F-AC1771929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840" y="3353892"/>
            <a:ext cx="1720962" cy="1993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B304-46BA-FC4F-92A1-016F4A7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use </a:t>
            </a:r>
            <a:r>
              <a:rPr lang="en-US" dirty="0" err="1"/>
              <a:t>toggl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92A2-D596-7348-9A69-23BBC287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track the “client” as the faculty statistician I’m working with</a:t>
            </a:r>
          </a:p>
          <a:p>
            <a:pPr lvl="1"/>
            <a:r>
              <a:rPr lang="en-US" sz="2400" dirty="0"/>
              <a:t>Could also have used the clinical collaborator, but would have many more clients</a:t>
            </a:r>
          </a:p>
          <a:p>
            <a:r>
              <a:rPr lang="en-US" sz="2800" dirty="0"/>
              <a:t>Tags describe project phase (data cleaning, data analysis, manuscript preparation, etc.)</a:t>
            </a:r>
          </a:p>
          <a:p>
            <a:r>
              <a:rPr lang="en-US" sz="2800" dirty="0"/>
              <a:t>Descriptions are more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18C8-EB85-B443-9B47-57E874438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499A-745B-DE46-AA1A-226C7DDE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Toggl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63C26-2FFE-E047-99A6-5E627F69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FDED9B-C0B7-C948-B014-ABB1539F98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Free version available</a:t>
            </a:r>
          </a:p>
          <a:p>
            <a:r>
              <a:rPr lang="en-US" dirty="0"/>
              <a:t>Can easily integrate into your workflow</a:t>
            </a:r>
          </a:p>
          <a:p>
            <a:r>
              <a:rPr lang="en-US" dirty="0"/>
              <a:t>Not a lot of up-front setup required</a:t>
            </a:r>
          </a:p>
          <a:p>
            <a:r>
              <a:rPr lang="en-US" b="1" dirty="0"/>
              <a:t>Can export your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81C29C-4BE7-A743-9D43-BA3BE13D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20F95C-3C59-914E-A8D5-F8D349984D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Free “insights” only include total hours per day, percent time by project or client</a:t>
            </a:r>
          </a:p>
          <a:p>
            <a:r>
              <a:rPr lang="en-US" dirty="0"/>
              <a:t>Paid insights pertain primarily to billable hours, which isn’t as relevant for my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AE42B-2C48-FF45-B6A9-6135EC815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30B0-D468-7049-844F-3E19AE2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Thus, a (Shiny) star was born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BEABF-ABB5-5447-BC76-5255EFF43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D5538-6F3F-4A48-AF11-E9C628D7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43" y="2725833"/>
            <a:ext cx="2467127" cy="2857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80EB9-C73F-5A49-AEC0-F336947E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6" y="2459889"/>
            <a:ext cx="1694782" cy="1694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9A1F0-67AB-0445-AA5D-01330C53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76" y="2459889"/>
            <a:ext cx="1694782" cy="16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9AC3-B766-C74C-BDE8-51373974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timetrackR?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3DDE-58B9-E847-956B-8AB1F8DC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30" y="1223895"/>
            <a:ext cx="812074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shinydashboard</a:t>
            </a:r>
            <a:r>
              <a:rPr lang="en-US" dirty="0"/>
              <a:t> that takes recorded hours logged in </a:t>
            </a:r>
            <a:r>
              <a:rPr lang="en-US" dirty="0" err="1"/>
              <a:t>toggl</a:t>
            </a:r>
            <a:r>
              <a:rPr lang="en-US" dirty="0"/>
              <a:t> &amp; creates useful data visualizations and summaries of how you’re spending your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D2B88-801B-7947-8C2E-5C74096A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B038E-1596-8845-8F10-FD4890C3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23" y="3446630"/>
            <a:ext cx="6136081" cy="32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DA84-64A6-4D51-AE5A-782C2EF4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timetrackR</a:t>
            </a:r>
            <a:r>
              <a:rPr lang="en-US" dirty="0"/>
              <a:t>: Motivation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7F74-7B0A-49DD-81F3-E85A91C1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Motivation</a:t>
            </a:r>
          </a:p>
          <a:p>
            <a:pPr lvl="1"/>
            <a:r>
              <a:rPr lang="en-US" sz="2000" dirty="0"/>
              <a:t>Interested in full customizability</a:t>
            </a:r>
          </a:p>
          <a:p>
            <a:pPr lvl="1"/>
            <a:r>
              <a:rPr lang="en-US" sz="2000" dirty="0"/>
              <a:t>Professional development: Wanted experience with R &amp; Shiny</a:t>
            </a:r>
          </a:p>
          <a:p>
            <a:pPr lvl="2"/>
            <a:r>
              <a:rPr lang="en-US" sz="1600" dirty="0"/>
              <a:t>Used previous RLadies presentation to get started: </a:t>
            </a:r>
            <a:r>
              <a:rPr lang="en-US" sz="1600" i="1" dirty="0">
                <a:hlinkClick r:id="rId3"/>
              </a:rPr>
              <a:t>Learning Shiny with NBA data</a:t>
            </a:r>
            <a:endParaRPr lang="en-US" sz="1600" i="1" dirty="0"/>
          </a:p>
          <a:p>
            <a:r>
              <a:rPr lang="en-US" sz="2400" dirty="0">
                <a:solidFill>
                  <a:schemeClr val="accent1"/>
                </a:solidFill>
              </a:rPr>
              <a:t>Goals</a:t>
            </a:r>
          </a:p>
          <a:p>
            <a:pPr lvl="1"/>
            <a:r>
              <a:rPr lang="en-US" sz="2000" dirty="0"/>
              <a:t>Wanted simple, easily interpretable metrics/visualization</a:t>
            </a:r>
          </a:p>
          <a:p>
            <a:pPr lvl="1"/>
            <a:r>
              <a:rPr lang="en-US" sz="2000" dirty="0"/>
              <a:t>Didn’t want to spend all of my time analyzing my time</a:t>
            </a:r>
          </a:p>
          <a:p>
            <a:pPr lvl="1"/>
            <a:r>
              <a:rPr lang="en-US" sz="2000" dirty="0"/>
              <a:t>Use for goal-setting and evaluating overall project flow</a:t>
            </a:r>
          </a:p>
          <a:p>
            <a:pPr lvl="1"/>
            <a:r>
              <a:rPr lang="en-US" sz="2000" dirty="0"/>
              <a:t>Aid in forecasting/resource allocation decisions</a:t>
            </a:r>
          </a:p>
          <a:p>
            <a:pPr lvl="1"/>
            <a:r>
              <a:rPr lang="en-US" sz="2000" dirty="0"/>
              <a:t>Improving efficiency: “Where is my time going and can it be efficiently (re-) directed?”</a:t>
            </a:r>
          </a:p>
          <a:p>
            <a:pPr lvl="1"/>
            <a:endParaRPr lang="en-US" sz="2000" dirty="0"/>
          </a:p>
          <a:p>
            <a:endParaRPr lang="en-US" sz="2200" dirty="0"/>
          </a:p>
          <a:p>
            <a:pPr lvl="1"/>
            <a:endParaRPr lang="en-US" sz="20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0AB3-14CC-4A72-AD3D-0A906DB4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19-249F-4F8B-AD76-A1ED4DBB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timetrackR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F8A0-9F57-454B-8B7D-6DA13D8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Percent effort</a:t>
            </a:r>
            <a:r>
              <a:rPr lang="en-US" sz="2800" dirty="0"/>
              <a:t>: Time spent per project/client/project phase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Total hours</a:t>
            </a:r>
            <a:r>
              <a:rPr lang="en-US" sz="2800" dirty="0"/>
              <a:t>: Cumulative number of hours spent on a project or working with a client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Project Timeline</a:t>
            </a:r>
            <a:r>
              <a:rPr lang="en-US" sz="2800" dirty="0"/>
              <a:t>: Visualization of project phase by calendar time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7563C-266D-41E7-A11E-7B104FAE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0A9-0EA2-4E78-9222-7A630E1B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 metrics: </a:t>
            </a:r>
            <a:r>
              <a:rPr lang="en-US" dirty="0">
                <a:solidFill>
                  <a:schemeClr val="accent1"/>
                </a:solidFill>
              </a:rPr>
              <a:t>Percent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CE58-6E6A-4022-ABB6-093BE19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Allocated vs expended effort</a:t>
            </a:r>
          </a:p>
          <a:p>
            <a:pPr lvl="1"/>
            <a:r>
              <a:rPr lang="en-US" sz="1800" dirty="0"/>
              <a:t>Did an investigator ask for “quick help” on a project that is now taking up 20% of my time?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Task management</a:t>
            </a:r>
          </a:p>
          <a:p>
            <a:pPr lvl="1"/>
            <a:r>
              <a:rPr lang="en-US" sz="1800" dirty="0"/>
              <a:t>As a statistician, what percentage of time is spent in meetings vs doing analyses? Does this need to be rebalanced?</a:t>
            </a:r>
          </a:p>
          <a:p>
            <a:pPr lvl="1"/>
            <a:r>
              <a:rPr lang="en-US" sz="1800" dirty="0"/>
              <a:t>Are the right projects/tasks being prioritized?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Protecting your time</a:t>
            </a:r>
          </a:p>
          <a:p>
            <a:pPr lvl="1"/>
            <a:r>
              <a:rPr lang="en-US" sz="1800" dirty="0"/>
              <a:t>What percentage of my time am I spending on professional development? Is this more or less than I want it to be?</a:t>
            </a:r>
          </a:p>
          <a:p>
            <a:pPr lvl="1"/>
            <a:r>
              <a:rPr lang="en-US" sz="1800" dirty="0"/>
              <a:t>What percentage of my time am I spending on departmental activities (seminars, interviews, etc.) or other non-project work? Am I appropriately accounting for that when estimating how long it will take me to complete a project?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A194-CC38-4681-8833-1F894452E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19-249F-4F8B-AD76-A1ED4DBB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 metrics: </a:t>
            </a:r>
            <a:r>
              <a:rPr lang="en-US" dirty="0">
                <a:solidFill>
                  <a:schemeClr val="accent1"/>
                </a:solidFill>
              </a:rPr>
              <a:t>Total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F8A0-9F57-454B-8B7D-6DA13D8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Comparing time invested to products generated</a:t>
            </a:r>
          </a:p>
          <a:p>
            <a:pPr lvl="1"/>
            <a:r>
              <a:rPr lang="en-US" sz="2000" dirty="0"/>
              <a:t>For a time-intensive project, was the result multiple manuscripts?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Determining when to cut your losses and when to pursue a project further</a:t>
            </a:r>
          </a:p>
          <a:p>
            <a:pPr lvl="1"/>
            <a:r>
              <a:rPr lang="en-US" sz="2000" dirty="0"/>
              <a:t>“We’ve spent 200+ hours on this project and aren’t close to the deliverable. Is this even going to be feasible?”</a:t>
            </a:r>
          </a:p>
          <a:p>
            <a:pPr lvl="1"/>
            <a:r>
              <a:rPr lang="en-US" sz="2000" dirty="0"/>
              <a:t>“We’ve spent 100 hours on work for this conference presentation, should we turn it into a manuscript?”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Guiding project workflow &amp; managing re-analysis</a:t>
            </a:r>
          </a:p>
          <a:p>
            <a:pPr lvl="1"/>
            <a:r>
              <a:rPr lang="en-US" sz="2000" dirty="0"/>
              <a:t>Useful metric for when re-analyses are requested</a:t>
            </a:r>
          </a:p>
          <a:p>
            <a:pPr lvl="1"/>
            <a:r>
              <a:rPr lang="en-US" sz="2000" dirty="0"/>
              <a:t>“We’ve spent 130 hours on the analysis, please circulate the manuscript draft before we complete additional analyses.”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B32D1-3B23-44A4-BB75-B2DCCDB29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19-249F-4F8B-AD76-A1ED4DBB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 viz: </a:t>
            </a:r>
            <a:r>
              <a:rPr lang="en-US" dirty="0">
                <a:solidFill>
                  <a:schemeClr val="accent1"/>
                </a:solidFill>
              </a:rPr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F8A0-9F57-454B-8B7D-6DA13D8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Useful for a big picture overview of what projects are going on &amp; when (and for how long)</a:t>
            </a:r>
          </a:p>
          <a:p>
            <a:pPr lvl="1"/>
            <a:r>
              <a:rPr lang="en-US" sz="1800" dirty="0"/>
              <a:t>Based on a Gantt Chart which is usually used prospectively, but good for a year in review when used retrospectively</a:t>
            </a:r>
          </a:p>
          <a:p>
            <a:pPr lvl="1"/>
            <a:r>
              <a:rPr lang="en-US" sz="1800" dirty="0"/>
              <a:t>Indicates transitions between analysis and re-analysis, indicates if analyses are happening after a manuscript is drafted, etc. </a:t>
            </a:r>
          </a:p>
          <a:p>
            <a:pPr lvl="2"/>
            <a:r>
              <a:rPr lang="en-US" sz="1600" dirty="0"/>
              <a:t>Want to see: Project planning -&gt; Analysis -&gt; Manuscript -&gt; Revisions</a:t>
            </a:r>
          </a:p>
          <a:p>
            <a:pPr lvl="2"/>
            <a:r>
              <a:rPr lang="en-US" sz="1600" dirty="0"/>
              <a:t>Do not want to see: Analysis -&gt; Manuscript -&gt; Re-analysis -&gt; Project Planning -&gt; Analysis -&gt; etc.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8DCE4-488E-40D6-9F9E-84A64E241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B0EC0-5EE3-8344-B31D-674EC39A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3972035"/>
            <a:ext cx="4045176" cy="2691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EC052-B805-3046-84F7-08C95D423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67" y="4168774"/>
            <a:ext cx="4112933" cy="26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2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FF1FD8-F009-F249-B898-14D5E214680D}"/>
              </a:ext>
            </a:extLst>
          </p:cNvPr>
          <p:cNvGrpSpPr/>
          <p:nvPr/>
        </p:nvGrpSpPr>
        <p:grpSpPr>
          <a:xfrm>
            <a:off x="0" y="16329"/>
            <a:ext cx="10228657" cy="1993392"/>
            <a:chOff x="0" y="0"/>
            <a:chExt cx="10228657" cy="199339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ECAF768-920F-F74B-93D2-BD555C3EB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0" y="0"/>
              <a:ext cx="1720962" cy="199339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FB786A7-B545-BE44-B4F4-3364D3EA3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701539" y="0"/>
              <a:ext cx="1720962" cy="199339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A4CFE9A-29DE-544E-9C36-11FA404C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3403078" y="0"/>
              <a:ext cx="1720962" cy="199339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4236785-C7B3-7046-A0F6-F109E646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104617" y="0"/>
              <a:ext cx="1720962" cy="199339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64F2614-94E1-9840-9F9F-FA936B16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6806156" y="0"/>
              <a:ext cx="1720962" cy="199339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17C087E-51D8-DF4A-A029-3AE73C41B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8507695" y="0"/>
              <a:ext cx="1720962" cy="199339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B6ECE1-2DC0-954B-AADA-1508CB49FC1D}"/>
              </a:ext>
            </a:extLst>
          </p:cNvPr>
          <p:cNvGrpSpPr/>
          <p:nvPr/>
        </p:nvGrpSpPr>
        <p:grpSpPr>
          <a:xfrm>
            <a:off x="-850770" y="1469183"/>
            <a:ext cx="10228657" cy="1993392"/>
            <a:chOff x="0" y="0"/>
            <a:chExt cx="10228657" cy="199339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BD16BF6-A772-2C4D-9000-1FBC5A4BA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0" y="0"/>
              <a:ext cx="1720962" cy="199339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B4A1F78-5FEA-3349-948E-46FF2724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701539" y="0"/>
              <a:ext cx="1720962" cy="199339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6D40855-ED7C-9449-8867-626E7BD6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3403078" y="0"/>
              <a:ext cx="1720962" cy="199339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D248A91-7BE1-8244-99BA-4C134F8B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104617" y="0"/>
              <a:ext cx="1720962" cy="199339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C035918-15A9-3746-8F61-7C008AB5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6806156" y="0"/>
              <a:ext cx="1720962" cy="199339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BE14AA2-0843-AF4F-B001-A1626233F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8507695" y="0"/>
              <a:ext cx="1720962" cy="199339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5CFBDF-75EF-134E-9AD5-4DD7E3C5E31C}"/>
              </a:ext>
            </a:extLst>
          </p:cNvPr>
          <p:cNvGrpSpPr/>
          <p:nvPr/>
        </p:nvGrpSpPr>
        <p:grpSpPr>
          <a:xfrm>
            <a:off x="-6618" y="2938366"/>
            <a:ext cx="10228657" cy="1993392"/>
            <a:chOff x="0" y="0"/>
            <a:chExt cx="10228657" cy="199339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4CC82FE-94C8-964D-A0C4-F6FAA550D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0" y="0"/>
              <a:ext cx="1720962" cy="199339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12597F-484E-0842-8B81-205EDFBD7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701539" y="0"/>
              <a:ext cx="1720962" cy="1993392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C6757CE-66D6-EF4D-A422-C9C63E414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3403078" y="0"/>
              <a:ext cx="1720962" cy="1993392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854CA3E-16C8-694F-85D5-B6FA627F9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104617" y="0"/>
              <a:ext cx="1720962" cy="199339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5493E0-B88E-684D-9C85-99E2FB4DF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6806156" y="0"/>
              <a:ext cx="1720962" cy="19933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852F6CA-9212-874C-A9EC-1B50DDF8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8507695" y="0"/>
              <a:ext cx="1720962" cy="199339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A98880-6B14-0644-AF7F-78ACE5501646}"/>
              </a:ext>
            </a:extLst>
          </p:cNvPr>
          <p:cNvGrpSpPr/>
          <p:nvPr/>
        </p:nvGrpSpPr>
        <p:grpSpPr>
          <a:xfrm>
            <a:off x="-844153" y="4407549"/>
            <a:ext cx="10228657" cy="1993392"/>
            <a:chOff x="0" y="0"/>
            <a:chExt cx="10228657" cy="199339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51CFE23-4262-0247-85B0-518CFE59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0" y="0"/>
              <a:ext cx="1720962" cy="199339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F8BD7D4-D9CA-524B-86A6-752300994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701539" y="0"/>
              <a:ext cx="1720962" cy="199339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3A3B184-FD53-0241-ADC3-7548171D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3403078" y="0"/>
              <a:ext cx="1720962" cy="199339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1E6B738-6F6E-9547-9A69-627562D53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104617" y="0"/>
              <a:ext cx="1720962" cy="199339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7E67011-6B2C-9549-9D19-3DFEC20FE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6806156" y="0"/>
              <a:ext cx="1720962" cy="199339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D5BB1B-9E7A-0B42-8136-4B5FC6806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8507695" y="0"/>
              <a:ext cx="1720962" cy="199339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9998C7E-2FBD-5D42-B724-1416E933EA21}"/>
              </a:ext>
            </a:extLst>
          </p:cNvPr>
          <p:cNvGrpSpPr/>
          <p:nvPr/>
        </p:nvGrpSpPr>
        <p:grpSpPr>
          <a:xfrm>
            <a:off x="5287" y="5876732"/>
            <a:ext cx="10228657" cy="1993392"/>
            <a:chOff x="0" y="0"/>
            <a:chExt cx="10228657" cy="199339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DE9CFFA-7D05-7246-8116-FD2157F6C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0" y="0"/>
              <a:ext cx="1720962" cy="199339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99E7812-C890-9041-B83B-E22CEBAB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701539" y="0"/>
              <a:ext cx="1720962" cy="199339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9498F23-FED7-8F4A-839C-0C64691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3403078" y="0"/>
              <a:ext cx="1720962" cy="199339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E0ECE9-345D-6946-A51E-D89B664E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5104617" y="0"/>
              <a:ext cx="1720962" cy="1993392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4EDCEE6-76E3-394C-9EE3-3AB0D08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6806156" y="0"/>
              <a:ext cx="1720962" cy="1993392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481EA00-4F20-BA40-9879-A80AE6C3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8507695" y="0"/>
              <a:ext cx="1720962" cy="1993392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A07B2CD2-0D27-D14D-B92F-DE5D6DA9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-843648" y="-1447803"/>
            <a:ext cx="1720962" cy="199339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544B0DE-611B-E443-BFE1-434E955A5C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57891" y="-1447803"/>
            <a:ext cx="1720962" cy="199339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EF73C3C-B5C4-174E-A170-1C8C82E1D2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2559430" y="-1447803"/>
            <a:ext cx="1720962" cy="199339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112A590-475B-6349-990F-707BA3C719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4260969" y="-1447803"/>
            <a:ext cx="1720962" cy="199339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B2014F5-FBC0-904E-A73A-6723132975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5962508" y="-1447803"/>
            <a:ext cx="1720962" cy="199339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0E87605-9531-F94F-83F8-38D322E754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664047" y="-1447803"/>
            <a:ext cx="1720962" cy="1993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E9B32C-3DFF-E848-A7A3-976C9ED3C32F}"/>
              </a:ext>
            </a:extLst>
          </p:cNvPr>
          <p:cNvSpPr txBox="1"/>
          <p:nvPr/>
        </p:nvSpPr>
        <p:spPr>
          <a:xfrm>
            <a:off x="1944391" y="1993393"/>
            <a:ext cx="57385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chemeClr val="accent2"/>
                </a:solidFill>
              </a:rPr>
              <a:t>timetrackR demo</a:t>
            </a:r>
          </a:p>
        </p:txBody>
      </p:sp>
    </p:spTree>
    <p:extLst>
      <p:ext uri="{BB962C8B-B14F-4D97-AF65-F5344CB8AC3E}">
        <p14:creationId xmlns:p14="http://schemas.microsoft.com/office/powerpoint/2010/main" val="11929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C963-E5E4-0B4A-97D7-E32C7213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1A27-98FC-934F-B532-CB6548AD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Who am I? </a:t>
            </a:r>
            <a:r>
              <a:rPr lang="en-US" sz="2400" dirty="0"/>
              <a:t>Research Biostatistician in the Department of Epidemiology &amp; Biostatistics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What do I do?</a:t>
            </a:r>
          </a:p>
          <a:p>
            <a:pPr lvl="1"/>
            <a:r>
              <a:rPr lang="en-US" sz="2000" dirty="0"/>
              <a:t>Retrospective data analysis, end goal is a manuscript in a peer-reviewed journal and/or a conference presentation</a:t>
            </a:r>
            <a:endParaRPr lang="en-US" sz="1600" dirty="0"/>
          </a:p>
          <a:p>
            <a:pPr lvl="1"/>
            <a:r>
              <a:rPr lang="en-US" sz="2000" dirty="0"/>
              <a:t>Protocol development, end goal is a clinical trial research protocol</a:t>
            </a:r>
          </a:p>
          <a:p>
            <a:pPr lvl="1"/>
            <a:r>
              <a:rPr lang="en-US" sz="2000" dirty="0"/>
              <a:t>Broken into smaller tasks: project management, data management, statistical analysis, manuscript writing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Who are my collaborators?</a:t>
            </a:r>
          </a:p>
          <a:p>
            <a:pPr lvl="1"/>
            <a:r>
              <a:rPr lang="en-US" sz="2000" dirty="0"/>
              <a:t>Faculty statisticians</a:t>
            </a:r>
          </a:p>
          <a:p>
            <a:pPr lvl="1"/>
            <a:r>
              <a:rPr lang="en-US" sz="2000" dirty="0"/>
              <a:t>Clinical researchers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F38A9-4C52-7F49-B5CF-128EF645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68094-E745-BF45-B5FE-4E80ED67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146"/>
            <a:ext cx="9144000" cy="48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42738-5D1F-3E4C-80C1-E21E0306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306"/>
            <a:ext cx="9144000" cy="59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97FEE-1442-A94C-8188-89AC4A92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102"/>
            <a:ext cx="9144000" cy="59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03B30-5A87-9B46-A433-28FD7C8D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753"/>
            <a:ext cx="9144000" cy="60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5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F1BEE-3F87-C440-BE3C-E3C43F0D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15"/>
            <a:ext cx="91440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F0C-A9BA-41A6-A856-1A1CB31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learned from </a:t>
            </a:r>
            <a:r>
              <a:rPr lang="en-US" i="1" dirty="0" err="1"/>
              <a:t>timetrackR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65FE-2769-467A-9247-2E19D7F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last 3 months, &gt;75% of my time has been devoted to a single project. Can we can bring someone else on to that project? </a:t>
            </a:r>
            <a:r>
              <a:rPr lang="en-US" sz="2400" dirty="0">
                <a:solidFill>
                  <a:schemeClr val="accent2"/>
                </a:solidFill>
              </a:rPr>
              <a:t>(percent effort)</a:t>
            </a:r>
          </a:p>
          <a:p>
            <a:r>
              <a:rPr lang="en-US" sz="2400" dirty="0"/>
              <a:t>I spent more hours on a presentation for a conference than I thought I did. Maybe I should turn that into a manuscript? </a:t>
            </a:r>
            <a:r>
              <a:rPr lang="en-US" sz="2400" dirty="0">
                <a:solidFill>
                  <a:schemeClr val="accent2"/>
                </a:solidFill>
              </a:rPr>
              <a:t>(total hours)</a:t>
            </a:r>
          </a:p>
          <a:p>
            <a:r>
              <a:rPr lang="en-US" sz="2400" dirty="0"/>
              <a:t>A particular project transitioned between analysis and re-analysis several times throughout the project’s life cycle. Is it time for a regroup with the investigator? </a:t>
            </a:r>
            <a:r>
              <a:rPr lang="en-US" sz="2400" dirty="0">
                <a:solidFill>
                  <a:schemeClr val="accent2"/>
                </a:solidFill>
              </a:rPr>
              <a:t>(project timeline)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7A78-D164-4689-9741-70F3F86F4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D063-E272-0F4A-A013-C8F6CE11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FD08-B620-EB4E-B0D1-990BD2DF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Daily basis: </a:t>
            </a:r>
            <a:r>
              <a:rPr lang="en-US" dirty="0"/>
              <a:t>Use Toggl to record how you’re spending your time</a:t>
            </a:r>
          </a:p>
          <a:p>
            <a:pPr lvl="1"/>
            <a:r>
              <a:rPr lang="en-US" dirty="0"/>
              <a:t>Requires minimal setup for project/clients</a:t>
            </a:r>
          </a:p>
          <a:p>
            <a:pPr lvl="1"/>
            <a:r>
              <a:rPr lang="en-US" dirty="0"/>
              <a:t>Spend &lt;5 minutes a day recording my time</a:t>
            </a:r>
          </a:p>
          <a:p>
            <a:r>
              <a:rPr lang="en-US" dirty="0">
                <a:solidFill>
                  <a:schemeClr val="accent1"/>
                </a:solidFill>
              </a:rPr>
              <a:t>Weekly? Monthly? Quarterly?:</a:t>
            </a:r>
            <a:r>
              <a:rPr lang="en-US" dirty="0"/>
              <a:t> Export data from Toggl into </a:t>
            </a:r>
            <a:r>
              <a:rPr lang="en-US" i="1" dirty="0" err="1"/>
              <a:t>timetrackR</a:t>
            </a:r>
            <a:r>
              <a:rPr lang="en-US" dirty="0"/>
              <a:t> to look at how you’ve been spending your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1BF09-FFF6-2144-BBCD-C9B47890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F780-0A20-420E-BDE8-1E235737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4130229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R Code Highlights:</a:t>
            </a:r>
            <a:br>
              <a:rPr lang="en-US" b="0" dirty="0">
                <a:solidFill>
                  <a:schemeClr val="accent1"/>
                </a:solidFill>
              </a:rPr>
            </a:br>
            <a:r>
              <a:rPr lang="en-US" b="0" dirty="0">
                <a:solidFill>
                  <a:schemeClr val="accent1"/>
                </a:solidFill>
              </a:rPr>
              <a:t>     - </a:t>
            </a:r>
            <a:r>
              <a:rPr lang="en-US" b="0" dirty="0" err="1">
                <a:solidFill>
                  <a:schemeClr val="accent1"/>
                </a:solidFill>
              </a:rPr>
              <a:t>shinydashboard</a:t>
            </a:r>
            <a:br>
              <a:rPr lang="en-US" b="0" dirty="0">
                <a:solidFill>
                  <a:schemeClr val="accent1"/>
                </a:solidFill>
              </a:rPr>
            </a:br>
            <a:r>
              <a:rPr lang="en-US" b="0" dirty="0">
                <a:solidFill>
                  <a:schemeClr val="accent1"/>
                </a:solidFill>
              </a:rPr>
              <a:t>	  - </a:t>
            </a:r>
            <a:r>
              <a:rPr lang="en-US" b="0" dirty="0" err="1">
                <a:solidFill>
                  <a:schemeClr val="accent1"/>
                </a:solidFill>
              </a:rPr>
              <a:t>ggplot</a:t>
            </a:r>
            <a:r>
              <a:rPr lang="en-US" b="0" dirty="0">
                <a:solidFill>
                  <a:schemeClr val="accent1"/>
                </a:solidFill>
              </a:rPr>
              <a:t>::</a:t>
            </a:r>
            <a:r>
              <a:rPr lang="en-US" b="0" dirty="0" err="1">
                <a:solidFill>
                  <a:schemeClr val="accent1"/>
                </a:solidFill>
              </a:rPr>
              <a:t>geom_segment</a:t>
            </a:r>
            <a:r>
              <a:rPr lang="en-US" b="0" dirty="0">
                <a:solidFill>
                  <a:schemeClr val="accent1"/>
                </a:solidFill>
              </a:rPr>
              <a:t>()</a:t>
            </a:r>
            <a:br>
              <a:rPr lang="en-US" b="0" dirty="0">
                <a:solidFill>
                  <a:schemeClr val="accent1"/>
                </a:solidFill>
              </a:rPr>
            </a:br>
            <a:r>
              <a:rPr lang="en-US" b="0" dirty="0">
                <a:solidFill>
                  <a:schemeClr val="accent1"/>
                </a:solidFill>
              </a:rPr>
              <a:t>     - hex sticker</a:t>
            </a:r>
            <a:br>
              <a:rPr lang="en-US" b="0" dirty="0">
                <a:solidFill>
                  <a:schemeClr val="accent1"/>
                </a:solidFill>
              </a:rPr>
            </a:br>
            <a:r>
              <a:rPr lang="en-US" b="0" dirty="0">
                <a:solidFill>
                  <a:schemeClr val="accent1"/>
                </a:solidFill>
              </a:rPr>
              <a:t>     - Hosting a shiny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05B7C-8E7D-4914-A81F-D023D3B49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5181-2264-4945-B7E3-8EB3E27D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22AF-540B-214E-B542-6AE753E5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timetrackR</a:t>
            </a:r>
            <a:r>
              <a:rPr lang="en-US" sz="2400" dirty="0"/>
              <a:t> originated as a traditional shiny app</a:t>
            </a:r>
          </a:p>
          <a:p>
            <a:pPr lvl="1"/>
            <a:r>
              <a:rPr lang="en-US" sz="2000" dirty="0"/>
              <a:t>Previously relied on manual time tracking via Excel spreadsheet</a:t>
            </a:r>
          </a:p>
          <a:p>
            <a:r>
              <a:rPr lang="en-US" sz="2400" dirty="0"/>
              <a:t>Its current form is a </a:t>
            </a:r>
            <a:r>
              <a:rPr lang="en-US" sz="2400" b="1" dirty="0" err="1">
                <a:hlinkClick r:id="rId3"/>
              </a:rPr>
              <a:t>shinydashboard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1DA3E-FDCF-744F-9507-ED683C5ED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E0CBD-E332-2E43-B4D7-D804E3BF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92" y="3012618"/>
            <a:ext cx="796834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33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9A70-6D57-4D90-A9B1-9D51FC41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1E04-3197-475B-9A06-7AC8072C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Made using </a:t>
            </a:r>
            <a:r>
              <a:rPr lang="en-US" sz="2800" dirty="0" err="1">
                <a:solidFill>
                  <a:schemeClr val="accent1"/>
                </a:solidFill>
              </a:rPr>
              <a:t>ggplot</a:t>
            </a:r>
            <a:r>
              <a:rPr lang="en-US" sz="2800" dirty="0"/>
              <a:t> with </a:t>
            </a:r>
            <a:r>
              <a:rPr lang="en-US" sz="2800" dirty="0" err="1">
                <a:solidFill>
                  <a:schemeClr val="accent1"/>
                </a:solidFill>
              </a:rPr>
              <a:t>geom_segment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61B0C-6D5F-42BD-AB20-05FBAACEA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9F43E-C41E-4FBB-B19F-D11595494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3761"/>
            <a:ext cx="9144000" cy="36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3E00-FA56-B540-B358-E81F344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4FCD-F8D9-3546-8C9B-A825BAC7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b="1" dirty="0">
                <a:solidFill>
                  <a:schemeClr val="accent1"/>
                </a:solidFill>
              </a:rPr>
              <a:t>Why</a:t>
            </a:r>
            <a:r>
              <a:rPr lang="en-US" dirty="0"/>
              <a:t> track your time?</a:t>
            </a:r>
          </a:p>
          <a:p>
            <a:pPr marL="571500" indent="-571500">
              <a:buAutoNum type="romanUcPeriod"/>
            </a:pPr>
            <a:r>
              <a:rPr lang="en-US" b="1" dirty="0">
                <a:solidFill>
                  <a:schemeClr val="accent1"/>
                </a:solidFill>
              </a:rPr>
              <a:t>How</a:t>
            </a:r>
            <a:r>
              <a:rPr lang="en-US" dirty="0"/>
              <a:t> to track your time?</a:t>
            </a:r>
          </a:p>
          <a:p>
            <a:pPr marL="571500" indent="-571500">
              <a:buAutoNum type="romanUcPeriod"/>
            </a:pPr>
            <a:r>
              <a:rPr lang="en-US" b="1" dirty="0">
                <a:solidFill>
                  <a:schemeClr val="accent1"/>
                </a:solidFill>
              </a:rPr>
              <a:t>What</a:t>
            </a:r>
            <a:r>
              <a:rPr lang="en-US" dirty="0"/>
              <a:t> to do once you’ve tracked your time (an introduction to timetrackR)</a:t>
            </a:r>
          </a:p>
          <a:p>
            <a:pPr marL="571500" indent="-571500">
              <a:buAutoNum type="romanUcPeriod"/>
            </a:pPr>
            <a:r>
              <a:rPr lang="en-US" dirty="0"/>
              <a:t>timetrackR </a:t>
            </a:r>
            <a:r>
              <a:rPr lang="en-US" b="1" dirty="0">
                <a:solidFill>
                  <a:schemeClr val="accent1"/>
                </a:solidFill>
              </a:rPr>
              <a:t>demo</a:t>
            </a:r>
          </a:p>
          <a:p>
            <a:pPr marL="571500" indent="-571500">
              <a:buAutoNum type="romanUcPeriod"/>
            </a:pPr>
            <a:r>
              <a:rPr lang="en-US" dirty="0"/>
              <a:t>Useful R code learned in the process</a:t>
            </a:r>
          </a:p>
          <a:p>
            <a:pPr marL="571500" indent="-571500">
              <a:buAutoNum type="romanUcPeriod"/>
            </a:pPr>
            <a:r>
              <a:rPr lang="en-US" dirty="0"/>
              <a:t>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E67FD-1566-ED4A-B310-AA91E7E0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36E0-77B2-4109-9DA0-AC5C744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Timeline: 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3352B-A8B5-4C6F-889C-A0CFFAFF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Summarize hourly data into project phase start / stop times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E4286-A70E-4F92-BF78-AD01D59E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78" y="4695022"/>
            <a:ext cx="4165644" cy="198332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2B2FC51-9C10-404B-A681-F8E81376C67B}"/>
              </a:ext>
            </a:extLst>
          </p:cNvPr>
          <p:cNvSpPr/>
          <p:nvPr/>
        </p:nvSpPr>
        <p:spPr>
          <a:xfrm>
            <a:off x="4202153" y="4096542"/>
            <a:ext cx="403411" cy="57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72FA0-669F-4799-87D2-70A6F72E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9" y="2010172"/>
            <a:ext cx="6886317" cy="20672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93DD58-34FF-4DA8-95CD-7A3FB197DFC5}"/>
              </a:ext>
            </a:extLst>
          </p:cNvPr>
          <p:cNvSpPr/>
          <p:nvPr/>
        </p:nvSpPr>
        <p:spPr>
          <a:xfrm>
            <a:off x="1156447" y="2303929"/>
            <a:ext cx="6651812" cy="3675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4C215-274A-4633-A823-5DF5AAA80F50}"/>
              </a:ext>
            </a:extLst>
          </p:cNvPr>
          <p:cNvSpPr/>
          <p:nvPr/>
        </p:nvSpPr>
        <p:spPr>
          <a:xfrm>
            <a:off x="2590800" y="5041007"/>
            <a:ext cx="1021976" cy="16211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D57FB-6165-460A-BD63-D9EBA35CA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36E0-77B2-4109-9DA0-AC5C744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Timeline: Data Viz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39DE1-00CB-442F-807E-ABC638B25941}"/>
              </a:ext>
            </a:extLst>
          </p:cNvPr>
          <p:cNvSpPr/>
          <p:nvPr/>
        </p:nvSpPr>
        <p:spPr>
          <a:xfrm>
            <a:off x="457199" y="1010107"/>
            <a:ext cx="86868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</a:rPr>
              <a:t>   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phase_filtered</a:t>
            </a:r>
            <a:r>
              <a:rPr lang="en-US" sz="1400" dirty="0">
                <a:latin typeface="Courier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1400" dirty="0"/>
            </a:br>
            <a:r>
              <a:rPr lang="en-US" sz="1400" dirty="0">
                <a:solidFill>
                  <a:srgbClr val="4070A0"/>
                </a:solidFill>
                <a:latin typeface="Courier"/>
              </a:rPr>
              <a:t>     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geom_segment</a:t>
            </a:r>
            <a:r>
              <a:rPr lang="en-US" sz="1400" dirty="0">
                <a:latin typeface="Courier"/>
              </a:rPr>
              <a:t>(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start_dt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xend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end_dt</a:t>
            </a:r>
            <a:r>
              <a:rPr lang="en-US" sz="1400" dirty="0">
                <a:latin typeface="Courier"/>
              </a:rPr>
              <a:t>,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study_title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yend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study_title</a:t>
            </a:r>
            <a:r>
              <a:rPr lang="en-US" sz="1400" dirty="0">
                <a:latin typeface="Courier"/>
              </a:rPr>
              <a:t>,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colour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project_phase</a:t>
            </a:r>
            <a:r>
              <a:rPr lang="en-US" sz="1400" dirty="0">
                <a:latin typeface="Courier"/>
              </a:rPr>
              <a:t>), 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size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sz="1400" dirty="0">
                <a:latin typeface="Courier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1400" dirty="0"/>
            </a:br>
            <a:r>
              <a:rPr lang="en-US" sz="1400" dirty="0">
                <a:solidFill>
                  <a:srgbClr val="4070A0"/>
                </a:solidFill>
                <a:latin typeface="Courier"/>
              </a:rPr>
              <a:t>     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lang="en-US" sz="1400" dirty="0">
                <a:latin typeface="Courier"/>
              </a:rPr>
              <a:t>() </a:t>
            </a:r>
            <a:r>
              <a:rPr lang="en-US"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solidFill>
                  <a:srgbClr val="4070A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"bottom"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legend.title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element_blank</a:t>
            </a:r>
            <a:r>
              <a:rPr lang="en-US" sz="1400" dirty="0">
                <a:latin typeface="Courier"/>
              </a:rPr>
              <a:t>(),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axis.title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element_blank</a:t>
            </a:r>
            <a:r>
              <a:rPr lang="en-US" sz="1400" dirty="0">
                <a:latin typeface="Courier"/>
              </a:rPr>
              <a:t>(),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axis.ticks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element_blank</a:t>
            </a:r>
            <a:r>
              <a:rPr lang="en-US" sz="1400" dirty="0">
                <a:latin typeface="Courier"/>
              </a:rPr>
              <a:t>()) </a:t>
            </a:r>
            <a:r>
              <a:rPr lang="en-US" sz="14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1400" dirty="0"/>
            </a:br>
            <a:r>
              <a:rPr lang="en-US" sz="1400" dirty="0">
                <a:solidFill>
                  <a:srgbClr val="4070A0"/>
                </a:solidFill>
                <a:latin typeface="Courier"/>
              </a:rPr>
              <a:t>      </a:t>
            </a:r>
            <a:r>
              <a:rPr lang="en-US" sz="1400" b="1" dirty="0" err="1">
                <a:solidFill>
                  <a:srgbClr val="007020"/>
                </a:solidFill>
                <a:latin typeface="Courier"/>
              </a:rPr>
              <a:t>scale_x_date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breaks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"3 months"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solidFill>
                  <a:srgbClr val="902000"/>
                </a:solidFill>
                <a:latin typeface="Courier"/>
              </a:rPr>
              <a:t>date_labels</a:t>
            </a:r>
            <a:r>
              <a:rPr lang="en-US"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"%b %Y"</a:t>
            </a:r>
            <a:r>
              <a:rPr lang="en-US" sz="1400" dirty="0">
                <a:latin typeface="Courier"/>
              </a:rPr>
              <a:t>)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5294-648C-4B35-8CC3-57A2EC7A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97BAD-DB6B-47DD-A49E-F8D544D0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494024"/>
            <a:ext cx="8445500" cy="33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0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7905-7574-E348-9601-1DBE555C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Unrelated to time tracking: Hex Sticker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FCD4-E7E6-4F4E-A1F8-40821233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hexSticker</a:t>
            </a:r>
            <a:r>
              <a:rPr lang="en-US" sz="1800" dirty="0"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rgbClr val="007020"/>
                </a:solidFill>
                <a:latin typeface="Courier"/>
              </a:rPr>
              <a:t>sticker</a:t>
            </a:r>
            <a:r>
              <a:rPr lang="en-US" sz="1800" dirty="0">
                <a:latin typeface="Courier"/>
              </a:rPr>
              <a:t>(</a:t>
            </a:r>
            <a:r>
              <a:rPr lang="en-US" sz="1800" i="1" dirty="0">
                <a:solidFill>
                  <a:srgbClr val="60A0B0"/>
                </a:solidFill>
                <a:latin typeface="Courier"/>
              </a:rPr>
              <a:t># figure information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subplot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"/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calendar_light_orange.png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>
                <a:latin typeface="Courier"/>
              </a:rPr>
              <a:t>, 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s_x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1.05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s_y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.7</a:t>
            </a:r>
            <a:r>
              <a:rPr lang="en-US" sz="1800" dirty="0">
                <a:latin typeface="Courier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       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s_width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s_height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0.6</a:t>
            </a:r>
            <a:r>
              <a:rPr lang="en-US" sz="1800" dirty="0">
                <a:latin typeface="Courier"/>
              </a:rPr>
              <a:t>,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</a:t>
            </a:r>
            <a:r>
              <a:rPr lang="en-US" sz="1800" i="1" dirty="0">
                <a:solidFill>
                  <a:srgbClr val="60A0B0"/>
                </a:solidFill>
                <a:latin typeface="Courier"/>
              </a:rPr>
              <a:t># hex sticker information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h_fill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"#007CBA"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h_color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"#006098"</a:t>
            </a:r>
            <a:r>
              <a:rPr lang="en-US" sz="1800" dirty="0">
                <a:latin typeface="Courier"/>
              </a:rPr>
              <a:t>,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</a:t>
            </a:r>
            <a:r>
              <a:rPr lang="en-US" sz="1800" i="1" dirty="0">
                <a:solidFill>
                  <a:srgbClr val="60A0B0"/>
                </a:solidFill>
                <a:latin typeface="Courier"/>
              </a:rPr>
              <a:t># package information</a:t>
            </a:r>
            <a:br>
              <a:rPr lang="en-US" sz="1800" dirty="0"/>
            </a:br>
            <a:r>
              <a:rPr lang="en-US" sz="1800" dirty="0">
                <a:latin typeface="Courier"/>
              </a:rPr>
              <a:t>       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package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timetrackR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>
                <a:latin typeface="Courier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       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p_size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p_color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"#F6C65B"</a:t>
            </a:r>
            <a:r>
              <a:rPr lang="en-US" sz="1800" dirty="0">
                <a:latin typeface="Courier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F44B-8A0E-BA49-80AF-FD0340216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A929-8ABB-2946-9ED6-9D7C5E6CC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2" y="4256074"/>
            <a:ext cx="2139776" cy="24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8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BE75-89D1-5441-8399-5D21C8F2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the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B98D-799B-C444-8B06-B3C99954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/>
              <a:t>timetrackR</a:t>
            </a:r>
            <a:r>
              <a:rPr lang="en-US" sz="2800" dirty="0"/>
              <a:t> is currently hosted on </a:t>
            </a:r>
            <a:r>
              <a:rPr lang="en-US" sz="2800" dirty="0" err="1"/>
              <a:t>shinyapps.io</a:t>
            </a:r>
            <a:endParaRPr lang="en-US" sz="2800" dirty="0"/>
          </a:p>
          <a:p>
            <a:r>
              <a:rPr lang="en-US" sz="2800" dirty="0"/>
              <a:t>MSK has access to hosting shiny apps on </a:t>
            </a:r>
            <a:r>
              <a:rPr lang="en-US" sz="2800" dirty="0" err="1"/>
              <a:t>RConnect</a:t>
            </a:r>
            <a:endParaRPr lang="en-US" sz="2800" dirty="0"/>
          </a:p>
          <a:p>
            <a:pPr lvl="1"/>
            <a:r>
              <a:rPr lang="en-US" sz="2400" dirty="0"/>
              <a:t>Contact Juan Carlos for additional information about how to get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F7A6A-AC27-9141-B960-F248219C7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4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03C8-ABD3-4A00-AD80-087F2133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E9DF-7C0F-4369-8FD3-EEA6C90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 careful about your denominators: Analysis is based on </a:t>
            </a:r>
            <a:r>
              <a:rPr lang="en-US" sz="2800" i="1" dirty="0"/>
              <a:t>what you recorded</a:t>
            </a:r>
          </a:p>
          <a:p>
            <a:r>
              <a:rPr lang="en-US" sz="2800" dirty="0"/>
              <a:t>Entirely retrospective: it’s a summary of what you’ve done, doesn’t include projected time allocations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53F05-4D37-4551-A440-48E8ED1FE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6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5790-0EA7-4012-93A7-22425D41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F475-9DB2-4FC0-B370-DDE4324E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Incorporate additional visualizations and/or summary measures</a:t>
            </a:r>
          </a:p>
          <a:p>
            <a:pPr lvl="1"/>
            <a:r>
              <a:rPr lang="en-US" sz="2400" dirty="0"/>
              <a:t>Suggestions?</a:t>
            </a:r>
          </a:p>
          <a:p>
            <a:r>
              <a:rPr lang="en-US" sz="2800" dirty="0"/>
              <a:t>Explore integrating with Toggl’s API</a:t>
            </a:r>
          </a:p>
          <a:p>
            <a:r>
              <a:rPr lang="en-US" sz="2800" dirty="0"/>
              <a:t>Explore integrating with additional time tracking software other than Toggl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B3582-11B2-4221-9A20-0F2E986B1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8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5790-0EA7-4012-93A7-22425D41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F475-9DB2-4FC0-B370-DDE4324E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Very few metrics are needed to gain a general understanding of how you’re spending your time</a:t>
            </a:r>
          </a:p>
          <a:p>
            <a:r>
              <a:rPr lang="en-US" sz="2400" dirty="0"/>
              <a:t>This information can be used to align your work with how you </a:t>
            </a:r>
            <a:r>
              <a:rPr lang="en-US" sz="2400" i="1" dirty="0"/>
              <a:t>intend</a:t>
            </a:r>
            <a:r>
              <a:rPr lang="en-US" sz="2400" dirty="0"/>
              <a:t> to spend your time</a:t>
            </a:r>
          </a:p>
        </p:txBody>
      </p:sp>
      <p:pic>
        <p:nvPicPr>
          <p:cNvPr id="1026" name="Picture 2" descr="Image result for time management meme">
            <a:extLst>
              <a:ext uri="{FF2B5EF4-FFF2-40B4-BE49-F238E27FC236}">
                <a16:creationId xmlns:a16="http://schemas.microsoft.com/office/drawing/2014/main" id="{7B30C622-4B2D-4127-9BB3-6372FD6B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06" y="3207379"/>
            <a:ext cx="2521550" cy="25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F9C53-CB7F-4CF6-8E03-B4F12AA5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4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87139" y="1704554"/>
            <a:ext cx="5661243" cy="80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6039F-AA6A-4F7A-9C3D-5CED5F5D9363}"/>
              </a:ext>
            </a:extLst>
          </p:cNvPr>
          <p:cNvSpPr/>
          <p:nvPr/>
        </p:nvSpPr>
        <p:spPr>
          <a:xfrm>
            <a:off x="948419" y="6160353"/>
            <a:ext cx="4018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https://github.com/jalavery/timetrackR</a:t>
            </a:r>
            <a:endParaRPr lang="en-US" dirty="0"/>
          </a:p>
        </p:txBody>
      </p:sp>
      <p:pic>
        <p:nvPicPr>
          <p:cNvPr id="7" name="Picture 4" descr="Image of github icon">
            <a:extLst>
              <a:ext uri="{FF2B5EF4-FFF2-40B4-BE49-F238E27FC236}">
                <a16:creationId xmlns:a16="http://schemas.microsoft.com/office/drawing/2014/main" id="{97B2C1DE-4C6C-4692-B572-3A795E89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6" y="6056317"/>
            <a:ext cx="577405" cy="5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9FA43D-0806-46DC-8F07-89A0DFF194C1}"/>
              </a:ext>
            </a:extLst>
          </p:cNvPr>
          <p:cNvSpPr txBox="1"/>
          <p:nvPr/>
        </p:nvSpPr>
        <p:spPr>
          <a:xfrm>
            <a:off x="5532300" y="4671322"/>
            <a:ext cx="3466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Special thanks to Margie Hannum &amp; Karissa Whiting for sharing their creative naming skills to come up with the name of both the app and this talk.</a:t>
            </a:r>
          </a:p>
          <a:p>
            <a:endParaRPr lang="en-US" sz="1200" i="1" dirty="0"/>
          </a:p>
          <a:p>
            <a:r>
              <a:rPr lang="en-US" sz="1200" i="1" dirty="0"/>
              <a:t>Thanks also to Mike Curry for letting me use his time tracking data in earlier versions of the app and his patience in answering my many R questions.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EA4F-C1DC-3D46-B8BE-F3D7999C4FF5}"/>
              </a:ext>
            </a:extLst>
          </p:cNvPr>
          <p:cNvSpPr/>
          <p:nvPr/>
        </p:nvSpPr>
        <p:spPr>
          <a:xfrm>
            <a:off x="3087139" y="2512073"/>
            <a:ext cx="4489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timetrackr.shinyapps.io/</a:t>
            </a:r>
            <a:r>
              <a:rPr lang="en-US" sz="2400" dirty="0" err="1">
                <a:hlinkClick r:id="rId4"/>
              </a:rPr>
              <a:t>timetrackr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A60B1-DAB2-CC47-B8F6-0C0C83B73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53" y="1172998"/>
            <a:ext cx="2142969" cy="24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75B7-12E9-5E4C-9F7F-18C98B17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 track your time?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2DBF1-F835-8443-A423-F467AC244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A4B1-CEFE-42F6-BE30-1CF3916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Time &amp; the busy data analyst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8C686-4E67-459C-8A8F-9A73F64F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Often feels like there aren’t enough hours in the day</a:t>
            </a:r>
          </a:p>
          <a:p>
            <a:r>
              <a:rPr lang="en-US" sz="2400" dirty="0"/>
              <a:t>Start working on one project, check email, bounce to another project, maybe remember to go back to first project, and oh look! It’s 5pm</a:t>
            </a:r>
          </a:p>
          <a:p>
            <a:r>
              <a:rPr lang="en-US" sz="2400" dirty="0"/>
              <a:t>Long term: you have no recollection of how you’re spending your days</a:t>
            </a:r>
          </a:p>
        </p:txBody>
      </p:sp>
      <p:pic>
        <p:nvPicPr>
          <p:cNvPr id="4098" name="Picture 2" descr="Image result for time management">
            <a:extLst>
              <a:ext uri="{FF2B5EF4-FFF2-40B4-BE49-F238E27FC236}">
                <a16:creationId xmlns:a16="http://schemas.microsoft.com/office/drawing/2014/main" id="{F418449D-9875-4294-9A52-2986FF9D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3" y="4071578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alice in wonderland rabbit time">
            <a:extLst>
              <a:ext uri="{FF2B5EF4-FFF2-40B4-BE49-F238E27FC236}">
                <a16:creationId xmlns:a16="http://schemas.microsoft.com/office/drawing/2014/main" id="{6C594743-08C0-4041-A651-BC303D46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11" y="381440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78C-1B07-4FBE-A37F-16309D7DD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538" y="6369454"/>
            <a:ext cx="2057400" cy="365125"/>
          </a:xfrm>
        </p:spPr>
        <p:txBody>
          <a:bodyPr/>
          <a:lstStyle/>
          <a:p>
            <a:fld id="{1C3486A8-E8FB-4965-B61C-9B9FA7DC7B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C6A1-166B-444C-A7E4-439E42E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 what’s the problem?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CE671-8EC7-4394-855E-2312C9E84A10}"/>
              </a:ext>
            </a:extLst>
          </p:cNvPr>
          <p:cNvSpPr/>
          <p:nvPr/>
        </p:nvSpPr>
        <p:spPr>
          <a:xfrm>
            <a:off x="1416424" y="2168623"/>
            <a:ext cx="61232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/>
                </a:solidFill>
              </a:rPr>
              <a:t>It’s hard to manage your time if you don’t know how you’re spending your time.</a:t>
            </a:r>
          </a:p>
          <a:p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C9F4E-7D96-4C5B-B961-7B535F33C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D5B9-24F0-1647-A836-1708EBED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start tracking your time?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5B845-9208-544E-B76F-6A6CF594E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2" descr="Image result for time app">
            <a:extLst>
              <a:ext uri="{FF2B5EF4-FFF2-40B4-BE49-F238E27FC236}">
                <a16:creationId xmlns:a16="http://schemas.microsoft.com/office/drawing/2014/main" id="{1C946242-4078-654B-94B1-463458F5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5" y="3068997"/>
            <a:ext cx="4426244" cy="221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1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F28B-4B49-1240-B9FD-01BF03A9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BD8B-A538-2E40-9836-F9B6AF54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website or desktop app that can be used to log how you are spending your time</a:t>
            </a:r>
          </a:p>
          <a:p>
            <a:r>
              <a:rPr lang="en-US" sz="2800" dirty="0"/>
              <a:t>Can let it run in real time or back-enter tasks</a:t>
            </a:r>
          </a:p>
          <a:p>
            <a:r>
              <a:rPr lang="en-US" sz="2800" b="1" dirty="0"/>
              <a:t>Tasks</a:t>
            </a:r>
            <a:r>
              <a:rPr lang="en-US" sz="2800" dirty="0"/>
              <a:t> are grouped by </a:t>
            </a:r>
            <a:r>
              <a:rPr lang="en-US" sz="2800" b="1" dirty="0"/>
              <a:t>projects</a:t>
            </a:r>
            <a:r>
              <a:rPr lang="en-US" sz="2800" dirty="0"/>
              <a:t> and </a:t>
            </a:r>
            <a:r>
              <a:rPr lang="en-US" sz="2800" b="1" dirty="0"/>
              <a:t>clients</a:t>
            </a:r>
          </a:p>
          <a:p>
            <a:r>
              <a:rPr lang="en-US" sz="2800" dirty="0"/>
              <a:t>Can use </a:t>
            </a:r>
            <a:r>
              <a:rPr lang="en-US" sz="2800" b="1" dirty="0"/>
              <a:t>tags</a:t>
            </a:r>
            <a:r>
              <a:rPr lang="en-US" sz="2800" dirty="0"/>
              <a:t> to further identify groups of tasks</a:t>
            </a:r>
          </a:p>
          <a:p>
            <a:r>
              <a:rPr lang="en-US" sz="2800" dirty="0"/>
              <a:t>Has functionality for organizing a team and for tracking billable vs non-billable hours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3AA5-673D-034C-ADEE-3DA906B1D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2C759-83D2-EC4F-96B7-F05C3F8A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5136782"/>
            <a:ext cx="1930400" cy="15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57B40-433C-5D49-8A35-9D64B0733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3486A8-E8FB-4965-B61C-9B9FA7DC7BE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7987A-BCCE-A24B-9326-CC13D89F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38210"/>
            <a:ext cx="1930400" cy="1597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0E6A4-AF7D-2D44-9F0E-3ADC0A1F6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6007"/>
            <a:ext cx="9144000" cy="76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1DF88-CC08-4B46-AA52-C9CFD0F6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0754"/>
            <a:ext cx="9144000" cy="36872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4B97E-C1C8-5346-8089-FA07C3A6AD1D}"/>
              </a:ext>
            </a:extLst>
          </p:cNvPr>
          <p:cNvCxnSpPr/>
          <p:nvPr/>
        </p:nvCxnSpPr>
        <p:spPr>
          <a:xfrm>
            <a:off x="195943" y="2939143"/>
            <a:ext cx="85398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61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1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1Template" id="{03F4163E-8EE5-8E4B-B785-286A96067008}" vid="{CB926C4E-D035-DF42-AF97-2EB935907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0647F-A921-45DD-9E91-010F7EF4FB4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64CF27C-2ECC-48E8-947E-CA63274FB2E8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1F69EB-AD96-4AD6-8A18-0C8728F5F0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EBD8B-EA50-4231-9F03-F9188E406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MSK_Slide1Template</Template>
  <TotalTime>18142</TotalTime>
  <Words>1872</Words>
  <Application>Microsoft Macintosh PowerPoint</Application>
  <PresentationFormat>On-screen Show (4:3)</PresentationFormat>
  <Paragraphs>206</Paragraphs>
  <Slides>37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Calibri</vt:lpstr>
      <vt:lpstr>Courier</vt:lpstr>
      <vt:lpstr>Georgia</vt:lpstr>
      <vt:lpstr>Slide Template 1</vt:lpstr>
      <vt:lpstr>It’s Time to Shine with the timetrackR App</vt:lpstr>
      <vt:lpstr>Introductions</vt:lpstr>
      <vt:lpstr>Today’s Objectives</vt:lpstr>
      <vt:lpstr>Why track your time?</vt:lpstr>
      <vt:lpstr>Time &amp; the busy data analyst</vt:lpstr>
      <vt:lpstr>So what’s the problem?</vt:lpstr>
      <vt:lpstr>How to start tracking your time?</vt:lpstr>
      <vt:lpstr>Toggl</vt:lpstr>
      <vt:lpstr>PowerPoint Presentation</vt:lpstr>
      <vt:lpstr>How I use toggl</vt:lpstr>
      <vt:lpstr>Pros &amp; Cons of Toggl</vt:lpstr>
      <vt:lpstr>Thus, a (Shiny) star was born</vt:lpstr>
      <vt:lpstr>What is timetrackR?</vt:lpstr>
      <vt:lpstr>timetrackR: Motivation &amp; Goals</vt:lpstr>
      <vt:lpstr>timetrackR Features</vt:lpstr>
      <vt:lpstr>Time tracking metrics: Percent effort</vt:lpstr>
      <vt:lpstr>Time tracking metrics: Total hours</vt:lpstr>
      <vt:lpstr>Time tracking viz: Project 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learned from timetrackR</vt:lpstr>
      <vt:lpstr>Workflow integration</vt:lpstr>
      <vt:lpstr>R Code Highlights:      - shinydashboard    - ggplot::geom_segment()      - hex sticker      - Hosting a shiny app</vt:lpstr>
      <vt:lpstr>Behind the scenes</vt:lpstr>
      <vt:lpstr>Project Timeline</vt:lpstr>
      <vt:lpstr>Project Timeline: Data wrangling</vt:lpstr>
      <vt:lpstr>Project Timeline: Data Viz</vt:lpstr>
      <vt:lpstr>Unrelated to time tracking: Hex Sticker</vt:lpstr>
      <vt:lpstr>Hosting the shiny app</vt:lpstr>
      <vt:lpstr>Caveats</vt:lpstr>
      <vt:lpstr>Future Plans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Here (Arial Bold 30 pt)</dc:title>
  <dc:creator>Lavery, Jessica A./Epidemiology-Biostatistics</dc:creator>
  <cp:keywords/>
  <dc:description/>
  <cp:lastModifiedBy>Lavery, Jessica A.</cp:lastModifiedBy>
  <cp:revision>197</cp:revision>
  <dcterms:created xsi:type="dcterms:W3CDTF">2020-01-20T18:27:30Z</dcterms:created>
  <dcterms:modified xsi:type="dcterms:W3CDTF">2020-04-29T21:07:13Z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