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65" r:id="rId6"/>
    <p:sldId id="304" r:id="rId7"/>
    <p:sldId id="305" r:id="rId8"/>
    <p:sldId id="267" r:id="rId9"/>
    <p:sldId id="290" r:id="rId10"/>
    <p:sldId id="306" r:id="rId11"/>
    <p:sldId id="303" r:id="rId12"/>
    <p:sldId id="308" r:id="rId13"/>
    <p:sldId id="260" r:id="rId14"/>
    <p:sldId id="287" r:id="rId15"/>
    <p:sldId id="278" r:id="rId16"/>
    <p:sldId id="279" r:id="rId17"/>
    <p:sldId id="259" r:id="rId18"/>
    <p:sldId id="296" r:id="rId19"/>
    <p:sldId id="299" r:id="rId20"/>
    <p:sldId id="300" r:id="rId21"/>
    <p:sldId id="266" r:id="rId22"/>
    <p:sldId id="310" r:id="rId23"/>
    <p:sldId id="309" r:id="rId24"/>
    <p:sldId id="292" r:id="rId25"/>
    <p:sldId id="293" r:id="rId26"/>
    <p:sldId id="311" r:id="rId27"/>
    <p:sldId id="302" r:id="rId28"/>
    <p:sldId id="289" r:id="rId29"/>
    <p:sldId id="294" r:id="rId30"/>
    <p:sldId id="288" r:id="rId31"/>
    <p:sldId id="295" r:id="rId32"/>
    <p:sldId id="301" r:id="rId33"/>
    <p:sldId id="307" r:id="rId34"/>
    <p:sldId id="262" r:id="rId35"/>
    <p:sldId id="280" r:id="rId36"/>
    <p:sldId id="263" r:id="rId37"/>
    <p:sldId id="273"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8151" autoAdjust="0"/>
  </p:normalViewPr>
  <p:slideViewPr>
    <p:cSldViewPr snapToGrid="0" showGuides="1">
      <p:cViewPr varScale="1">
        <p:scale>
          <a:sx n="83" d="100"/>
          <a:sy n="83" d="100"/>
        </p:scale>
        <p:origin x="1920" y="192"/>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Log hours</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custT="1"/>
      <dgm:spPr/>
      <dgm:t>
        <a:bodyPr/>
        <a:lstStyle/>
        <a:p>
          <a:r>
            <a:rPr lang="en-US" sz="1600" b="1" i="0" dirty="0"/>
            <a:t>Track how you’re spending your  time: </a:t>
          </a:r>
          <a:r>
            <a:rPr lang="en-US" sz="1600" b="1" i="1" dirty="0" err="1"/>
            <a:t>timetrackR</a:t>
          </a:r>
          <a:r>
            <a:rPr lang="en-US" sz="1600" b="1" dirty="0"/>
            <a:t> Shiny App</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69600" custScaleY="40949" custLinFactNeighborX="-2088">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909" y="235765"/>
          <a:ext cx="1697581" cy="1589816"/>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55819" y="1661187"/>
          <a:ext cx="2140463" cy="6467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Log hours</a:t>
          </a:r>
        </a:p>
      </dsp:txBody>
      <dsp:txXfrm>
        <a:off x="74762" y="1680130"/>
        <a:ext cx="2102577" cy="608867"/>
      </dsp:txXfrm>
    </dsp:sp>
    <dsp:sp modelId="{8B452A88-E010-416A-84E8-4A4E3AF5C12A}">
      <dsp:nvSpPr>
        <dsp:cNvPr id="0" name=""/>
        <dsp:cNvSpPr/>
      </dsp:nvSpPr>
      <dsp:spPr>
        <a:xfrm rot="21598844">
          <a:off x="2213029" y="826176"/>
          <a:ext cx="514538" cy="407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213029" y="907778"/>
        <a:ext cx="392167" cy="244743"/>
      </dsp:txXfrm>
    </dsp:sp>
    <dsp:sp modelId="{AD577A0C-568E-4437-81C3-39C4CE978643}">
      <dsp:nvSpPr>
        <dsp:cNvPr id="0" name=""/>
        <dsp:cNvSpPr/>
      </dsp:nvSpPr>
      <dsp:spPr>
        <a:xfrm>
          <a:off x="3168601" y="234700"/>
          <a:ext cx="1697581" cy="1589816"/>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818748" y="1657992"/>
          <a:ext cx="2879097" cy="651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Track how you’re spending your  time: </a:t>
          </a:r>
          <a:r>
            <a:rPr lang="en-US" sz="1600" b="1" i="1" kern="1200" dirty="0" err="1"/>
            <a:t>timetrackR</a:t>
          </a:r>
          <a:r>
            <a:rPr lang="en-US" sz="1600" b="1" kern="1200" dirty="0"/>
            <a:t> Shiny App</a:t>
          </a:r>
        </a:p>
      </dsp:txBody>
      <dsp:txXfrm>
        <a:off x="2837816" y="1677060"/>
        <a:ext cx="2840961" cy="6128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2/25/20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23</a:t>
            </a:fld>
            <a:endParaRPr lang="en-US"/>
          </a:p>
        </p:txBody>
      </p:sp>
    </p:spTree>
    <p:extLst>
      <p:ext uri="{BB962C8B-B14F-4D97-AF65-F5344CB8AC3E}">
        <p14:creationId xmlns:p14="http://schemas.microsoft.com/office/powerpoint/2010/main" val="152622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30</a:t>
            </a:fld>
            <a:endParaRPr lang="en-US"/>
          </a:p>
        </p:txBody>
      </p:sp>
    </p:spTree>
    <p:extLst>
      <p:ext uri="{BB962C8B-B14F-4D97-AF65-F5344CB8AC3E}">
        <p14:creationId xmlns:p14="http://schemas.microsoft.com/office/powerpoint/2010/main" val="29813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33</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audit” with a goal of answering the question of “Where is my time going and can it be efficiently directed?”</a:t>
            </a:r>
          </a:p>
        </p:txBody>
      </p:sp>
      <p:sp>
        <p:nvSpPr>
          <p:cNvPr id="4" name="Slide Number Placeholder 3"/>
          <p:cNvSpPr>
            <a:spLocks noGrp="1"/>
          </p:cNvSpPr>
          <p:nvPr>
            <p:ph type="sldNum" sz="quarter" idx="5"/>
          </p:nvPr>
        </p:nvSpPr>
        <p:spPr/>
        <p:txBody>
          <a:bodyPr/>
          <a:lstStyle/>
          <a:p>
            <a:fld id="{9C5C8B17-D1C9-48DD-A1B1-EDA1E362804A}" type="slidenum">
              <a:rPr lang="en-US" smtClean="0"/>
              <a:t>4</a:t>
            </a:fld>
            <a:endParaRPr lang="en-US"/>
          </a:p>
        </p:txBody>
      </p:sp>
    </p:spTree>
    <p:extLst>
      <p:ext uri="{BB962C8B-B14F-4D97-AF65-F5344CB8AC3E}">
        <p14:creationId xmlns:p14="http://schemas.microsoft.com/office/powerpoint/2010/main" val="138749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having total control and ability to fully customize was important – also a few years ago a lot of these apps weren’t as well established/popularized</a:t>
            </a:r>
          </a:p>
          <a:p>
            <a:r>
              <a:rPr lang="en-US" dirty="0"/>
              <a:t>Some features like insights and saving reports are behind the paywall on Toggl</a:t>
            </a:r>
          </a:p>
          <a:p>
            <a:r>
              <a:rPr lang="en-US" dirty="0"/>
              <a:t>Wanted flexibility in terms of what was reported </a:t>
            </a:r>
          </a:p>
          <a:p>
            <a:r>
              <a:rPr lang="en-US" dirty="0"/>
              <a:t>Monitoring apps is geared more towards productivity – wasn’t concerned I wasn’t being productive, was more concerned about the long term flow of projects</a:t>
            </a:r>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108121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Previously at a Contract Research Organization where I had to bill my hours to specific projects, so I was used to tracking my time</a:t>
            </a:r>
          </a:p>
        </p:txBody>
      </p:sp>
      <p:sp>
        <p:nvSpPr>
          <p:cNvPr id="4" name="Slide Number Placeholder 3"/>
          <p:cNvSpPr>
            <a:spLocks noGrp="1"/>
          </p:cNvSpPr>
          <p:nvPr>
            <p:ph type="sldNum" sz="quarter" idx="5"/>
          </p:nvPr>
        </p:nvSpPr>
        <p:spPr/>
        <p:txBody>
          <a:bodyPr/>
          <a:lstStyle/>
          <a:p>
            <a:fld id="{9C5C8B17-D1C9-48DD-A1B1-EDA1E362804A}" type="slidenum">
              <a:rPr lang="en-US" smtClean="0"/>
              <a:t>9</a:t>
            </a:fld>
            <a:endParaRPr lang="en-US"/>
          </a:p>
        </p:txBody>
      </p:sp>
    </p:spTree>
    <p:extLst>
      <p:ext uri="{BB962C8B-B14F-4D97-AF65-F5344CB8AC3E}">
        <p14:creationId xmlns:p14="http://schemas.microsoft.com/office/powerpoint/2010/main" val="116916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10</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Donut chart by project: change time from one year ago to six months ago, 3 months ago, this month</a:t>
            </a:r>
          </a:p>
          <a:p>
            <a:endParaRPr lang="en-US" dirty="0"/>
          </a:p>
          <a:p>
            <a:r>
              <a:rPr lang="en-US" dirty="0"/>
              <a:t>Change time to beginning 2017, look at hours by project</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76164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21</a:t>
            </a:fld>
            <a:endParaRPr lang="en-US"/>
          </a:p>
        </p:txBody>
      </p:sp>
    </p:spTree>
    <p:extLst>
      <p:ext uri="{BB962C8B-B14F-4D97-AF65-F5344CB8AC3E}">
        <p14:creationId xmlns:p14="http://schemas.microsoft.com/office/powerpoint/2010/main" val="526878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mailto:laveryj@mskcc.org" TargetMode="External"/><Relationship Id="rId7" Type="http://schemas.openxmlformats.org/officeDocument/2006/relationships/hyperlink" Target="https://github.com/jalavery/timetrackR" TargetMode="Externa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project/investigator/task</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total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11088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Comparing time invested to products generated</a:t>
            </a:r>
          </a:p>
          <a:p>
            <a:pPr lvl="1"/>
            <a:r>
              <a:rPr lang="en-US" sz="1600" dirty="0"/>
              <a:t>Did an abstract take as long as a full analysis for a manuscript?</a:t>
            </a:r>
          </a:p>
          <a:p>
            <a:pPr lvl="1"/>
            <a:r>
              <a:rPr lang="en-US" sz="1600" dirty="0"/>
              <a:t>For a time-intensive project, was the result multiple manuscripts? </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97764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Determining when to cut your losses and when to pursue a project further</a:t>
            </a:r>
          </a:p>
          <a:p>
            <a:pPr lvl="1"/>
            <a:r>
              <a:rPr lang="en-US" sz="2000" dirty="0"/>
              <a:t>“We’ve spent 200+ hours on this project and aren’t close to the deliverable. Is this even going to be feasible?”</a:t>
            </a:r>
          </a:p>
          <a:p>
            <a:pPr lvl="1"/>
            <a:r>
              <a:rPr lang="en-US" sz="2000" dirty="0"/>
              <a:t>“We’ve spent 100 hours on work for this conference presentation, should we turn it into a manuscript?”</a:t>
            </a:r>
          </a:p>
          <a:p>
            <a:r>
              <a:rPr lang="en-US" sz="2400" dirty="0">
                <a:solidFill>
                  <a:schemeClr val="accent2"/>
                </a:solidFill>
              </a:rPr>
              <a:t>Guiding project workflow</a:t>
            </a:r>
          </a:p>
          <a:p>
            <a:pPr lvl="1"/>
            <a:r>
              <a:rPr lang="en-US" sz="2000" dirty="0"/>
              <a:t>Useful metric for when re-analyses are requested</a:t>
            </a:r>
          </a:p>
          <a:p>
            <a:pPr lvl="1"/>
            <a:r>
              <a:rPr lang="en-US" sz="20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12</a:t>
            </a:fld>
            <a:endParaRPr lang="en-US"/>
          </a:p>
        </p:txBody>
      </p:sp>
    </p:spTree>
    <p:extLst>
      <p:ext uri="{BB962C8B-B14F-4D97-AF65-F5344CB8AC3E}">
        <p14:creationId xmlns:p14="http://schemas.microsoft.com/office/powerpoint/2010/main" val="282981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13</a:t>
            </a:fld>
            <a:endParaRPr lang="en-US"/>
          </a:p>
        </p:txBody>
      </p:sp>
    </p:spTree>
    <p:extLst>
      <p:ext uri="{BB962C8B-B14F-4D97-AF65-F5344CB8AC3E}">
        <p14:creationId xmlns:p14="http://schemas.microsoft.com/office/powerpoint/2010/main" val="240572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
        <p:nvSpPr>
          <p:cNvPr id="3" name="Slide Number Placeholder 2">
            <a:extLst>
              <a:ext uri="{FF2B5EF4-FFF2-40B4-BE49-F238E27FC236}">
                <a16:creationId xmlns:a16="http://schemas.microsoft.com/office/drawing/2014/main" id="{FD3FD054-16CF-42B6-972C-4DB4ED5A82EE}"/>
              </a:ext>
            </a:extLst>
          </p:cNvPr>
          <p:cNvSpPr>
            <a:spLocks noGrp="1"/>
          </p:cNvSpPr>
          <p:nvPr>
            <p:ph type="sldNum" sz="quarter" idx="11"/>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192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3"/>
          <a:stretch>
            <a:fillRect/>
          </a:stretch>
        </p:blipFill>
        <p:spPr>
          <a:xfrm>
            <a:off x="0" y="1106555"/>
            <a:ext cx="9144000" cy="3622913"/>
          </a:xfrm>
          <a:prstGeom prst="rect">
            <a:avLst/>
          </a:prstGeom>
        </p:spPr>
      </p:pic>
      <p:sp>
        <p:nvSpPr>
          <p:cNvPr id="2" name="Slide Number Placeholder 1">
            <a:extLst>
              <a:ext uri="{FF2B5EF4-FFF2-40B4-BE49-F238E27FC236}">
                <a16:creationId xmlns:a16="http://schemas.microsoft.com/office/drawing/2014/main" id="{A4B2D1E0-A74B-4416-8982-FD7E07D26594}"/>
              </a:ext>
            </a:extLst>
          </p:cNvPr>
          <p:cNvSpPr>
            <a:spLocks noGrp="1"/>
          </p:cNvSpPr>
          <p:nvPr>
            <p:ph type="sldNum" sz="quarter" idx="11"/>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24163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F0A23-0CB8-4B21-9D19-9226E06BF6D5}"/>
              </a:ext>
            </a:extLst>
          </p:cNvPr>
          <p:cNvPicPr>
            <a:picLocks noChangeAspect="1"/>
          </p:cNvPicPr>
          <p:nvPr/>
        </p:nvPicPr>
        <p:blipFill>
          <a:blip r:embed="rId2"/>
          <a:stretch>
            <a:fillRect/>
          </a:stretch>
        </p:blipFill>
        <p:spPr>
          <a:xfrm>
            <a:off x="0" y="893421"/>
            <a:ext cx="9144000" cy="5071158"/>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(Gantt chart)</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02279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C13D0C-0045-AB49-B161-628AA0C29025}"/>
              </a:ext>
            </a:extLst>
          </p:cNvPr>
          <p:cNvSpPr>
            <a:spLocks noGrp="1"/>
          </p:cNvSpPr>
          <p:nvPr>
            <p:ph type="title"/>
          </p:nvPr>
        </p:nvSpPr>
        <p:spPr>
          <a:xfrm>
            <a:off x="762000" y="691606"/>
            <a:ext cx="7647214" cy="1859783"/>
          </a:xfrm>
        </p:spPr>
        <p:txBody>
          <a:bodyPr/>
          <a:lstStyle/>
          <a:p>
            <a:r>
              <a:rPr lang="en-US" sz="3600" i="1" dirty="0"/>
              <a:t>Have I sold you on logging your hours &amp; tracking your time yet?</a:t>
            </a:r>
          </a:p>
        </p:txBody>
      </p:sp>
      <p:sp>
        <p:nvSpPr>
          <p:cNvPr id="4" name="Slide Number Placeholder 3">
            <a:extLst>
              <a:ext uri="{FF2B5EF4-FFF2-40B4-BE49-F238E27FC236}">
                <a16:creationId xmlns:a16="http://schemas.microsoft.com/office/drawing/2014/main" id="{18F86F83-8D63-C845-BCC4-ABE155603926}"/>
              </a:ext>
            </a:extLst>
          </p:cNvPr>
          <p:cNvSpPr>
            <a:spLocks noGrp="1"/>
          </p:cNvSpPr>
          <p:nvPr>
            <p:ph type="sldNum" sz="quarter" idx="11"/>
          </p:nvPr>
        </p:nvSpPr>
        <p:spPr/>
        <p:txBody>
          <a:bodyPr/>
          <a:lstStyle/>
          <a:p>
            <a:fld id="{1C3486A8-E8FB-4965-B61C-9B9FA7DC7BEE}" type="slidenum">
              <a:rPr lang="en-US" smtClean="0"/>
              <a:pPr/>
              <a:t>19</a:t>
            </a:fld>
            <a:endParaRPr lang="en-US"/>
          </a:p>
        </p:txBody>
      </p:sp>
      <p:pic>
        <p:nvPicPr>
          <p:cNvPr id="9" name="Picture 8">
            <a:extLst>
              <a:ext uri="{FF2B5EF4-FFF2-40B4-BE49-F238E27FC236}">
                <a16:creationId xmlns:a16="http://schemas.microsoft.com/office/drawing/2014/main" id="{E7310AA0-A113-8D44-A7F9-995EB0AFC1AF}"/>
              </a:ext>
            </a:extLst>
          </p:cNvPr>
          <p:cNvPicPr>
            <a:picLocks noChangeAspect="1"/>
          </p:cNvPicPr>
          <p:nvPr/>
        </p:nvPicPr>
        <p:blipFill>
          <a:blip r:embed="rId2"/>
          <a:stretch>
            <a:fillRect/>
          </a:stretch>
        </p:blipFill>
        <p:spPr>
          <a:xfrm>
            <a:off x="2138766" y="2988410"/>
            <a:ext cx="4541003" cy="1298134"/>
          </a:xfrm>
          <a:prstGeom prst="rect">
            <a:avLst/>
          </a:prstGeom>
        </p:spPr>
      </p:pic>
      <p:cxnSp>
        <p:nvCxnSpPr>
          <p:cNvPr id="11" name="Straight Arrow Connector 10">
            <a:extLst>
              <a:ext uri="{FF2B5EF4-FFF2-40B4-BE49-F238E27FC236}">
                <a16:creationId xmlns:a16="http://schemas.microsoft.com/office/drawing/2014/main" id="{C7014F1A-6DE7-014A-9A76-535F01E08FD9}"/>
              </a:ext>
            </a:extLst>
          </p:cNvPr>
          <p:cNvCxnSpPr>
            <a:stCxn id="9" idx="2"/>
          </p:cNvCxnSpPr>
          <p:nvPr/>
        </p:nvCxnSpPr>
        <p:spPr>
          <a:xfrm flipH="1">
            <a:off x="2681207" y="4286544"/>
            <a:ext cx="1728061"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1C7F21-4B45-8F49-82C9-593F296351AD}"/>
              </a:ext>
            </a:extLst>
          </p:cNvPr>
          <p:cNvCxnSpPr>
            <a:cxnSpLocks/>
            <a:stCxn id="9" idx="2"/>
          </p:cNvCxnSpPr>
          <p:nvPr/>
        </p:nvCxnSpPr>
        <p:spPr>
          <a:xfrm>
            <a:off x="4409268" y="4286544"/>
            <a:ext cx="1929539"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55B8F2E9-F11B-A342-923E-29ED63FA51C5}"/>
              </a:ext>
            </a:extLst>
          </p:cNvPr>
          <p:cNvSpPr/>
          <p:nvPr/>
        </p:nvSpPr>
        <p:spPr>
          <a:xfrm>
            <a:off x="955083"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Stay tuned: </a:t>
            </a:r>
            <a:r>
              <a:rPr lang="en-US" i="1" dirty="0" err="1"/>
              <a:t>gtsummary</a:t>
            </a:r>
            <a:r>
              <a:rPr lang="en-US" dirty="0"/>
              <a:t> up next!</a:t>
            </a:r>
          </a:p>
        </p:txBody>
      </p:sp>
      <p:sp>
        <p:nvSpPr>
          <p:cNvPr id="16" name="Rounded Rectangle 15">
            <a:extLst>
              <a:ext uri="{FF2B5EF4-FFF2-40B4-BE49-F238E27FC236}">
                <a16:creationId xmlns:a16="http://schemas.microsoft.com/office/drawing/2014/main" id="{A5E119F3-7B75-804D-BA9E-33D046493CFD}"/>
              </a:ext>
            </a:extLst>
          </p:cNvPr>
          <p:cNvSpPr/>
          <p:nvPr/>
        </p:nvSpPr>
        <p:spPr>
          <a:xfrm>
            <a:off x="5374037"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to next slide</a:t>
            </a:r>
          </a:p>
        </p:txBody>
      </p:sp>
      <p:sp>
        <p:nvSpPr>
          <p:cNvPr id="17" name="TextBox 16">
            <a:extLst>
              <a:ext uri="{FF2B5EF4-FFF2-40B4-BE49-F238E27FC236}">
                <a16:creationId xmlns:a16="http://schemas.microsoft.com/office/drawing/2014/main" id="{C6B41058-708C-7D42-91EA-4485377B85DE}"/>
              </a:ext>
            </a:extLst>
          </p:cNvPr>
          <p:cNvSpPr txBox="1"/>
          <p:nvPr/>
        </p:nvSpPr>
        <p:spPr>
          <a:xfrm rot="19983899">
            <a:off x="2566696" y="4374912"/>
            <a:ext cx="1859796" cy="369332"/>
          </a:xfrm>
          <a:prstGeom prst="rect">
            <a:avLst/>
          </a:prstGeom>
          <a:noFill/>
        </p:spPr>
        <p:txBody>
          <a:bodyPr wrap="square" rtlCol="0">
            <a:spAutoFit/>
          </a:bodyPr>
          <a:lstStyle/>
          <a:p>
            <a:r>
              <a:rPr lang="en-US" dirty="0"/>
              <a:t>Not quite</a:t>
            </a:r>
          </a:p>
        </p:txBody>
      </p:sp>
      <p:sp>
        <p:nvSpPr>
          <p:cNvPr id="18" name="TextBox 17">
            <a:extLst>
              <a:ext uri="{FF2B5EF4-FFF2-40B4-BE49-F238E27FC236}">
                <a16:creationId xmlns:a16="http://schemas.microsoft.com/office/drawing/2014/main" id="{63788B83-5A24-2741-A5D2-E982F4268EAB}"/>
              </a:ext>
            </a:extLst>
          </p:cNvPr>
          <p:cNvSpPr txBox="1"/>
          <p:nvPr/>
        </p:nvSpPr>
        <p:spPr>
          <a:xfrm rot="1478725">
            <a:off x="5416277" y="4538899"/>
            <a:ext cx="763292" cy="369332"/>
          </a:xfrm>
          <a:prstGeom prst="rect">
            <a:avLst/>
          </a:prstGeom>
          <a:noFill/>
        </p:spPr>
        <p:txBody>
          <a:bodyPr wrap="square" rtlCol="0">
            <a:spAutoFit/>
          </a:bodyPr>
          <a:lstStyle/>
          <a:p>
            <a:r>
              <a:rPr lang="en-US" dirty="0"/>
              <a:t>100%</a:t>
            </a:r>
          </a:p>
        </p:txBody>
      </p:sp>
    </p:spTree>
    <p:extLst>
      <p:ext uri="{BB962C8B-B14F-4D97-AF65-F5344CB8AC3E}">
        <p14:creationId xmlns:p14="http://schemas.microsoft.com/office/powerpoint/2010/main" val="70909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a:t>
            </a:r>
            <a:r>
              <a:rPr lang="en-US" dirty="0" err="1">
                <a:solidFill>
                  <a:srgbClr val="7030A0"/>
                </a:solidFill>
              </a:rPr>
              <a:t>RLady</a:t>
            </a:r>
            <a:endParaRPr lang="en-US" dirty="0">
              <a:solidFill>
                <a:srgbClr val="7030A0"/>
              </a:solidFill>
            </a:endParaRP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2</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55B2-88D9-C94B-84B9-1CC635CAAA0C}"/>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45B7B2FD-1732-D04C-BC18-AC1183EA4791}"/>
              </a:ext>
            </a:extLst>
          </p:cNvPr>
          <p:cNvSpPr>
            <a:spLocks noGrp="1"/>
          </p:cNvSpPr>
          <p:nvPr>
            <p:ph idx="1"/>
          </p:nvPr>
        </p:nvSpPr>
        <p:spPr/>
        <p:txBody>
          <a:bodyPr/>
          <a:lstStyle/>
          <a:p>
            <a:pPr marL="514350" indent="-514350">
              <a:buFont typeface="+mj-lt"/>
              <a:buAutoNum type="arabicPeriod"/>
            </a:pPr>
            <a:r>
              <a:rPr lang="en-US" sz="2800" dirty="0"/>
              <a:t>Fork the GitHub repo</a:t>
            </a:r>
          </a:p>
          <a:p>
            <a:pPr lvl="1"/>
            <a:r>
              <a:rPr lang="en-US" sz="2400" dirty="0"/>
              <a:t>Includes a template Excel spreadsheet for logging your hours by task</a:t>
            </a:r>
          </a:p>
          <a:p>
            <a:pPr lvl="1"/>
            <a:r>
              <a:rPr lang="en-US" sz="2400" dirty="0"/>
              <a:t>Hours tracker is where you log your hours</a:t>
            </a:r>
          </a:p>
          <a:p>
            <a:pPr lvl="1"/>
            <a:r>
              <a:rPr lang="en-US" sz="2400" dirty="0"/>
              <a:t>Project tracker summarizes information like principal investigator (PI), deliverable, status, etc.</a:t>
            </a:r>
          </a:p>
          <a:p>
            <a:pPr marL="514350" indent="-514350">
              <a:buFont typeface="+mj-lt"/>
              <a:buAutoNum type="arabicPeriod"/>
            </a:pPr>
            <a:r>
              <a:rPr lang="en-US" sz="2800" dirty="0"/>
              <a:t>Start logging your hours</a:t>
            </a:r>
          </a:p>
          <a:p>
            <a:pPr marL="457200" lvl="1" indent="0">
              <a:buNone/>
            </a:pPr>
            <a:endParaRPr lang="en-US" sz="2400" dirty="0"/>
          </a:p>
          <a:p>
            <a:endParaRPr lang="en-US" dirty="0"/>
          </a:p>
        </p:txBody>
      </p:sp>
      <p:sp>
        <p:nvSpPr>
          <p:cNvPr id="4" name="Slide Number Placeholder 3">
            <a:extLst>
              <a:ext uri="{FF2B5EF4-FFF2-40B4-BE49-F238E27FC236}">
                <a16:creationId xmlns:a16="http://schemas.microsoft.com/office/drawing/2014/main" id="{B124429A-D002-BB4C-B28B-2D8ACB249ED7}"/>
              </a:ext>
            </a:extLst>
          </p:cNvPr>
          <p:cNvSpPr>
            <a:spLocks noGrp="1"/>
          </p:cNvSpPr>
          <p:nvPr>
            <p:ph type="sldNum" sz="quarter" idx="4"/>
          </p:nvPr>
        </p:nvSpPr>
        <p:spPr/>
        <p:txBody>
          <a:bodyPr/>
          <a:lstStyle/>
          <a:p>
            <a:fld id="{1C3486A8-E8FB-4965-B61C-9B9FA7DC7BEE}" type="slidenum">
              <a:rPr lang="en-US" smtClean="0"/>
              <a:pPr/>
              <a:t>20</a:t>
            </a:fld>
            <a:endParaRPr lang="en-US"/>
          </a:p>
        </p:txBody>
      </p:sp>
    </p:spTree>
    <p:extLst>
      <p:ext uri="{BB962C8B-B14F-4D97-AF65-F5344CB8AC3E}">
        <p14:creationId xmlns:p14="http://schemas.microsoft.com/office/powerpoint/2010/main" val="394667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Required: 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3"/>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4"/>
          <a:stretch>
            <a:fillRect/>
          </a:stretch>
        </p:blipFill>
        <p:spPr>
          <a:xfrm>
            <a:off x="0" y="4855431"/>
            <a:ext cx="1047896" cy="304843"/>
          </a:xfrm>
          <a:prstGeom prst="rect">
            <a:avLst/>
          </a:prstGeom>
        </p:spPr>
      </p:pic>
      <p:sp>
        <p:nvSpPr>
          <p:cNvPr id="6" name="Slide Number Placeholder 5">
            <a:extLst>
              <a:ext uri="{FF2B5EF4-FFF2-40B4-BE49-F238E27FC236}">
                <a16:creationId xmlns:a16="http://schemas.microsoft.com/office/drawing/2014/main" id="{07FEBB25-3478-4271-89F8-90E9FDAB3907}"/>
              </a:ext>
            </a:extLst>
          </p:cNvPr>
          <p:cNvSpPr>
            <a:spLocks noGrp="1"/>
          </p:cNvSpPr>
          <p:nvPr>
            <p:ph type="sldNum" sz="quarter" idx="4"/>
          </p:nvPr>
        </p:nvSpPr>
        <p:spPr/>
        <p:txBody>
          <a:bodyPr/>
          <a:lstStyle/>
          <a:p>
            <a:fld id="{1C3486A8-E8FB-4965-B61C-9B9FA7DC7BEE}" type="slidenum">
              <a:rPr lang="en-US" smtClean="0"/>
              <a:pPr/>
              <a:t>21</a:t>
            </a:fld>
            <a:endParaRPr lang="en-US"/>
          </a:p>
        </p:txBody>
      </p:sp>
    </p:spTree>
    <p:extLst>
      <p:ext uri="{BB962C8B-B14F-4D97-AF65-F5344CB8AC3E}">
        <p14:creationId xmlns:p14="http://schemas.microsoft.com/office/powerpoint/2010/main" val="33180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Optional: 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
        <p:nvSpPr>
          <p:cNvPr id="5" name="Slide Number Placeholder 4">
            <a:extLst>
              <a:ext uri="{FF2B5EF4-FFF2-40B4-BE49-F238E27FC236}">
                <a16:creationId xmlns:a16="http://schemas.microsoft.com/office/drawing/2014/main" id="{D5EF2DB7-ADB2-4223-8C84-C0D1C11B401A}"/>
              </a:ext>
            </a:extLst>
          </p:cNvPr>
          <p:cNvSpPr>
            <a:spLocks noGrp="1"/>
          </p:cNvSpPr>
          <p:nvPr>
            <p:ph type="sldNum" sz="quarter" idx="4"/>
          </p:nvPr>
        </p:nvSpPr>
        <p:spPr/>
        <p:txBody>
          <a:bodyPr/>
          <a:lstStyle/>
          <a:p>
            <a:fld id="{1C3486A8-E8FB-4965-B61C-9B9FA7DC7BEE}" type="slidenum">
              <a:rPr lang="en-US" smtClean="0"/>
              <a:pPr/>
              <a:t>22</a:t>
            </a:fld>
            <a:endParaRPr lang="en-US"/>
          </a:p>
        </p:txBody>
      </p:sp>
    </p:spTree>
    <p:extLst>
      <p:ext uri="{BB962C8B-B14F-4D97-AF65-F5344CB8AC3E}">
        <p14:creationId xmlns:p14="http://schemas.microsoft.com/office/powerpoint/2010/main" val="362529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E69F-31F5-8046-A24B-95118C6118A1}"/>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A125A50A-6373-844E-9FC3-9ED62D865B49}"/>
              </a:ext>
            </a:extLst>
          </p:cNvPr>
          <p:cNvSpPr>
            <a:spLocks noGrp="1"/>
          </p:cNvSpPr>
          <p:nvPr>
            <p:ph idx="1"/>
          </p:nvPr>
        </p:nvSpPr>
        <p:spPr/>
        <p:txBody>
          <a:bodyPr/>
          <a:lstStyle/>
          <a:p>
            <a:pPr marL="514350" indent="-514350">
              <a:buAutoNum type="arabicPeriod"/>
            </a:pPr>
            <a:r>
              <a:rPr lang="en-US" sz="2400" dirty="0">
                <a:solidFill>
                  <a:schemeClr val="tx2"/>
                </a:solidFill>
              </a:rPr>
              <a:t>Fork the GitHub Repo</a:t>
            </a:r>
          </a:p>
          <a:p>
            <a:pPr marL="514350" indent="-514350">
              <a:buAutoNum type="arabicPeriod"/>
            </a:pPr>
            <a:r>
              <a:rPr lang="en-US" sz="2400" dirty="0">
                <a:solidFill>
                  <a:schemeClr val="tx2"/>
                </a:solidFill>
              </a:rPr>
              <a:t>Start logging your hours</a:t>
            </a:r>
          </a:p>
          <a:p>
            <a:pPr marL="514350" indent="-514350">
              <a:buAutoNum type="arabicPeriod"/>
            </a:pPr>
            <a:r>
              <a:rPr lang="en-US" sz="2400" dirty="0"/>
              <a:t>Set up </a:t>
            </a:r>
            <a:r>
              <a:rPr lang="en-US" sz="2400" i="1" dirty="0" err="1"/>
              <a:t>timetrackR</a:t>
            </a:r>
            <a:r>
              <a:rPr lang="en-US" sz="2400" i="1" dirty="0"/>
              <a:t> </a:t>
            </a:r>
            <a:r>
              <a:rPr lang="en-US" sz="2400" dirty="0"/>
              <a:t>Shiny App to work for you</a:t>
            </a:r>
          </a:p>
          <a:p>
            <a:pPr marL="1030287" lvl="1" indent="-514350"/>
            <a:r>
              <a:rPr lang="en-US" sz="2000" b="1" dirty="0" err="1"/>
              <a:t>create_datasets</a:t>
            </a:r>
            <a:r>
              <a:rPr lang="en-US" sz="2000" dirty="0"/>
              <a:t>: read in time tracking spreadsheets</a:t>
            </a:r>
          </a:p>
          <a:p>
            <a:pPr marL="1030287" lvl="1" indent="-514350"/>
            <a:r>
              <a:rPr lang="en-US" sz="2000" b="1" dirty="0"/>
              <a:t>server</a:t>
            </a:r>
            <a:r>
              <a:rPr lang="en-US" sz="2000" dirty="0"/>
              <a:t>: set of instructions to build the app</a:t>
            </a:r>
          </a:p>
          <a:p>
            <a:pPr marL="1030287" lvl="1" indent="-514350"/>
            <a:r>
              <a:rPr lang="en-US" sz="2000" b="1" dirty="0" err="1"/>
              <a:t>ui</a:t>
            </a:r>
            <a:r>
              <a:rPr lang="en-US" sz="2000" dirty="0"/>
              <a:t>: defines a webpage that the user interacts with, it controls layout and appearance</a:t>
            </a:r>
          </a:p>
          <a:p>
            <a:pPr marL="1030287" lvl="1" indent="-514350"/>
            <a:r>
              <a:rPr lang="en-US" sz="2000" dirty="0"/>
              <a:t>May need to update to reflect project phases and levels of stratification that are relevant to your work</a:t>
            </a:r>
          </a:p>
          <a:p>
            <a:pPr marL="514350" indent="-514350">
              <a:buFont typeface="+mj-lt"/>
              <a:buAutoNum type="arabicPeriod"/>
            </a:pPr>
            <a:r>
              <a:rPr lang="en-US" sz="2400" dirty="0"/>
              <a:t>Continue logging your hours and running the app at regular intervals (Weekly? Monthly? Quarterly?) to assess</a:t>
            </a:r>
          </a:p>
          <a:p>
            <a:pPr marL="1030287" lvl="1" indent="-514350"/>
            <a:endParaRPr lang="en-US" sz="2400" dirty="0"/>
          </a:p>
          <a:p>
            <a:pPr marL="514350" indent="-514350">
              <a:buAutoNum type="arabicPeriod"/>
            </a:pPr>
            <a:endParaRPr lang="en-US" sz="2800" dirty="0"/>
          </a:p>
          <a:p>
            <a:pPr marL="514350" indent="-514350">
              <a:buAutoNum type="arabicPeriod"/>
            </a:pPr>
            <a:endParaRPr lang="en-US" sz="2800" dirty="0"/>
          </a:p>
        </p:txBody>
      </p:sp>
      <p:sp>
        <p:nvSpPr>
          <p:cNvPr id="4" name="Slide Number Placeholder 3">
            <a:extLst>
              <a:ext uri="{FF2B5EF4-FFF2-40B4-BE49-F238E27FC236}">
                <a16:creationId xmlns:a16="http://schemas.microsoft.com/office/drawing/2014/main" id="{23FD29EA-5418-4440-A27D-56DD2D68F801}"/>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10111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b="0" dirty="0">
                <a:solidFill>
                  <a:schemeClr val="accent2"/>
                </a:solidFill>
              </a:rPr>
              <a:t>R Code Highlights:</a:t>
            </a:r>
            <a:br>
              <a:rPr lang="en-US" dirty="0"/>
            </a:br>
            <a:r>
              <a:rPr lang="en-US" dirty="0"/>
              <a:t>	</a:t>
            </a:r>
            <a:r>
              <a:rPr lang="en-US" b="0" dirty="0">
                <a:solidFill>
                  <a:schemeClr val="accent1"/>
                </a:solidFill>
              </a:rPr>
              <a:t>The </a:t>
            </a:r>
            <a:r>
              <a:rPr lang="en-US" dirty="0">
                <a:solidFill>
                  <a:schemeClr val="accent1"/>
                </a:solidFill>
              </a:rPr>
              <a:t>switch</a:t>
            </a:r>
            <a:r>
              <a:rPr lang="en-US" b="0" dirty="0">
                <a:solidFill>
                  <a:schemeClr val="accent1"/>
                </a:solidFill>
              </a:rPr>
              <a:t> function and </a:t>
            </a:r>
            <a:r>
              <a:rPr lang="en-US" dirty="0" err="1">
                <a:solidFill>
                  <a:schemeClr val="accent1"/>
                </a:solidFill>
              </a:rPr>
              <a:t>geom_segment</a:t>
            </a:r>
            <a:r>
              <a:rPr lang="en-US" dirty="0">
                <a:solidFill>
                  <a:schemeClr val="accent1"/>
                </a:solidFill>
              </a:rPr>
              <a:t>()</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310452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385828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194761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27</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28</a:t>
            </a:fld>
            <a:endParaRPr lang="en-US"/>
          </a:p>
        </p:txBody>
      </p:sp>
    </p:spTree>
    <p:extLst>
      <p:ext uri="{BB962C8B-B14F-4D97-AF65-F5344CB8AC3E}">
        <p14:creationId xmlns:p14="http://schemas.microsoft.com/office/powerpoint/2010/main" val="184995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29</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1569660"/>
          </a:xfrm>
          <a:prstGeom prst="rect">
            <a:avLst/>
          </a:prstGeom>
        </p:spPr>
        <p:txBody>
          <a:bodyPr wrap="square">
            <a:spAutoFit/>
          </a:bodyPr>
          <a:lstStyle/>
          <a:p>
            <a:r>
              <a:rPr lang="en-US" sz="3200" i="1" dirty="0">
                <a:solidFill>
                  <a:schemeClr val="accent1"/>
                </a:solidFill>
              </a:rPr>
              <a:t>It’s hard to manage your time if you don’t know how you’re spending your time</a:t>
            </a: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3569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Analysis is based on </a:t>
            </a:r>
            <a:r>
              <a:rPr lang="en-US" sz="2400" i="1" dirty="0"/>
              <a:t>what you recorded</a:t>
            </a:r>
          </a:p>
          <a:p>
            <a:pPr lvl="1"/>
            <a:r>
              <a:rPr lang="en-US" sz="2000" dirty="0"/>
              <a:t>Won’t tell you if you spent 2 hours on Twitter or 45 minutes replying to an email (unless you log that yourself!)</a:t>
            </a:r>
            <a:endParaRPr lang="en-US" sz="2000" i="1" dirty="0"/>
          </a:p>
          <a:p>
            <a:r>
              <a:rPr lang="en-US" sz="2400" dirty="0"/>
              <a:t>Corollary: this is only useful if you log your time relatively accurately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287511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 </a:t>
            </a:r>
          </a:p>
          <a:p>
            <a:pPr lvl="1"/>
            <a:r>
              <a:rPr lang="en-US" sz="2400" dirty="0"/>
              <a:t>More 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47267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i="1" dirty="0" err="1"/>
              <a:t>timetrackR</a:t>
            </a:r>
            <a:r>
              <a:rPr lang="en-US" sz="2400" dirty="0"/>
              <a:t> can be used for reporting across a team or individually</a:t>
            </a:r>
          </a:p>
          <a:p>
            <a:r>
              <a:rPr lang="en-US" sz="2400" dirty="0"/>
              <a:t>Can be used to align (or re-align) your workflow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33</a:t>
            </a:fld>
            <a:endParaRPr lang="en-US"/>
          </a:p>
        </p:txBody>
      </p:sp>
    </p:spTree>
    <p:extLst>
      <p:ext uri="{BB962C8B-B14F-4D97-AF65-F5344CB8AC3E}">
        <p14:creationId xmlns:p14="http://schemas.microsoft.com/office/powerpoint/2010/main" val="1128304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solidFill>
                  <a:schemeClr val="accent1"/>
                </a:solidFill>
              </a:rPr>
              <a:t>@</a:t>
            </a:r>
            <a:r>
              <a:rPr lang="en-US" dirty="0" err="1">
                <a:solidFill>
                  <a:schemeClr val="accent1"/>
                </a:solidFill>
              </a:rPr>
              <a:t>jessicalavs</a:t>
            </a:r>
            <a:endParaRPr lang="en-US" dirty="0">
              <a:solidFill>
                <a:schemeClr val="accent1"/>
              </a:solidFill>
            </a:endParaRPr>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18151" cy="369332"/>
          </a:xfrm>
          <a:prstGeom prst="rect">
            <a:avLst/>
          </a:prstGeom>
        </p:spPr>
        <p:txBody>
          <a:bodyPr wrap="none">
            <a:spAutoFit/>
          </a:bodyPr>
          <a:lstStyle/>
          <a:p>
            <a:r>
              <a:rPr lang="en-US" dirty="0">
                <a:hlinkClick r:id="rId7"/>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88349-776A-4077-9F4D-FC87772D4A8A}"/>
              </a:ext>
            </a:extLst>
          </p:cNvPr>
          <p:cNvSpPr>
            <a:spLocks noGrp="1"/>
          </p:cNvSpPr>
          <p:nvPr>
            <p:ph type="title"/>
          </p:nvPr>
        </p:nvSpPr>
        <p:spPr/>
        <p:txBody>
          <a:bodyPr/>
          <a:lstStyle/>
          <a:p>
            <a:r>
              <a:rPr lang="en-US" dirty="0">
                <a:solidFill>
                  <a:schemeClr val="accent2"/>
                </a:solidFill>
              </a:rPr>
              <a:t>Potential solution: </a:t>
            </a:r>
            <a:br>
              <a:rPr lang="en-US" dirty="0">
                <a:solidFill>
                  <a:schemeClr val="accent2"/>
                </a:solidFill>
              </a:rPr>
            </a:br>
            <a:r>
              <a:rPr lang="en-US" dirty="0">
                <a:solidFill>
                  <a:schemeClr val="accent2"/>
                </a:solidFill>
              </a:rPr>
              <a:t>	</a:t>
            </a:r>
            <a:r>
              <a:rPr lang="en-US" b="0" i="1" dirty="0">
                <a:solidFill>
                  <a:schemeClr val="accent1"/>
                </a:solidFill>
              </a:rPr>
              <a:t>time tracking app?</a:t>
            </a:r>
          </a:p>
        </p:txBody>
      </p:sp>
      <p:sp>
        <p:nvSpPr>
          <p:cNvPr id="5" name="Slide Number Placeholder 4">
            <a:extLst>
              <a:ext uri="{FF2B5EF4-FFF2-40B4-BE49-F238E27FC236}">
                <a16:creationId xmlns:a16="http://schemas.microsoft.com/office/drawing/2014/main" id="{D6E745D3-169D-44DB-8357-88502E3007A2}"/>
              </a:ext>
            </a:extLst>
          </p:cNvPr>
          <p:cNvSpPr>
            <a:spLocks noGrp="1"/>
          </p:cNvSpPr>
          <p:nvPr>
            <p:ph type="sldNum" sz="quarter" idx="11"/>
          </p:nvPr>
        </p:nvSpPr>
        <p:spPr/>
        <p:txBody>
          <a:bodyPr/>
          <a:lstStyle/>
          <a:p>
            <a:fld id="{1C3486A8-E8FB-4965-B61C-9B9FA7DC7BEE}" type="slidenum">
              <a:rPr lang="en-US" smtClean="0"/>
              <a:pPr/>
              <a:t>4</a:t>
            </a:fld>
            <a:endParaRPr lang="en-US"/>
          </a:p>
        </p:txBody>
      </p:sp>
      <p:pic>
        <p:nvPicPr>
          <p:cNvPr id="1026" name="Picture 2" descr="Image result for time app">
            <a:extLst>
              <a:ext uri="{FF2B5EF4-FFF2-40B4-BE49-F238E27FC236}">
                <a16:creationId xmlns:a16="http://schemas.microsoft.com/office/drawing/2014/main" id="{B47F96C9-B122-429E-B252-7FFB16ED5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9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dirty="0"/>
              <a:t>Potential tools for logging &amp; tracking your time</a:t>
            </a:r>
          </a:p>
        </p:txBody>
      </p:sp>
      <p:graphicFrame>
        <p:nvGraphicFramePr>
          <p:cNvPr id="21" name="Content Placeholder 20">
            <a:extLst>
              <a:ext uri="{FF2B5EF4-FFF2-40B4-BE49-F238E27FC236}">
                <a16:creationId xmlns:a16="http://schemas.microsoft.com/office/drawing/2014/main" id="{0B5ECE22-564E-C94D-BA1A-EDE96ECE3B79}"/>
              </a:ext>
            </a:extLst>
          </p:cNvPr>
          <p:cNvGraphicFramePr>
            <a:graphicFrameLocks noGrp="1"/>
          </p:cNvGraphicFramePr>
          <p:nvPr>
            <p:ph idx="1"/>
            <p:extLst>
              <p:ext uri="{D42A27DB-BD31-4B8C-83A1-F6EECF244321}">
                <p14:modId xmlns:p14="http://schemas.microsoft.com/office/powerpoint/2010/main" val="1984347973"/>
              </p:ext>
            </p:extLst>
          </p:nvPr>
        </p:nvGraphicFramePr>
        <p:xfrm>
          <a:off x="765629" y="1095779"/>
          <a:ext cx="8114901" cy="5762220"/>
        </p:xfrm>
        <a:graphic>
          <a:graphicData uri="http://schemas.openxmlformats.org/drawingml/2006/table">
            <a:tbl>
              <a:tblPr firstRow="1" bandRow="1">
                <a:tableStyleId>{5C22544A-7EE6-4342-B048-85BDC9FD1C3A}</a:tableStyleId>
              </a:tblPr>
              <a:tblGrid>
                <a:gridCol w="2397603">
                  <a:extLst>
                    <a:ext uri="{9D8B030D-6E8A-4147-A177-3AD203B41FA5}">
                      <a16:colId xmlns:a16="http://schemas.microsoft.com/office/drawing/2014/main" val="2849829160"/>
                    </a:ext>
                  </a:extLst>
                </a:gridCol>
                <a:gridCol w="2858649">
                  <a:extLst>
                    <a:ext uri="{9D8B030D-6E8A-4147-A177-3AD203B41FA5}">
                      <a16:colId xmlns:a16="http://schemas.microsoft.com/office/drawing/2014/main" val="2406306967"/>
                    </a:ext>
                  </a:extLst>
                </a:gridCol>
                <a:gridCol w="2858649">
                  <a:extLst>
                    <a:ext uri="{9D8B030D-6E8A-4147-A177-3AD203B41FA5}">
                      <a16:colId xmlns:a16="http://schemas.microsoft.com/office/drawing/2014/main" val="2507487730"/>
                    </a:ext>
                  </a:extLst>
                </a:gridCol>
              </a:tblGrid>
              <a:tr h="103014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Existing software (e.g. Toggl, </a:t>
                      </a:r>
                      <a:r>
                        <a:rPr lang="en-US" sz="2000" dirty="0" err="1"/>
                        <a:t>RescueTime</a:t>
                      </a:r>
                      <a:r>
                        <a:rPr lang="en-US" sz="2000" dirty="0"/>
                        <a:t>, </a:t>
                      </a:r>
                      <a:r>
                        <a:rPr lang="en-US" sz="2000" dirty="0" err="1"/>
                        <a:t>Everhour</a:t>
                      </a:r>
                      <a:r>
                        <a:rPr lang="en-US" sz="2000" dirty="0"/>
                        <a:t>)</a:t>
                      </a:r>
                    </a:p>
                  </a:txBody>
                  <a:tcPr/>
                </a:tc>
                <a:tc>
                  <a:txBody>
                    <a:bodyPr/>
                    <a:lstStyle/>
                    <a:p>
                      <a:r>
                        <a:rPr lang="en-US" sz="2000" dirty="0"/>
                        <a:t>DIY</a:t>
                      </a:r>
                    </a:p>
                  </a:txBody>
                  <a:tcPr/>
                </a:tc>
                <a:extLst>
                  <a:ext uri="{0D108BD9-81ED-4DB2-BD59-A6C34878D82A}">
                    <a16:rowId xmlns:a16="http://schemas.microsoft.com/office/drawing/2014/main" val="3270522597"/>
                  </a:ext>
                </a:extLst>
              </a:tr>
              <a:tr h="1030148">
                <a:tc>
                  <a:txBody>
                    <a:bodyPr/>
                    <a:lstStyle/>
                    <a:p>
                      <a:r>
                        <a:rPr lang="en-US" sz="2000" b="1" dirty="0"/>
                        <a:t>General</a:t>
                      </a:r>
                    </a:p>
                  </a:txBody>
                  <a:tcPr/>
                </a:tc>
                <a:tc>
                  <a:txBody>
                    <a:bodyPr/>
                    <a:lstStyle/>
                    <a:p>
                      <a:r>
                        <a:rPr lang="en-US" sz="2000" dirty="0"/>
                        <a:t>Free versions and paid versions with different capabilities</a:t>
                      </a:r>
                    </a:p>
                  </a:txBody>
                  <a:tcPr/>
                </a:tc>
                <a:tc>
                  <a:txBody>
                    <a:bodyPr/>
                    <a:lstStyle/>
                    <a:p>
                      <a:r>
                        <a:rPr lang="en-US" sz="2000" b="0" dirty="0"/>
                        <a:t>Free</a:t>
                      </a:r>
                    </a:p>
                  </a:txBody>
                  <a:tcPr/>
                </a:tc>
                <a:extLst>
                  <a:ext uri="{0D108BD9-81ED-4DB2-BD59-A6C34878D82A}">
                    <a16:rowId xmlns:a16="http://schemas.microsoft.com/office/drawing/2014/main" val="85090996"/>
                  </a:ext>
                </a:extLst>
              </a:tr>
              <a:tr h="7179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Logging your time</a:t>
                      </a:r>
                    </a:p>
                  </a:txBody>
                  <a:tcPr/>
                </a:tc>
                <a:tc>
                  <a:txBody>
                    <a:bodyPr/>
                    <a:lstStyle/>
                    <a:p>
                      <a:r>
                        <a:rPr lang="en-US" sz="2000" dirty="0"/>
                        <a:t>Turn on timer to start/stop tracking</a:t>
                      </a:r>
                    </a:p>
                  </a:txBody>
                  <a:tcPr/>
                </a:tc>
                <a:tc>
                  <a:txBody>
                    <a:bodyPr/>
                    <a:lstStyle/>
                    <a:p>
                      <a:r>
                        <a:rPr lang="en-US" sz="2000" dirty="0"/>
                        <a:t>Self-report number of hours spent per task</a:t>
                      </a:r>
                    </a:p>
                  </a:txBody>
                  <a:tcPr/>
                </a:tc>
                <a:extLst>
                  <a:ext uri="{0D108BD9-81ED-4DB2-BD59-A6C34878D82A}">
                    <a16:rowId xmlns:a16="http://schemas.microsoft.com/office/drawing/2014/main" val="3478194810"/>
                  </a:ext>
                </a:extLst>
              </a:tr>
              <a:tr h="158370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Some can monitor apps and URLs used and identify distracters (hello Slack!)</a:t>
                      </a:r>
                    </a:p>
                  </a:txBody>
                  <a:tcPr/>
                </a:tc>
                <a:tc>
                  <a:txBody>
                    <a:bodyPr/>
                    <a:lstStyle/>
                    <a:p>
                      <a:r>
                        <a:rPr lang="en-US" sz="2000" dirty="0"/>
                        <a:t>Only knows what you record</a:t>
                      </a:r>
                    </a:p>
                  </a:txBody>
                  <a:tcPr/>
                </a:tc>
                <a:extLst>
                  <a:ext uri="{0D108BD9-81ED-4DB2-BD59-A6C34878D82A}">
                    <a16:rowId xmlns:a16="http://schemas.microsoft.com/office/drawing/2014/main" val="365403065"/>
                  </a:ext>
                </a:extLst>
              </a:tr>
              <a:tr h="14002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Tracking &amp; analyzing your time</a:t>
                      </a:r>
                    </a:p>
                  </a:txBody>
                  <a:tcPr/>
                </a:tc>
                <a:tc>
                  <a:txBody>
                    <a:bodyPr/>
                    <a:lstStyle/>
                    <a:p>
                      <a:r>
                        <a:rPr lang="en-US" sz="2000" dirty="0"/>
                        <a:t>Preset metrics; can export your data and modify as needed for analysis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t>Full ownership of your recorded data, can set up and analyze in a way that best suits your needs</a:t>
                      </a:r>
                    </a:p>
                  </a:txBody>
                  <a:tcPr/>
                </a:tc>
                <a:extLst>
                  <a:ext uri="{0D108BD9-81ED-4DB2-BD59-A6C34878D82A}">
                    <a16:rowId xmlns:a16="http://schemas.microsoft.com/office/drawing/2014/main" val="1461580731"/>
                  </a:ext>
                </a:extLst>
              </a:tr>
            </a:tbl>
          </a:graphicData>
        </a:graphic>
      </p:graphicFrame>
      <p:sp>
        <p:nvSpPr>
          <p:cNvPr id="4" name="Slide Number Placeholder 3">
            <a:extLst>
              <a:ext uri="{FF2B5EF4-FFF2-40B4-BE49-F238E27FC236}">
                <a16:creationId xmlns:a16="http://schemas.microsoft.com/office/drawing/2014/main" id="{6C867645-EF69-43F0-BD42-9E23B31FE145}"/>
              </a:ext>
            </a:extLst>
          </p:cNvPr>
          <p:cNvSpPr>
            <a:spLocks noGrp="1"/>
          </p:cNvSpPr>
          <p:nvPr>
            <p:ph type="sldNum" sz="quarter" idx="4"/>
          </p:nvPr>
        </p:nvSpPr>
        <p:spPr/>
        <p:txBody>
          <a:bodyPr/>
          <a:lstStyle/>
          <a:p>
            <a:fld id="{1C3486A8-E8FB-4965-B61C-9B9FA7DC7BEE}" type="slidenum">
              <a:rPr lang="en-US" smtClean="0"/>
              <a:pPr/>
              <a:t>5</a:t>
            </a:fld>
            <a:endParaRPr lang="en-US"/>
          </a:p>
        </p:txBody>
      </p:sp>
    </p:spTree>
    <p:extLst>
      <p:ext uri="{BB962C8B-B14F-4D97-AF65-F5344CB8AC3E}">
        <p14:creationId xmlns:p14="http://schemas.microsoft.com/office/powerpoint/2010/main" val="30833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The DIY Approach: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 less interested in identifying distractors</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 – 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17344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dirty="0"/>
              <a:t>What is </a:t>
            </a:r>
            <a:r>
              <a:rPr lang="en-US" i="1" dirty="0" err="1"/>
              <a:t>timetrackR</a:t>
            </a:r>
            <a:r>
              <a:rPr lang="en-US" dirty="0"/>
              <a:t>?</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485" y="3906756"/>
            <a:ext cx="3192651" cy="18870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1606245141"/>
              </p:ext>
            </p:extLst>
          </p:nvPr>
        </p:nvGraphicFramePr>
        <p:xfrm>
          <a:off x="2169935" y="1363049"/>
          <a:ext cx="5734201"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40109E0A-B15A-4E73-B2B7-B8C67B86234B}"/>
              </a:ext>
            </a:extLst>
          </p:cNvPr>
          <p:cNvSpPr>
            <a:spLocks noGrp="1"/>
          </p:cNvSpPr>
          <p:nvPr>
            <p:ph type="sldNum" sz="quarter" idx="11"/>
          </p:nvPr>
        </p:nvSpPr>
        <p:spPr/>
        <p:txBody>
          <a:bodyPr/>
          <a:lstStyle/>
          <a:p>
            <a:fld id="{1C3486A8-E8FB-4965-B61C-9B9FA7DC7BEE}" type="slidenum">
              <a:rPr lang="en-US" smtClean="0"/>
              <a:pPr/>
              <a:t>8</a:t>
            </a:fld>
            <a:endParaRPr lang="en-US"/>
          </a:p>
        </p:txBody>
      </p:sp>
    </p:spTree>
    <p:extLst>
      <p:ext uri="{BB962C8B-B14F-4D97-AF65-F5344CB8AC3E}">
        <p14:creationId xmlns:p14="http://schemas.microsoft.com/office/powerpoint/2010/main" val="38890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60F-E8EB-4D45-A968-5570DA7F1597}"/>
              </a:ext>
            </a:extLst>
          </p:cNvPr>
          <p:cNvSpPr>
            <a:spLocks noGrp="1"/>
          </p:cNvSpPr>
          <p:nvPr>
            <p:ph type="title"/>
          </p:nvPr>
        </p:nvSpPr>
        <p:spPr/>
        <p:txBody>
          <a:bodyPr/>
          <a:lstStyle/>
          <a:p>
            <a:r>
              <a:rPr lang="en-US" dirty="0"/>
              <a:t>Log hours</a:t>
            </a:r>
          </a:p>
        </p:txBody>
      </p:sp>
      <p:sp>
        <p:nvSpPr>
          <p:cNvPr id="3" name="Content Placeholder 2">
            <a:extLst>
              <a:ext uri="{FF2B5EF4-FFF2-40B4-BE49-F238E27FC236}">
                <a16:creationId xmlns:a16="http://schemas.microsoft.com/office/drawing/2014/main" id="{C111CDA8-6B9F-B047-847F-CAC3335C7080}"/>
              </a:ext>
            </a:extLst>
          </p:cNvPr>
          <p:cNvSpPr>
            <a:spLocks noGrp="1"/>
          </p:cNvSpPr>
          <p:nvPr>
            <p:ph idx="1"/>
          </p:nvPr>
        </p:nvSpPr>
        <p:spPr/>
        <p:txBody>
          <a:bodyPr/>
          <a:lstStyle/>
          <a:p>
            <a:r>
              <a:rPr lang="en-US" sz="2400" dirty="0"/>
              <a:t>Started logging my time in 2017</a:t>
            </a:r>
          </a:p>
          <a:p>
            <a:r>
              <a:rPr lang="en-US" sz="2400" dirty="0"/>
              <a:t>Log in 15-minute increments</a:t>
            </a:r>
          </a:p>
          <a:p>
            <a:r>
              <a:rPr lang="en-US" sz="2400" dirty="0"/>
              <a:t>Update 1-2x/day</a:t>
            </a:r>
          </a:p>
          <a:p>
            <a:r>
              <a:rPr lang="en-US" sz="2400" dirty="0"/>
              <a:t>Reasonably consistent: 4-5 days/week</a:t>
            </a:r>
          </a:p>
          <a:p>
            <a:r>
              <a:rPr lang="en-US" sz="2400" dirty="0"/>
              <a:t>Spend &lt;5 minutes a day recording my time</a:t>
            </a:r>
          </a:p>
          <a:p>
            <a:pPr marL="0" indent="0">
              <a:buNone/>
            </a:pPr>
            <a:endParaRPr lang="en-US" sz="2400" dirty="0"/>
          </a:p>
        </p:txBody>
      </p:sp>
      <p:sp>
        <p:nvSpPr>
          <p:cNvPr id="4" name="Slide Number Placeholder 3">
            <a:extLst>
              <a:ext uri="{FF2B5EF4-FFF2-40B4-BE49-F238E27FC236}">
                <a16:creationId xmlns:a16="http://schemas.microsoft.com/office/drawing/2014/main" id="{D4089AA8-D6AC-7540-8ABF-FA2E2379EA0D}"/>
              </a:ext>
            </a:extLst>
          </p:cNvPr>
          <p:cNvSpPr>
            <a:spLocks noGrp="1"/>
          </p:cNvSpPr>
          <p:nvPr>
            <p:ph type="sldNum" sz="quarter" idx="4"/>
          </p:nvPr>
        </p:nvSpPr>
        <p:spPr/>
        <p:txBody>
          <a:bodyPr/>
          <a:lstStyle/>
          <a:p>
            <a:fld id="{1C3486A8-E8FB-4965-B61C-9B9FA7DC7BEE}" type="slidenum">
              <a:rPr lang="en-US" smtClean="0"/>
              <a:pPr/>
              <a:t>9</a:t>
            </a:fld>
            <a:endParaRPr lang="en-US"/>
          </a:p>
        </p:txBody>
      </p:sp>
      <p:pic>
        <p:nvPicPr>
          <p:cNvPr id="5" name="Picture 4">
            <a:extLst>
              <a:ext uri="{FF2B5EF4-FFF2-40B4-BE49-F238E27FC236}">
                <a16:creationId xmlns:a16="http://schemas.microsoft.com/office/drawing/2014/main" id="{26B653D4-38CF-984F-BC49-6EA699B5ACF2}"/>
              </a:ext>
            </a:extLst>
          </p:cNvPr>
          <p:cNvPicPr>
            <a:picLocks noChangeAspect="1"/>
          </p:cNvPicPr>
          <p:nvPr/>
        </p:nvPicPr>
        <p:blipFill>
          <a:blip r:embed="rId3"/>
          <a:stretch>
            <a:fillRect/>
          </a:stretch>
        </p:blipFill>
        <p:spPr>
          <a:xfrm>
            <a:off x="0" y="3758306"/>
            <a:ext cx="9144000" cy="3941245"/>
          </a:xfrm>
          <a:prstGeom prst="rect">
            <a:avLst/>
          </a:prstGeom>
        </p:spPr>
      </p:pic>
    </p:spTree>
    <p:extLst>
      <p:ext uri="{BB962C8B-B14F-4D97-AF65-F5344CB8AC3E}">
        <p14:creationId xmlns:p14="http://schemas.microsoft.com/office/powerpoint/2010/main" val="3264263300"/>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Props1.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3.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MSK_Slide1Template</Template>
  <TotalTime>15757</TotalTime>
  <Words>2026</Words>
  <Application>Microsoft Macintosh PowerPoint</Application>
  <PresentationFormat>On-screen Show (4:3)</PresentationFormat>
  <Paragraphs>215</Paragraphs>
  <Slides>34</Slides>
  <Notes>12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Courier</vt:lpstr>
      <vt:lpstr>Georgia</vt:lpstr>
      <vt:lpstr>Slide Template 1</vt:lpstr>
      <vt:lpstr>It’s Time to Shine with the timetrackR App</vt:lpstr>
      <vt:lpstr>Time &amp; the busy RLady</vt:lpstr>
      <vt:lpstr>So what’s the problem?</vt:lpstr>
      <vt:lpstr>Potential solution:   time tracking app?</vt:lpstr>
      <vt:lpstr>Potential tools for logging &amp; tracking your time</vt:lpstr>
      <vt:lpstr>The DIY Approach: Motivation &amp; Goals</vt:lpstr>
      <vt:lpstr>Thus, a (Shiny) star was born</vt:lpstr>
      <vt:lpstr>What is timetrackR?</vt:lpstr>
      <vt:lpstr>Log hours</vt:lpstr>
      <vt:lpstr>timetrackR Metrics &amp; Visualizations</vt:lpstr>
      <vt:lpstr>Time tracking metrics: Percent effort</vt:lpstr>
      <vt:lpstr>Time tracking metrics: Total hours</vt:lpstr>
      <vt:lpstr>Time tracking viz: Project Timeline</vt:lpstr>
      <vt:lpstr>timetrackR Demo</vt:lpstr>
      <vt:lpstr>PowerPoint Presentation</vt:lpstr>
      <vt:lpstr>PowerPoint Presentation</vt:lpstr>
      <vt:lpstr>PowerPoint Presentation</vt:lpstr>
      <vt:lpstr>Information learned from timetrackR</vt:lpstr>
      <vt:lpstr>Have I sold you on logging your hours &amp; tracking your time yet?</vt:lpstr>
      <vt:lpstr>Adapting for your own use</vt:lpstr>
      <vt:lpstr>Required: Template Time Tracker</vt:lpstr>
      <vt:lpstr>Optional: Template Project Tracker</vt:lpstr>
      <vt:lpstr>Adapting for your own use</vt:lpstr>
      <vt:lpstr>R Code Highlights:  The switch function and geom_segment()</vt:lpstr>
      <vt:lpstr>The switch function</vt:lpstr>
      <vt:lpstr>switch function: Bar chart application</vt:lpstr>
      <vt:lpstr>Project Timeline</vt:lpstr>
      <vt:lpstr>Project Timeline: Data wrangling</vt:lpstr>
      <vt:lpstr>Project Timeline: Data Viz</vt:lpstr>
      <vt:lpstr>Unrelated to time tracking: Hex Sticker</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Jessica Lavery</cp:lastModifiedBy>
  <cp:revision>162</cp:revision>
  <dcterms:created xsi:type="dcterms:W3CDTF">2020-01-20T18:27:30Z</dcterms:created>
  <dcterms:modified xsi:type="dcterms:W3CDTF">2020-02-26T01:52:52Z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