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4"/>
  </p:notesMasterIdLst>
  <p:handoutMasterIdLst>
    <p:handoutMasterId r:id="rId45"/>
  </p:handoutMasterIdLst>
  <p:sldIdLst>
    <p:sldId id="256" r:id="rId5"/>
    <p:sldId id="317" r:id="rId6"/>
    <p:sldId id="312" r:id="rId7"/>
    <p:sldId id="318" r:id="rId8"/>
    <p:sldId id="265" r:id="rId9"/>
    <p:sldId id="304" r:id="rId10"/>
    <p:sldId id="319" r:id="rId11"/>
    <p:sldId id="320" r:id="rId12"/>
    <p:sldId id="321" r:id="rId13"/>
    <p:sldId id="322" r:id="rId14"/>
    <p:sldId id="323" r:id="rId15"/>
    <p:sldId id="306" r:id="rId16"/>
    <p:sldId id="324" r:id="rId17"/>
    <p:sldId id="290" r:id="rId18"/>
    <p:sldId id="260" r:id="rId19"/>
    <p:sldId id="287" r:id="rId20"/>
    <p:sldId id="278" r:id="rId21"/>
    <p:sldId id="279" r:id="rId22"/>
    <p:sldId id="259" r:id="rId23"/>
    <p:sldId id="326" r:id="rId24"/>
    <p:sldId id="330" r:id="rId25"/>
    <p:sldId id="329" r:id="rId26"/>
    <p:sldId id="327" r:id="rId27"/>
    <p:sldId id="328" r:id="rId28"/>
    <p:sldId id="266" r:id="rId29"/>
    <p:sldId id="316" r:id="rId30"/>
    <p:sldId id="302" r:id="rId31"/>
    <p:sldId id="315" r:id="rId32"/>
    <p:sldId id="289" r:id="rId33"/>
    <p:sldId id="294" r:id="rId34"/>
    <p:sldId id="288" r:id="rId35"/>
    <p:sldId id="295" r:id="rId36"/>
    <p:sldId id="301" r:id="rId37"/>
    <p:sldId id="307" r:id="rId38"/>
    <p:sldId id="313" r:id="rId39"/>
    <p:sldId id="262" r:id="rId40"/>
    <p:sldId id="280" r:id="rId41"/>
    <p:sldId id="263" r:id="rId42"/>
    <p:sldId id="273"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3" autoAdjust="0"/>
    <p:restoredTop sz="88151" autoAdjust="0"/>
  </p:normalViewPr>
  <p:slideViewPr>
    <p:cSldViewPr snapToGrid="0" showGuides="1">
      <p:cViewPr varScale="1">
        <p:scale>
          <a:sx n="79" d="100"/>
          <a:sy n="79" d="100"/>
        </p:scale>
        <p:origin x="288" y="184"/>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4/20/20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timetrackr.shinyapps.io/timetrack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GuangchuangYu/hexSticker"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38</a:t>
            </a:fld>
            <a:endParaRPr lang="en-US"/>
          </a:p>
        </p:txBody>
      </p:sp>
    </p:spTree>
    <p:extLst>
      <p:ext uri="{BB962C8B-B14F-4D97-AF65-F5344CB8AC3E}">
        <p14:creationId xmlns:p14="http://schemas.microsoft.com/office/powerpoint/2010/main" val="33744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6</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audit” with a goal of answering the question of “Where is my time going and can it be efficiently directed?”</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7</a:t>
            </a:fld>
            <a:endParaRPr lang="en-US"/>
          </a:p>
        </p:txBody>
      </p:sp>
    </p:spTree>
    <p:extLst>
      <p:ext uri="{BB962C8B-B14F-4D97-AF65-F5344CB8AC3E}">
        <p14:creationId xmlns:p14="http://schemas.microsoft.com/office/powerpoint/2010/main" val="405009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13</a:t>
            </a:fld>
            <a:endParaRPr lang="en-US"/>
          </a:p>
        </p:txBody>
      </p:sp>
    </p:spTree>
    <p:extLst>
      <p:ext uri="{BB962C8B-B14F-4D97-AF65-F5344CB8AC3E}">
        <p14:creationId xmlns:p14="http://schemas.microsoft.com/office/powerpoint/2010/main" val="230711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14</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15</a:t>
            </a:fld>
            <a:endParaRPr lang="en-US"/>
          </a:p>
        </p:txBody>
      </p:sp>
    </p:spTree>
    <p:extLst>
      <p:ext uri="{BB962C8B-B14F-4D97-AF65-F5344CB8AC3E}">
        <p14:creationId xmlns:p14="http://schemas.microsoft.com/office/powerpoint/2010/main" val="63675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timetrackr.shinyapps.io/timetrackr</a:t>
            </a:r>
            <a:endParaRPr lang="en-US" sz="1200" dirty="0"/>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19</a:t>
            </a:fld>
            <a:endParaRPr lang="en-US"/>
          </a:p>
        </p:txBody>
      </p:sp>
    </p:spTree>
    <p:extLst>
      <p:ext uri="{BB962C8B-B14F-4D97-AF65-F5344CB8AC3E}">
        <p14:creationId xmlns:p14="http://schemas.microsoft.com/office/powerpoint/2010/main" val="346001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25</a:t>
            </a:fld>
            <a:endParaRPr lang="en-US"/>
          </a:p>
        </p:txBody>
      </p:sp>
    </p:spTree>
    <p:extLst>
      <p:ext uri="{BB962C8B-B14F-4D97-AF65-F5344CB8AC3E}">
        <p14:creationId xmlns:p14="http://schemas.microsoft.com/office/powerpoint/2010/main" val="3552024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https://github.com/GuangchuangYu/hexSticker</a:t>
            </a: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34</a:t>
            </a:fld>
            <a:endParaRPr lang="en-US"/>
          </a:p>
        </p:txBody>
      </p:sp>
    </p:spTree>
    <p:extLst>
      <p:ext uri="{BB962C8B-B14F-4D97-AF65-F5344CB8AC3E}">
        <p14:creationId xmlns:p14="http://schemas.microsoft.com/office/powerpoint/2010/main" val="29813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rstudio.github.io/shinydashboar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jalavery/timetrackR"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timetrackr.shinyapps.io/timetrack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April 30,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67"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13"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06"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3D66B9-B2F3-E946-825F-AC177192914D}"/>
              </a:ext>
            </a:extLst>
          </p:cNvPr>
          <p:cNvPicPr>
            <a:picLocks noChangeAspect="1"/>
          </p:cNvPicPr>
          <p:nvPr/>
        </p:nvPicPr>
        <p:blipFill>
          <a:blip r:embed="rId5"/>
          <a:stretch>
            <a:fillRect/>
          </a:stretch>
        </p:blipFill>
        <p:spPr>
          <a:xfrm>
            <a:off x="7327840" y="3353892"/>
            <a:ext cx="1720962" cy="1993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B304-46BA-FC4F-92A1-016F4A72F9BA}"/>
              </a:ext>
            </a:extLst>
          </p:cNvPr>
          <p:cNvSpPr>
            <a:spLocks noGrp="1"/>
          </p:cNvSpPr>
          <p:nvPr>
            <p:ph type="title"/>
          </p:nvPr>
        </p:nvSpPr>
        <p:spPr/>
        <p:txBody>
          <a:bodyPr/>
          <a:lstStyle/>
          <a:p>
            <a:r>
              <a:rPr lang="en-US" dirty="0"/>
              <a:t>How I use </a:t>
            </a:r>
            <a:r>
              <a:rPr lang="en-US" dirty="0" err="1"/>
              <a:t>toggl</a:t>
            </a:r>
            <a:endParaRPr lang="en-US" dirty="0"/>
          </a:p>
        </p:txBody>
      </p:sp>
      <p:sp>
        <p:nvSpPr>
          <p:cNvPr id="3" name="Content Placeholder 2">
            <a:extLst>
              <a:ext uri="{FF2B5EF4-FFF2-40B4-BE49-F238E27FC236}">
                <a16:creationId xmlns:a16="http://schemas.microsoft.com/office/drawing/2014/main" id="{82C492A2-D596-7348-9A69-23BBC287AB47}"/>
              </a:ext>
            </a:extLst>
          </p:cNvPr>
          <p:cNvSpPr>
            <a:spLocks noGrp="1"/>
          </p:cNvSpPr>
          <p:nvPr>
            <p:ph idx="1"/>
          </p:nvPr>
        </p:nvSpPr>
        <p:spPr/>
        <p:txBody>
          <a:bodyPr/>
          <a:lstStyle/>
          <a:p>
            <a:r>
              <a:rPr lang="en-US" sz="2800" dirty="0"/>
              <a:t>I track the “client” as the faculty statistician I’m working with</a:t>
            </a:r>
          </a:p>
          <a:p>
            <a:pPr lvl="1"/>
            <a:r>
              <a:rPr lang="en-US" sz="2400" dirty="0"/>
              <a:t>Could also have used the clinical collaborator, but would have many more clients</a:t>
            </a:r>
          </a:p>
          <a:p>
            <a:r>
              <a:rPr lang="en-US" sz="2800" dirty="0"/>
              <a:t>Tags describe project phase (data cleaning, data analysis, manuscript preparation, etc.)</a:t>
            </a:r>
          </a:p>
          <a:p>
            <a:r>
              <a:rPr lang="en-US" sz="2800" dirty="0"/>
              <a:t>Descriptions are more variable</a:t>
            </a:r>
          </a:p>
        </p:txBody>
      </p:sp>
      <p:sp>
        <p:nvSpPr>
          <p:cNvPr id="4" name="Slide Number Placeholder 3">
            <a:extLst>
              <a:ext uri="{FF2B5EF4-FFF2-40B4-BE49-F238E27FC236}">
                <a16:creationId xmlns:a16="http://schemas.microsoft.com/office/drawing/2014/main" id="{A4B418C8-EB85-B443-9B47-57E8744383F8}"/>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351994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499A-745B-DE46-AA1A-226C7DDEC314}"/>
              </a:ext>
            </a:extLst>
          </p:cNvPr>
          <p:cNvSpPr>
            <a:spLocks noGrp="1"/>
          </p:cNvSpPr>
          <p:nvPr>
            <p:ph type="title"/>
          </p:nvPr>
        </p:nvSpPr>
        <p:spPr/>
        <p:txBody>
          <a:bodyPr/>
          <a:lstStyle/>
          <a:p>
            <a:r>
              <a:rPr lang="en-US" dirty="0"/>
              <a:t>Pros &amp; Cons of Toggl</a:t>
            </a:r>
          </a:p>
        </p:txBody>
      </p:sp>
      <p:sp>
        <p:nvSpPr>
          <p:cNvPr id="6" name="Text Placeholder 5">
            <a:extLst>
              <a:ext uri="{FF2B5EF4-FFF2-40B4-BE49-F238E27FC236}">
                <a16:creationId xmlns:a16="http://schemas.microsoft.com/office/drawing/2014/main" id="{3E263C26-2FFE-E047-99A6-5E627F69FA23}"/>
              </a:ext>
            </a:extLst>
          </p:cNvPr>
          <p:cNvSpPr>
            <a:spLocks noGrp="1"/>
          </p:cNvSpPr>
          <p:nvPr>
            <p:ph type="body" idx="1"/>
          </p:nvPr>
        </p:nvSpPr>
        <p:spPr/>
        <p:txBody>
          <a:bodyPr/>
          <a:lstStyle/>
          <a:p>
            <a:r>
              <a:rPr lang="en-US" dirty="0"/>
              <a:t>Pros</a:t>
            </a:r>
          </a:p>
        </p:txBody>
      </p:sp>
      <p:sp>
        <p:nvSpPr>
          <p:cNvPr id="7" name="Content Placeholder 6">
            <a:extLst>
              <a:ext uri="{FF2B5EF4-FFF2-40B4-BE49-F238E27FC236}">
                <a16:creationId xmlns:a16="http://schemas.microsoft.com/office/drawing/2014/main" id="{D3FDED9B-C0B7-C948-B014-ABB1539F9879}"/>
              </a:ext>
            </a:extLst>
          </p:cNvPr>
          <p:cNvSpPr>
            <a:spLocks noGrp="1"/>
          </p:cNvSpPr>
          <p:nvPr>
            <p:ph sz="half" idx="2"/>
          </p:nvPr>
        </p:nvSpPr>
        <p:spPr/>
        <p:txBody>
          <a:bodyPr/>
          <a:lstStyle/>
          <a:p>
            <a:r>
              <a:rPr lang="en-US" dirty="0"/>
              <a:t>Free version available</a:t>
            </a:r>
          </a:p>
          <a:p>
            <a:r>
              <a:rPr lang="en-US" dirty="0"/>
              <a:t>Can easily integrate into your workflow</a:t>
            </a:r>
          </a:p>
          <a:p>
            <a:r>
              <a:rPr lang="en-US" dirty="0"/>
              <a:t>Not a lot of up-front setup required</a:t>
            </a:r>
          </a:p>
          <a:p>
            <a:r>
              <a:rPr lang="en-US" b="1" dirty="0"/>
              <a:t>Can export your data</a:t>
            </a:r>
          </a:p>
        </p:txBody>
      </p:sp>
      <p:sp>
        <p:nvSpPr>
          <p:cNvPr id="8" name="Text Placeholder 7">
            <a:extLst>
              <a:ext uri="{FF2B5EF4-FFF2-40B4-BE49-F238E27FC236}">
                <a16:creationId xmlns:a16="http://schemas.microsoft.com/office/drawing/2014/main" id="{FE81C29C-4BE7-A743-9D43-BA3BE13DB0F8}"/>
              </a:ext>
            </a:extLst>
          </p:cNvPr>
          <p:cNvSpPr>
            <a:spLocks noGrp="1"/>
          </p:cNvSpPr>
          <p:nvPr>
            <p:ph type="body" sz="quarter" idx="3"/>
          </p:nvPr>
        </p:nvSpPr>
        <p:spPr/>
        <p:txBody>
          <a:bodyPr/>
          <a:lstStyle/>
          <a:p>
            <a:r>
              <a:rPr lang="en-US" dirty="0"/>
              <a:t>Cons</a:t>
            </a:r>
          </a:p>
        </p:txBody>
      </p:sp>
      <p:sp>
        <p:nvSpPr>
          <p:cNvPr id="9" name="Content Placeholder 8">
            <a:extLst>
              <a:ext uri="{FF2B5EF4-FFF2-40B4-BE49-F238E27FC236}">
                <a16:creationId xmlns:a16="http://schemas.microsoft.com/office/drawing/2014/main" id="{A620F95C-3C59-914E-A8D5-F8D349984D6F}"/>
              </a:ext>
            </a:extLst>
          </p:cNvPr>
          <p:cNvSpPr>
            <a:spLocks noGrp="1"/>
          </p:cNvSpPr>
          <p:nvPr>
            <p:ph sz="quarter" idx="4"/>
          </p:nvPr>
        </p:nvSpPr>
        <p:spPr/>
        <p:txBody>
          <a:bodyPr/>
          <a:lstStyle/>
          <a:p>
            <a:r>
              <a:rPr lang="en-US" dirty="0"/>
              <a:t>Free “insights” only include total hours per day, percent time by project or client</a:t>
            </a:r>
          </a:p>
          <a:p>
            <a:r>
              <a:rPr lang="en-US" dirty="0"/>
              <a:t>Paid insights pertain primarily to billable hours, which isn’t as relevant for my work</a:t>
            </a:r>
          </a:p>
        </p:txBody>
      </p:sp>
      <p:sp>
        <p:nvSpPr>
          <p:cNvPr id="5" name="Slide Number Placeholder 4">
            <a:extLst>
              <a:ext uri="{FF2B5EF4-FFF2-40B4-BE49-F238E27FC236}">
                <a16:creationId xmlns:a16="http://schemas.microsoft.com/office/drawing/2014/main" id="{CC5AE42B-2C48-FF45-B6A9-6135EC815CFC}"/>
              </a:ext>
            </a:extLst>
          </p:cNvPr>
          <p:cNvSpPr>
            <a:spLocks noGrp="1"/>
          </p:cNvSpPr>
          <p:nvPr>
            <p:ph type="sldNum" sz="quarter" idx="10"/>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105498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30B0-D468-7049-844F-3E19AE20A019}"/>
              </a:ext>
            </a:extLst>
          </p:cNvPr>
          <p:cNvSpPr>
            <a:spLocks noGrp="1"/>
          </p:cNvSpPr>
          <p:nvPr>
            <p:ph type="title"/>
          </p:nvPr>
        </p:nvSpPr>
        <p:spPr/>
        <p:txBody>
          <a:bodyPr/>
          <a:lstStyle/>
          <a:p>
            <a:r>
              <a:rPr lang="en-US" dirty="0"/>
              <a:t>Thus, a (Shiny) star was born</a:t>
            </a:r>
            <a:endParaRPr lang="en-US" i="1" dirty="0"/>
          </a:p>
        </p:txBody>
      </p:sp>
      <p:sp>
        <p:nvSpPr>
          <p:cNvPr id="4" name="Slide Number Placeholder 3">
            <a:extLst>
              <a:ext uri="{FF2B5EF4-FFF2-40B4-BE49-F238E27FC236}">
                <a16:creationId xmlns:a16="http://schemas.microsoft.com/office/drawing/2014/main" id="{721BEABF-ABB5-5447-BC76-5255EFF435D1}"/>
              </a:ext>
            </a:extLst>
          </p:cNvPr>
          <p:cNvSpPr>
            <a:spLocks noGrp="1"/>
          </p:cNvSpPr>
          <p:nvPr>
            <p:ph type="sldNum" sz="quarter" idx="11"/>
          </p:nvPr>
        </p:nvSpPr>
        <p:spPr/>
        <p:txBody>
          <a:bodyPr/>
          <a:lstStyle/>
          <a:p>
            <a:fld id="{1C3486A8-E8FB-4965-B61C-9B9FA7DC7BEE}" type="slidenum">
              <a:rPr lang="en-US" smtClean="0"/>
              <a:pPr/>
              <a:t>12</a:t>
            </a:fld>
            <a:endParaRPr lang="en-US"/>
          </a:p>
        </p:txBody>
      </p:sp>
      <p:pic>
        <p:nvPicPr>
          <p:cNvPr id="6" name="Picture 5">
            <a:extLst>
              <a:ext uri="{FF2B5EF4-FFF2-40B4-BE49-F238E27FC236}">
                <a16:creationId xmlns:a16="http://schemas.microsoft.com/office/drawing/2014/main" id="{E1ED5538-6F3F-4A48-AF11-E9C628D71EA6}"/>
              </a:ext>
            </a:extLst>
          </p:cNvPr>
          <p:cNvPicPr>
            <a:picLocks noChangeAspect="1"/>
          </p:cNvPicPr>
          <p:nvPr/>
        </p:nvPicPr>
        <p:blipFill>
          <a:blip r:embed="rId2"/>
          <a:stretch>
            <a:fillRect/>
          </a:stretch>
        </p:blipFill>
        <p:spPr>
          <a:xfrm>
            <a:off x="3352043" y="2725833"/>
            <a:ext cx="2467127" cy="2857676"/>
          </a:xfrm>
          <a:prstGeom prst="rect">
            <a:avLst/>
          </a:prstGeom>
        </p:spPr>
      </p:pic>
      <p:pic>
        <p:nvPicPr>
          <p:cNvPr id="8" name="Picture 7">
            <a:extLst>
              <a:ext uri="{FF2B5EF4-FFF2-40B4-BE49-F238E27FC236}">
                <a16:creationId xmlns:a16="http://schemas.microsoft.com/office/drawing/2014/main" id="{B0880EB9-C73F-5A49-AEC0-F336947E5C86}"/>
              </a:ext>
            </a:extLst>
          </p:cNvPr>
          <p:cNvPicPr>
            <a:picLocks noChangeAspect="1"/>
          </p:cNvPicPr>
          <p:nvPr/>
        </p:nvPicPr>
        <p:blipFill>
          <a:blip r:embed="rId3"/>
          <a:stretch>
            <a:fillRect/>
          </a:stretch>
        </p:blipFill>
        <p:spPr>
          <a:xfrm>
            <a:off x="726156" y="2459889"/>
            <a:ext cx="1694782" cy="1694782"/>
          </a:xfrm>
          <a:prstGeom prst="rect">
            <a:avLst/>
          </a:prstGeom>
        </p:spPr>
      </p:pic>
      <p:pic>
        <p:nvPicPr>
          <p:cNvPr id="9" name="Picture 8">
            <a:extLst>
              <a:ext uri="{FF2B5EF4-FFF2-40B4-BE49-F238E27FC236}">
                <a16:creationId xmlns:a16="http://schemas.microsoft.com/office/drawing/2014/main" id="{3A39A1F0-67AB-0445-AA5D-01330C5358BE}"/>
              </a:ext>
            </a:extLst>
          </p:cNvPr>
          <p:cNvPicPr>
            <a:picLocks noChangeAspect="1"/>
          </p:cNvPicPr>
          <p:nvPr/>
        </p:nvPicPr>
        <p:blipFill>
          <a:blip r:embed="rId3"/>
          <a:stretch>
            <a:fillRect/>
          </a:stretch>
        </p:blipFill>
        <p:spPr>
          <a:xfrm>
            <a:off x="6750276" y="2459889"/>
            <a:ext cx="1694782" cy="1694782"/>
          </a:xfrm>
          <a:prstGeom prst="rect">
            <a:avLst/>
          </a:prstGeom>
        </p:spPr>
      </p:pic>
    </p:spTree>
    <p:extLst>
      <p:ext uri="{BB962C8B-B14F-4D97-AF65-F5344CB8AC3E}">
        <p14:creationId xmlns:p14="http://schemas.microsoft.com/office/powerpoint/2010/main" val="226974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9AC3-B766-C74C-BDE8-5137397439E3}"/>
              </a:ext>
            </a:extLst>
          </p:cNvPr>
          <p:cNvSpPr>
            <a:spLocks noGrp="1"/>
          </p:cNvSpPr>
          <p:nvPr>
            <p:ph type="title"/>
          </p:nvPr>
        </p:nvSpPr>
        <p:spPr/>
        <p:txBody>
          <a:bodyPr/>
          <a:lstStyle/>
          <a:p>
            <a:r>
              <a:rPr lang="en-US" dirty="0">
                <a:solidFill>
                  <a:schemeClr val="accent3"/>
                </a:solidFill>
              </a:rPr>
              <a:t>What is timetrackR?</a:t>
            </a:r>
          </a:p>
        </p:txBody>
      </p:sp>
      <p:sp>
        <p:nvSpPr>
          <p:cNvPr id="3" name="Content Placeholder 2">
            <a:extLst>
              <a:ext uri="{FF2B5EF4-FFF2-40B4-BE49-F238E27FC236}">
                <a16:creationId xmlns:a16="http://schemas.microsoft.com/office/drawing/2014/main" id="{F2BE3DDE-58B9-E847-956B-8AB1F8DCACB6}"/>
              </a:ext>
            </a:extLst>
          </p:cNvPr>
          <p:cNvSpPr>
            <a:spLocks noGrp="1"/>
          </p:cNvSpPr>
          <p:nvPr>
            <p:ph idx="1"/>
          </p:nvPr>
        </p:nvSpPr>
        <p:spPr>
          <a:xfrm>
            <a:off x="1206500" y="1223895"/>
            <a:ext cx="7679871" cy="4525963"/>
          </a:xfrm>
        </p:spPr>
        <p:txBody>
          <a:bodyPr/>
          <a:lstStyle/>
          <a:p>
            <a:r>
              <a:rPr lang="en-US" dirty="0"/>
              <a:t>A </a:t>
            </a:r>
            <a:r>
              <a:rPr lang="en-US" dirty="0" err="1"/>
              <a:t>shinydashboard</a:t>
            </a:r>
            <a:r>
              <a:rPr lang="en-US" dirty="0"/>
              <a:t> that takes recorded hours logged in </a:t>
            </a:r>
            <a:r>
              <a:rPr lang="en-US" dirty="0" err="1"/>
              <a:t>toggl</a:t>
            </a:r>
            <a:r>
              <a:rPr lang="en-US" dirty="0"/>
              <a:t> &amp; creates useful data visualizations and summaries of how you’re spending your time</a:t>
            </a:r>
          </a:p>
        </p:txBody>
      </p:sp>
      <p:sp>
        <p:nvSpPr>
          <p:cNvPr id="4" name="Slide Number Placeholder 3">
            <a:extLst>
              <a:ext uri="{FF2B5EF4-FFF2-40B4-BE49-F238E27FC236}">
                <a16:creationId xmlns:a16="http://schemas.microsoft.com/office/drawing/2014/main" id="{110D2B88-801B-7947-8C2E-5C74096A8CD2}"/>
              </a:ext>
            </a:extLst>
          </p:cNvPr>
          <p:cNvSpPr>
            <a:spLocks noGrp="1"/>
          </p:cNvSpPr>
          <p:nvPr>
            <p:ph type="sldNum" sz="quarter" idx="4"/>
          </p:nvPr>
        </p:nvSpPr>
        <p:spPr/>
        <p:txBody>
          <a:bodyPr/>
          <a:lstStyle/>
          <a:p>
            <a:fld id="{1C3486A8-E8FB-4965-B61C-9B9FA7DC7BEE}" type="slidenum">
              <a:rPr lang="en-US" smtClean="0"/>
              <a:pPr/>
              <a:t>13</a:t>
            </a:fld>
            <a:endParaRPr lang="en-US"/>
          </a:p>
        </p:txBody>
      </p:sp>
      <p:pic>
        <p:nvPicPr>
          <p:cNvPr id="6" name="Picture 5">
            <a:extLst>
              <a:ext uri="{FF2B5EF4-FFF2-40B4-BE49-F238E27FC236}">
                <a16:creationId xmlns:a16="http://schemas.microsoft.com/office/drawing/2014/main" id="{9D7D8C4F-CF23-0A41-8A0C-9A604971437B}"/>
              </a:ext>
            </a:extLst>
          </p:cNvPr>
          <p:cNvPicPr>
            <a:picLocks noChangeAspect="1"/>
          </p:cNvPicPr>
          <p:nvPr/>
        </p:nvPicPr>
        <p:blipFill>
          <a:blip r:embed="rId3"/>
          <a:stretch>
            <a:fillRect/>
          </a:stretch>
        </p:blipFill>
        <p:spPr>
          <a:xfrm>
            <a:off x="0" y="2319512"/>
            <a:ext cx="9144000" cy="4538488"/>
          </a:xfrm>
          <a:prstGeom prst="rect">
            <a:avLst/>
          </a:prstGeom>
        </p:spPr>
      </p:pic>
    </p:spTree>
    <p:extLst>
      <p:ext uri="{BB962C8B-B14F-4D97-AF65-F5344CB8AC3E}">
        <p14:creationId xmlns:p14="http://schemas.microsoft.com/office/powerpoint/2010/main" val="2998670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err="1"/>
              <a:t>timetrackR</a:t>
            </a:r>
            <a:r>
              <a:rPr lang="en-US" dirty="0"/>
              <a:t>: Motivation &amp; Goals</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Motivation</a:t>
            </a:r>
          </a:p>
          <a:p>
            <a:pPr lvl="1"/>
            <a:r>
              <a:rPr lang="en-US" sz="2000" dirty="0"/>
              <a:t>Interested in full customizability</a:t>
            </a:r>
          </a:p>
          <a:p>
            <a:pPr lvl="1"/>
            <a:r>
              <a:rPr lang="en-US" sz="2000" dirty="0"/>
              <a:t>Professional development: Wanted experience with R &amp; Shiny</a:t>
            </a:r>
          </a:p>
          <a:p>
            <a:pPr lvl="2"/>
            <a:r>
              <a:rPr lang="en-US" sz="1600" dirty="0"/>
              <a:t>Used previous RLadies presentation to get started: </a:t>
            </a:r>
            <a:r>
              <a:rPr lang="en-US" sz="1600" i="1" dirty="0">
                <a:hlinkClick r:id="rId3"/>
              </a:rPr>
              <a:t>Learning Shiny with NBA data</a:t>
            </a:r>
            <a:endParaRPr lang="en-US" sz="1600" i="1" dirty="0"/>
          </a:p>
          <a:p>
            <a:r>
              <a:rPr lang="en-US" sz="2400" dirty="0">
                <a:solidFill>
                  <a:schemeClr val="accent1"/>
                </a:solidFill>
              </a:rPr>
              <a:t>Goals</a:t>
            </a:r>
          </a:p>
          <a:p>
            <a:pPr lvl="1"/>
            <a:r>
              <a:rPr lang="en-US" sz="2000" dirty="0"/>
              <a:t>Wanted simple, easily interpretable metrics/visualization</a:t>
            </a:r>
          </a:p>
          <a:p>
            <a:pPr lvl="1"/>
            <a:r>
              <a:rPr lang="en-US" sz="2000" dirty="0"/>
              <a:t>Didn’t want to spend all of my time analyzing my time</a:t>
            </a:r>
          </a:p>
          <a:p>
            <a:pPr lvl="1"/>
            <a:r>
              <a:rPr lang="en-US" sz="2000" dirty="0"/>
              <a:t>Use for goal-setting and evaluating overall project flow</a:t>
            </a:r>
          </a:p>
          <a:p>
            <a:pPr lvl="1"/>
            <a:r>
              <a:rPr lang="en-US" sz="2000" dirty="0"/>
              <a:t>Aid in forecasting/resource allocation decisions</a:t>
            </a:r>
          </a:p>
          <a:p>
            <a:pPr lvl="1"/>
            <a:r>
              <a:rPr lang="en-US" sz="2000" dirty="0"/>
              <a:t>Improving efficiency: “Where is my time going and can it be efficiently </a:t>
            </a:r>
            <a:br>
              <a:rPr lang="en-US" sz="2000" dirty="0"/>
            </a:br>
            <a:r>
              <a:rPr lang="en-US" sz="2000" dirty="0"/>
              <a:t>(re-) directed?”</a:t>
            </a:r>
          </a:p>
          <a:p>
            <a:pPr lvl="1"/>
            <a:endParaRPr lang="en-US" sz="2000" dirty="0"/>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7344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i="1" dirty="0" err="1"/>
              <a:t>timetrackR</a:t>
            </a:r>
            <a:r>
              <a:rPr lang="en-US" dirty="0"/>
              <a:t>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514350" indent="-514350">
              <a:buFont typeface="+mj-lt"/>
              <a:buAutoNum type="arabicPeriod"/>
            </a:pPr>
            <a:r>
              <a:rPr lang="en-US" sz="2800" b="1" dirty="0">
                <a:solidFill>
                  <a:schemeClr val="accent2"/>
                </a:solidFill>
              </a:rPr>
              <a:t>Percent effort</a:t>
            </a:r>
            <a:r>
              <a:rPr lang="en-US" sz="2800" dirty="0"/>
              <a:t>: Time spent per project/investigator/project phase</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Total hours</a:t>
            </a:r>
            <a:r>
              <a:rPr lang="en-US" sz="2800" dirty="0"/>
              <a:t>: Cumulative number of hours spent on a project</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Project Timeline</a:t>
            </a:r>
            <a:r>
              <a:rPr lang="en-US" sz="2800" dirty="0"/>
              <a:t>: Visualization of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311088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16</a:t>
            </a:fld>
            <a:endParaRPr lang="en-US"/>
          </a:p>
        </p:txBody>
      </p:sp>
    </p:spTree>
    <p:extLst>
      <p:ext uri="{BB962C8B-B14F-4D97-AF65-F5344CB8AC3E}">
        <p14:creationId xmlns:p14="http://schemas.microsoft.com/office/powerpoint/2010/main" val="197764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solidFill>
                  <a:schemeClr val="accent2"/>
                </a:solidFill>
              </a:rPr>
              <a:t>Comparing time invested to products generated</a:t>
            </a:r>
          </a:p>
          <a:p>
            <a:pPr lvl="1"/>
            <a:r>
              <a:rPr lang="en-US" sz="1800" dirty="0"/>
              <a:t>Did an abstract take as long as a full analysis for a manuscript?</a:t>
            </a:r>
          </a:p>
          <a:p>
            <a:pPr lvl="1"/>
            <a:r>
              <a:rPr lang="en-US" sz="1800" dirty="0"/>
              <a:t>For a time-intensive project, was the result multiple manuscripts? </a:t>
            </a:r>
          </a:p>
          <a:p>
            <a:r>
              <a:rPr lang="en-US" sz="2000" dirty="0">
                <a:solidFill>
                  <a:schemeClr val="accent2"/>
                </a:solidFill>
              </a:rPr>
              <a:t>Determining when to cut your losses and when to pursue a project further</a:t>
            </a:r>
          </a:p>
          <a:p>
            <a:pPr lvl="1"/>
            <a:r>
              <a:rPr lang="en-US" sz="1800" dirty="0"/>
              <a:t>“We’ve spent 200+ hours on this project and aren’t close to the deliverable. Is this even going to be feasible?”</a:t>
            </a:r>
          </a:p>
          <a:p>
            <a:pPr lvl="1"/>
            <a:r>
              <a:rPr lang="en-US" sz="1800" dirty="0"/>
              <a:t>“We’ve spent 100 hours on work for this conference presentation, should we turn it into a manuscript?”</a:t>
            </a:r>
          </a:p>
          <a:p>
            <a:r>
              <a:rPr lang="en-US" sz="2000" dirty="0">
                <a:solidFill>
                  <a:schemeClr val="accent2"/>
                </a:solidFill>
              </a:rPr>
              <a:t>Guiding project workflow &amp; managing re-analysis</a:t>
            </a:r>
          </a:p>
          <a:p>
            <a:pPr lvl="1"/>
            <a:r>
              <a:rPr lang="en-US" sz="1800" dirty="0"/>
              <a:t>Useful metric for when re-analyses are requested</a:t>
            </a:r>
          </a:p>
          <a:p>
            <a:pPr lvl="1"/>
            <a:r>
              <a:rPr lang="en-US" sz="1800" dirty="0"/>
              <a:t>“We’ve spent 20 hours on the analysis, please circulate the manuscript draft before we complete additional analyses.”</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17</a:t>
            </a:fld>
            <a:endParaRPr lang="en-US"/>
          </a:p>
        </p:txBody>
      </p:sp>
    </p:spTree>
    <p:extLst>
      <p:ext uri="{BB962C8B-B14F-4D97-AF65-F5344CB8AC3E}">
        <p14:creationId xmlns:p14="http://schemas.microsoft.com/office/powerpoint/2010/main" val="282981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Project Timeline</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Useful for a big picture overview of what projects are going on &amp; when (and for how long)</a:t>
            </a:r>
          </a:p>
          <a:p>
            <a:pPr lvl="1"/>
            <a:r>
              <a:rPr lang="en-US" sz="2000" dirty="0"/>
              <a:t>Based on a Gantt Chart which is usually used prospectively, but good for a year in review when used retrospectively</a:t>
            </a:r>
          </a:p>
          <a:p>
            <a:pPr lvl="1"/>
            <a:r>
              <a:rPr lang="en-US" sz="2000" dirty="0"/>
              <a:t>Indicates transitions between analysis and re-analysis, indicates if analyses are happening after a manuscript is drafted, etc. </a:t>
            </a:r>
          </a:p>
          <a:p>
            <a:pPr lvl="2"/>
            <a:r>
              <a:rPr lang="en-US" sz="1800" dirty="0"/>
              <a:t>Want to see: Project planning -&gt; Analysis -&gt; Manuscript -&gt; Revisions</a:t>
            </a:r>
          </a:p>
          <a:p>
            <a:pPr lvl="2"/>
            <a:r>
              <a:rPr lang="en-US" sz="1800" dirty="0"/>
              <a:t>Do not want to see: Analysis -&gt; Manuscript -&gt; Re-analysis -&gt; Project Planning -&gt; Analysis -&gt; etc. </a:t>
            </a:r>
          </a:p>
        </p:txBody>
      </p:sp>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405727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3FF1FD8-F009-F249-B898-14D5E214680D}"/>
              </a:ext>
            </a:extLst>
          </p:cNvPr>
          <p:cNvGrpSpPr/>
          <p:nvPr/>
        </p:nvGrpSpPr>
        <p:grpSpPr>
          <a:xfrm>
            <a:off x="0" y="16329"/>
            <a:ext cx="10228657" cy="1993392"/>
            <a:chOff x="0" y="0"/>
            <a:chExt cx="10228657" cy="1993392"/>
          </a:xfrm>
        </p:grpSpPr>
        <p:pic>
          <p:nvPicPr>
            <p:cNvPr id="39" name="Picture 38">
              <a:extLst>
                <a:ext uri="{FF2B5EF4-FFF2-40B4-BE49-F238E27FC236}">
                  <a16:creationId xmlns:a16="http://schemas.microsoft.com/office/drawing/2014/main" id="{BECAF768-920F-F74B-93D2-BD555C3EB2E8}"/>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41" name="Picture 40">
              <a:extLst>
                <a:ext uri="{FF2B5EF4-FFF2-40B4-BE49-F238E27FC236}">
                  <a16:creationId xmlns:a16="http://schemas.microsoft.com/office/drawing/2014/main" id="{2FB786A7-B545-BE44-B4F4-3364D3EA3489}"/>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42" name="Picture 41">
              <a:extLst>
                <a:ext uri="{FF2B5EF4-FFF2-40B4-BE49-F238E27FC236}">
                  <a16:creationId xmlns:a16="http://schemas.microsoft.com/office/drawing/2014/main" id="{BA4CFE9A-29DE-544E-9C36-11FA404CFF90}"/>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43" name="Picture 42">
              <a:extLst>
                <a:ext uri="{FF2B5EF4-FFF2-40B4-BE49-F238E27FC236}">
                  <a16:creationId xmlns:a16="http://schemas.microsoft.com/office/drawing/2014/main" id="{74236785-C7B3-7046-A0F6-F109E646C408}"/>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44" name="Picture 43">
              <a:extLst>
                <a:ext uri="{FF2B5EF4-FFF2-40B4-BE49-F238E27FC236}">
                  <a16:creationId xmlns:a16="http://schemas.microsoft.com/office/drawing/2014/main" id="{764F2614-94E1-9840-9F9F-FA936B169B59}"/>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45" name="Picture 44">
              <a:extLst>
                <a:ext uri="{FF2B5EF4-FFF2-40B4-BE49-F238E27FC236}">
                  <a16:creationId xmlns:a16="http://schemas.microsoft.com/office/drawing/2014/main" id="{E17C087E-51D8-DF4A-A029-3AE73C41B39F}"/>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46" name="Group 45">
            <a:extLst>
              <a:ext uri="{FF2B5EF4-FFF2-40B4-BE49-F238E27FC236}">
                <a16:creationId xmlns:a16="http://schemas.microsoft.com/office/drawing/2014/main" id="{88B6ECE1-2DC0-954B-AADA-1508CB49FC1D}"/>
              </a:ext>
            </a:extLst>
          </p:cNvPr>
          <p:cNvGrpSpPr/>
          <p:nvPr/>
        </p:nvGrpSpPr>
        <p:grpSpPr>
          <a:xfrm>
            <a:off x="-850770" y="1469183"/>
            <a:ext cx="10228657" cy="1993392"/>
            <a:chOff x="0" y="0"/>
            <a:chExt cx="10228657" cy="1993392"/>
          </a:xfrm>
        </p:grpSpPr>
        <p:pic>
          <p:nvPicPr>
            <p:cNvPr id="47" name="Picture 46">
              <a:extLst>
                <a:ext uri="{FF2B5EF4-FFF2-40B4-BE49-F238E27FC236}">
                  <a16:creationId xmlns:a16="http://schemas.microsoft.com/office/drawing/2014/main" id="{EBD16BF6-A772-2C4D-9000-1FBC5A4BAD65}"/>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48" name="Picture 47">
              <a:extLst>
                <a:ext uri="{FF2B5EF4-FFF2-40B4-BE49-F238E27FC236}">
                  <a16:creationId xmlns:a16="http://schemas.microsoft.com/office/drawing/2014/main" id="{DB4A1F78-5FEA-3349-948E-46FF2724D797}"/>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49" name="Picture 48">
              <a:extLst>
                <a:ext uri="{FF2B5EF4-FFF2-40B4-BE49-F238E27FC236}">
                  <a16:creationId xmlns:a16="http://schemas.microsoft.com/office/drawing/2014/main" id="{A6D40855-ED7C-9449-8867-626E7BD698A5}"/>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50" name="Picture 49">
              <a:extLst>
                <a:ext uri="{FF2B5EF4-FFF2-40B4-BE49-F238E27FC236}">
                  <a16:creationId xmlns:a16="http://schemas.microsoft.com/office/drawing/2014/main" id="{6D248A91-7BE1-8244-99BA-4C134F8B453E}"/>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51" name="Picture 50">
              <a:extLst>
                <a:ext uri="{FF2B5EF4-FFF2-40B4-BE49-F238E27FC236}">
                  <a16:creationId xmlns:a16="http://schemas.microsoft.com/office/drawing/2014/main" id="{8C035918-15A9-3746-8F61-7C008AB5B96C}"/>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52" name="Picture 51">
              <a:extLst>
                <a:ext uri="{FF2B5EF4-FFF2-40B4-BE49-F238E27FC236}">
                  <a16:creationId xmlns:a16="http://schemas.microsoft.com/office/drawing/2014/main" id="{9BE14AA2-0843-AF4F-B001-A1626233F1C5}"/>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53" name="Group 52">
            <a:extLst>
              <a:ext uri="{FF2B5EF4-FFF2-40B4-BE49-F238E27FC236}">
                <a16:creationId xmlns:a16="http://schemas.microsoft.com/office/drawing/2014/main" id="{DA5CFBDF-75EF-134E-9AD5-4DD7E3C5E31C}"/>
              </a:ext>
            </a:extLst>
          </p:cNvPr>
          <p:cNvGrpSpPr/>
          <p:nvPr/>
        </p:nvGrpSpPr>
        <p:grpSpPr>
          <a:xfrm>
            <a:off x="-6618" y="2938366"/>
            <a:ext cx="10228657" cy="1993392"/>
            <a:chOff x="0" y="0"/>
            <a:chExt cx="10228657" cy="1993392"/>
          </a:xfrm>
        </p:grpSpPr>
        <p:pic>
          <p:nvPicPr>
            <p:cNvPr id="54" name="Picture 53">
              <a:extLst>
                <a:ext uri="{FF2B5EF4-FFF2-40B4-BE49-F238E27FC236}">
                  <a16:creationId xmlns:a16="http://schemas.microsoft.com/office/drawing/2014/main" id="{54CC82FE-94C8-964D-A0C4-F6FAA550DA68}"/>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55" name="Picture 54">
              <a:extLst>
                <a:ext uri="{FF2B5EF4-FFF2-40B4-BE49-F238E27FC236}">
                  <a16:creationId xmlns:a16="http://schemas.microsoft.com/office/drawing/2014/main" id="{E012597F-484E-0842-8B81-205EDFBD7708}"/>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56" name="Picture 55">
              <a:extLst>
                <a:ext uri="{FF2B5EF4-FFF2-40B4-BE49-F238E27FC236}">
                  <a16:creationId xmlns:a16="http://schemas.microsoft.com/office/drawing/2014/main" id="{8C6757CE-66D6-EF4D-A422-C9C63E414EB5}"/>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57" name="Picture 56">
              <a:extLst>
                <a:ext uri="{FF2B5EF4-FFF2-40B4-BE49-F238E27FC236}">
                  <a16:creationId xmlns:a16="http://schemas.microsoft.com/office/drawing/2014/main" id="{A854CA3E-16C8-694F-85D5-B6FA627F9C88}"/>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58" name="Picture 57">
              <a:extLst>
                <a:ext uri="{FF2B5EF4-FFF2-40B4-BE49-F238E27FC236}">
                  <a16:creationId xmlns:a16="http://schemas.microsoft.com/office/drawing/2014/main" id="{ED5493E0-B88E-684D-9C85-99E2FB4DFFB2}"/>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59" name="Picture 58">
              <a:extLst>
                <a:ext uri="{FF2B5EF4-FFF2-40B4-BE49-F238E27FC236}">
                  <a16:creationId xmlns:a16="http://schemas.microsoft.com/office/drawing/2014/main" id="{F852F6CA-9212-874C-A9EC-1B50DDF8308D}"/>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60" name="Group 59">
            <a:extLst>
              <a:ext uri="{FF2B5EF4-FFF2-40B4-BE49-F238E27FC236}">
                <a16:creationId xmlns:a16="http://schemas.microsoft.com/office/drawing/2014/main" id="{0AA98880-6B14-0644-AF7F-78ACE5501646}"/>
              </a:ext>
            </a:extLst>
          </p:cNvPr>
          <p:cNvGrpSpPr/>
          <p:nvPr/>
        </p:nvGrpSpPr>
        <p:grpSpPr>
          <a:xfrm>
            <a:off x="-844153" y="4407549"/>
            <a:ext cx="10228657" cy="1993392"/>
            <a:chOff x="0" y="0"/>
            <a:chExt cx="10228657" cy="1993392"/>
          </a:xfrm>
        </p:grpSpPr>
        <p:pic>
          <p:nvPicPr>
            <p:cNvPr id="61" name="Picture 60">
              <a:extLst>
                <a:ext uri="{FF2B5EF4-FFF2-40B4-BE49-F238E27FC236}">
                  <a16:creationId xmlns:a16="http://schemas.microsoft.com/office/drawing/2014/main" id="{B51CFE23-4262-0247-85B0-518CFE59415C}"/>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62" name="Picture 61">
              <a:extLst>
                <a:ext uri="{FF2B5EF4-FFF2-40B4-BE49-F238E27FC236}">
                  <a16:creationId xmlns:a16="http://schemas.microsoft.com/office/drawing/2014/main" id="{CF8BD7D4-D9CA-524B-86A6-752300994261}"/>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63" name="Picture 62">
              <a:extLst>
                <a:ext uri="{FF2B5EF4-FFF2-40B4-BE49-F238E27FC236}">
                  <a16:creationId xmlns:a16="http://schemas.microsoft.com/office/drawing/2014/main" id="{13A3B184-FD53-0241-ADC3-7548171D228A}"/>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64" name="Picture 63">
              <a:extLst>
                <a:ext uri="{FF2B5EF4-FFF2-40B4-BE49-F238E27FC236}">
                  <a16:creationId xmlns:a16="http://schemas.microsoft.com/office/drawing/2014/main" id="{81E6B738-6F6E-9547-9A69-627562D534D2}"/>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65" name="Picture 64">
              <a:extLst>
                <a:ext uri="{FF2B5EF4-FFF2-40B4-BE49-F238E27FC236}">
                  <a16:creationId xmlns:a16="http://schemas.microsoft.com/office/drawing/2014/main" id="{57E67011-6B2C-9549-9D19-3DFEC20FE271}"/>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66" name="Picture 65">
              <a:extLst>
                <a:ext uri="{FF2B5EF4-FFF2-40B4-BE49-F238E27FC236}">
                  <a16:creationId xmlns:a16="http://schemas.microsoft.com/office/drawing/2014/main" id="{CAD5BB1B-9E7A-0B42-8136-4B5FC680676D}"/>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67" name="Group 66">
            <a:extLst>
              <a:ext uri="{FF2B5EF4-FFF2-40B4-BE49-F238E27FC236}">
                <a16:creationId xmlns:a16="http://schemas.microsoft.com/office/drawing/2014/main" id="{F9998C7E-2FBD-5D42-B724-1416E933EA21}"/>
              </a:ext>
            </a:extLst>
          </p:cNvPr>
          <p:cNvGrpSpPr/>
          <p:nvPr/>
        </p:nvGrpSpPr>
        <p:grpSpPr>
          <a:xfrm>
            <a:off x="5287" y="5876732"/>
            <a:ext cx="10228657" cy="1993392"/>
            <a:chOff x="0" y="0"/>
            <a:chExt cx="10228657" cy="1993392"/>
          </a:xfrm>
        </p:grpSpPr>
        <p:pic>
          <p:nvPicPr>
            <p:cNvPr id="68" name="Picture 67">
              <a:extLst>
                <a:ext uri="{FF2B5EF4-FFF2-40B4-BE49-F238E27FC236}">
                  <a16:creationId xmlns:a16="http://schemas.microsoft.com/office/drawing/2014/main" id="{FDE9CFFA-7D05-7246-8116-FD2157F6C81F}"/>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69" name="Picture 68">
              <a:extLst>
                <a:ext uri="{FF2B5EF4-FFF2-40B4-BE49-F238E27FC236}">
                  <a16:creationId xmlns:a16="http://schemas.microsoft.com/office/drawing/2014/main" id="{D99E7812-C890-9041-B83B-E22CEBAB457A}"/>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70" name="Picture 69">
              <a:extLst>
                <a:ext uri="{FF2B5EF4-FFF2-40B4-BE49-F238E27FC236}">
                  <a16:creationId xmlns:a16="http://schemas.microsoft.com/office/drawing/2014/main" id="{59498F23-FED7-8F4A-839C-0C64691DF391}"/>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71" name="Picture 70">
              <a:extLst>
                <a:ext uri="{FF2B5EF4-FFF2-40B4-BE49-F238E27FC236}">
                  <a16:creationId xmlns:a16="http://schemas.microsoft.com/office/drawing/2014/main" id="{FCE0ECE9-345D-6946-A51E-D89B664E0299}"/>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72" name="Picture 71">
              <a:extLst>
                <a:ext uri="{FF2B5EF4-FFF2-40B4-BE49-F238E27FC236}">
                  <a16:creationId xmlns:a16="http://schemas.microsoft.com/office/drawing/2014/main" id="{34EDCEE6-76E3-394C-9EE3-3AB0D085FC89}"/>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73" name="Picture 72">
              <a:extLst>
                <a:ext uri="{FF2B5EF4-FFF2-40B4-BE49-F238E27FC236}">
                  <a16:creationId xmlns:a16="http://schemas.microsoft.com/office/drawing/2014/main" id="{2481EA00-4F20-BA40-9879-A80AE6C3683B}"/>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pic>
        <p:nvPicPr>
          <p:cNvPr id="75" name="Picture 74">
            <a:extLst>
              <a:ext uri="{FF2B5EF4-FFF2-40B4-BE49-F238E27FC236}">
                <a16:creationId xmlns:a16="http://schemas.microsoft.com/office/drawing/2014/main" id="{A07B2CD2-0D27-D14D-B92F-DE5D6DA98030}"/>
              </a:ext>
            </a:extLst>
          </p:cNvPr>
          <p:cNvPicPr>
            <a:picLocks noChangeAspect="1"/>
          </p:cNvPicPr>
          <p:nvPr/>
        </p:nvPicPr>
        <p:blipFill>
          <a:blip r:embed="rId3">
            <a:alphaModFix amt="54000"/>
          </a:blip>
          <a:stretch>
            <a:fillRect/>
          </a:stretch>
        </p:blipFill>
        <p:spPr>
          <a:xfrm>
            <a:off x="-843648" y="-1447803"/>
            <a:ext cx="1720962" cy="1993392"/>
          </a:xfrm>
          <a:prstGeom prst="rect">
            <a:avLst/>
          </a:prstGeom>
        </p:spPr>
      </p:pic>
      <p:pic>
        <p:nvPicPr>
          <p:cNvPr id="76" name="Picture 75">
            <a:extLst>
              <a:ext uri="{FF2B5EF4-FFF2-40B4-BE49-F238E27FC236}">
                <a16:creationId xmlns:a16="http://schemas.microsoft.com/office/drawing/2014/main" id="{D544B0DE-611B-E443-BFE1-434E955A5C7E}"/>
              </a:ext>
            </a:extLst>
          </p:cNvPr>
          <p:cNvPicPr>
            <a:picLocks noChangeAspect="1"/>
          </p:cNvPicPr>
          <p:nvPr/>
        </p:nvPicPr>
        <p:blipFill>
          <a:blip r:embed="rId3">
            <a:alphaModFix amt="54000"/>
          </a:blip>
          <a:stretch>
            <a:fillRect/>
          </a:stretch>
        </p:blipFill>
        <p:spPr>
          <a:xfrm>
            <a:off x="857891" y="-1447803"/>
            <a:ext cx="1720962" cy="1993392"/>
          </a:xfrm>
          <a:prstGeom prst="rect">
            <a:avLst/>
          </a:prstGeom>
        </p:spPr>
      </p:pic>
      <p:pic>
        <p:nvPicPr>
          <p:cNvPr id="77" name="Picture 76">
            <a:extLst>
              <a:ext uri="{FF2B5EF4-FFF2-40B4-BE49-F238E27FC236}">
                <a16:creationId xmlns:a16="http://schemas.microsoft.com/office/drawing/2014/main" id="{CEF73C3C-B5C4-174E-A170-1C8C82E1D2DB}"/>
              </a:ext>
            </a:extLst>
          </p:cNvPr>
          <p:cNvPicPr>
            <a:picLocks noChangeAspect="1"/>
          </p:cNvPicPr>
          <p:nvPr/>
        </p:nvPicPr>
        <p:blipFill>
          <a:blip r:embed="rId3">
            <a:alphaModFix amt="54000"/>
          </a:blip>
          <a:stretch>
            <a:fillRect/>
          </a:stretch>
        </p:blipFill>
        <p:spPr>
          <a:xfrm>
            <a:off x="2559430" y="-1447803"/>
            <a:ext cx="1720962" cy="1993392"/>
          </a:xfrm>
          <a:prstGeom prst="rect">
            <a:avLst/>
          </a:prstGeom>
        </p:spPr>
      </p:pic>
      <p:pic>
        <p:nvPicPr>
          <p:cNvPr id="78" name="Picture 77">
            <a:extLst>
              <a:ext uri="{FF2B5EF4-FFF2-40B4-BE49-F238E27FC236}">
                <a16:creationId xmlns:a16="http://schemas.microsoft.com/office/drawing/2014/main" id="{3112A590-475B-6349-990F-707BA3C7199A}"/>
              </a:ext>
            </a:extLst>
          </p:cNvPr>
          <p:cNvPicPr>
            <a:picLocks noChangeAspect="1"/>
          </p:cNvPicPr>
          <p:nvPr/>
        </p:nvPicPr>
        <p:blipFill>
          <a:blip r:embed="rId3">
            <a:alphaModFix amt="54000"/>
          </a:blip>
          <a:stretch>
            <a:fillRect/>
          </a:stretch>
        </p:blipFill>
        <p:spPr>
          <a:xfrm>
            <a:off x="4260969" y="-1447803"/>
            <a:ext cx="1720962" cy="1993392"/>
          </a:xfrm>
          <a:prstGeom prst="rect">
            <a:avLst/>
          </a:prstGeom>
        </p:spPr>
      </p:pic>
      <p:pic>
        <p:nvPicPr>
          <p:cNvPr id="79" name="Picture 78">
            <a:extLst>
              <a:ext uri="{FF2B5EF4-FFF2-40B4-BE49-F238E27FC236}">
                <a16:creationId xmlns:a16="http://schemas.microsoft.com/office/drawing/2014/main" id="{BB2014F5-FBC0-904E-A73A-67231329754C}"/>
              </a:ext>
            </a:extLst>
          </p:cNvPr>
          <p:cNvPicPr>
            <a:picLocks noChangeAspect="1"/>
          </p:cNvPicPr>
          <p:nvPr/>
        </p:nvPicPr>
        <p:blipFill>
          <a:blip r:embed="rId3">
            <a:alphaModFix amt="54000"/>
          </a:blip>
          <a:stretch>
            <a:fillRect/>
          </a:stretch>
        </p:blipFill>
        <p:spPr>
          <a:xfrm>
            <a:off x="5962508" y="-1447803"/>
            <a:ext cx="1720962" cy="1993392"/>
          </a:xfrm>
          <a:prstGeom prst="rect">
            <a:avLst/>
          </a:prstGeom>
        </p:spPr>
      </p:pic>
      <p:pic>
        <p:nvPicPr>
          <p:cNvPr id="80" name="Picture 79">
            <a:extLst>
              <a:ext uri="{FF2B5EF4-FFF2-40B4-BE49-F238E27FC236}">
                <a16:creationId xmlns:a16="http://schemas.microsoft.com/office/drawing/2014/main" id="{40E87605-9531-F94F-83F8-38D322E754B2}"/>
              </a:ext>
            </a:extLst>
          </p:cNvPr>
          <p:cNvPicPr>
            <a:picLocks noChangeAspect="1"/>
          </p:cNvPicPr>
          <p:nvPr/>
        </p:nvPicPr>
        <p:blipFill>
          <a:blip r:embed="rId3">
            <a:alphaModFix amt="54000"/>
          </a:blip>
          <a:stretch>
            <a:fillRect/>
          </a:stretch>
        </p:blipFill>
        <p:spPr>
          <a:xfrm>
            <a:off x="7664047" y="-1447803"/>
            <a:ext cx="1720962" cy="1993392"/>
          </a:xfrm>
          <a:prstGeom prst="rect">
            <a:avLst/>
          </a:prstGeom>
        </p:spPr>
      </p:pic>
      <p:sp>
        <p:nvSpPr>
          <p:cNvPr id="2" name="TextBox 1">
            <a:extLst>
              <a:ext uri="{FF2B5EF4-FFF2-40B4-BE49-F238E27FC236}">
                <a16:creationId xmlns:a16="http://schemas.microsoft.com/office/drawing/2014/main" id="{B4E9B32C-3DFF-E848-A7A3-976C9ED3C32F}"/>
              </a:ext>
            </a:extLst>
          </p:cNvPr>
          <p:cNvSpPr txBox="1"/>
          <p:nvPr/>
        </p:nvSpPr>
        <p:spPr>
          <a:xfrm>
            <a:off x="1944391" y="1993393"/>
            <a:ext cx="5738573" cy="923330"/>
          </a:xfrm>
          <a:prstGeom prst="rect">
            <a:avLst/>
          </a:prstGeom>
          <a:solidFill>
            <a:schemeClr val="bg1"/>
          </a:solidFill>
        </p:spPr>
        <p:txBody>
          <a:bodyPr wrap="square" rtlCol="0">
            <a:spAutoFit/>
          </a:bodyPr>
          <a:lstStyle/>
          <a:p>
            <a:pPr algn="ctr"/>
            <a:r>
              <a:rPr lang="en-US" sz="5400" b="1" i="1" dirty="0">
                <a:solidFill>
                  <a:schemeClr val="accent2"/>
                </a:solidFill>
              </a:rPr>
              <a:t>timetrackR demo</a:t>
            </a:r>
          </a:p>
        </p:txBody>
      </p:sp>
    </p:spTree>
    <p:extLst>
      <p:ext uri="{BB962C8B-B14F-4D97-AF65-F5344CB8AC3E}">
        <p14:creationId xmlns:p14="http://schemas.microsoft.com/office/powerpoint/2010/main" val="11929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C963-E5E4-0B4A-97D7-E32C72139507}"/>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CD911A27-98FC-934F-B532-CB6548AD5B5D}"/>
              </a:ext>
            </a:extLst>
          </p:cNvPr>
          <p:cNvSpPr>
            <a:spLocks noGrp="1"/>
          </p:cNvSpPr>
          <p:nvPr>
            <p:ph idx="1"/>
          </p:nvPr>
        </p:nvSpPr>
        <p:spPr/>
        <p:txBody>
          <a:bodyPr/>
          <a:lstStyle/>
          <a:p>
            <a:r>
              <a:rPr lang="en-US" sz="2400" dirty="0">
                <a:solidFill>
                  <a:schemeClr val="accent1"/>
                </a:solidFill>
              </a:rPr>
              <a:t>Who am I? </a:t>
            </a:r>
            <a:r>
              <a:rPr lang="en-US" sz="2400" dirty="0"/>
              <a:t>Research Biostatistician in the Department of Epidemiology &amp; Biostatistics</a:t>
            </a:r>
          </a:p>
          <a:p>
            <a:r>
              <a:rPr lang="en-US" sz="2400" dirty="0">
                <a:solidFill>
                  <a:schemeClr val="accent1"/>
                </a:solidFill>
              </a:rPr>
              <a:t>What do I do?</a:t>
            </a:r>
          </a:p>
          <a:p>
            <a:pPr lvl="1"/>
            <a:r>
              <a:rPr lang="en-US" sz="2000" dirty="0"/>
              <a:t>Retrospective data analysis, end goal is a manuscript in a peer-reviewed journal and/or a conference presentation</a:t>
            </a:r>
            <a:endParaRPr lang="en-US" sz="1600" dirty="0"/>
          </a:p>
          <a:p>
            <a:pPr lvl="1"/>
            <a:r>
              <a:rPr lang="en-US" sz="2000" dirty="0"/>
              <a:t>Protocol development, end goal is a clinical trial research protocol</a:t>
            </a:r>
          </a:p>
          <a:p>
            <a:pPr lvl="1"/>
            <a:r>
              <a:rPr lang="en-US" sz="2000" dirty="0"/>
              <a:t>Broken into smaller tasks: project management, data management, statistical analysis, manuscript writing</a:t>
            </a:r>
          </a:p>
          <a:p>
            <a:r>
              <a:rPr lang="en-US" sz="2400" dirty="0">
                <a:solidFill>
                  <a:schemeClr val="accent1"/>
                </a:solidFill>
              </a:rPr>
              <a:t>Who are my collaborators?</a:t>
            </a:r>
          </a:p>
          <a:p>
            <a:pPr lvl="1"/>
            <a:r>
              <a:rPr lang="en-US" sz="2000" dirty="0"/>
              <a:t>Faculty statisticians</a:t>
            </a:r>
          </a:p>
          <a:p>
            <a:pPr lvl="1"/>
            <a:r>
              <a:rPr lang="en-US" sz="2000" dirty="0"/>
              <a:t>Clinical researchers</a:t>
            </a:r>
          </a:p>
        </p:txBody>
      </p:sp>
      <p:sp>
        <p:nvSpPr>
          <p:cNvPr id="4" name="Slide Number Placeholder 3">
            <a:extLst>
              <a:ext uri="{FF2B5EF4-FFF2-40B4-BE49-F238E27FC236}">
                <a16:creationId xmlns:a16="http://schemas.microsoft.com/office/drawing/2014/main" id="{22AF38A9-4C52-7F49-B5CF-128EF64549C4}"/>
              </a:ext>
            </a:extLst>
          </p:cNvPr>
          <p:cNvSpPr>
            <a:spLocks noGrp="1"/>
          </p:cNvSpPr>
          <p:nvPr>
            <p:ph type="sldNum" sz="quarter" idx="4"/>
          </p:nvPr>
        </p:nvSpPr>
        <p:spPr/>
        <p:txBody>
          <a:bodyPr/>
          <a:lstStyle/>
          <a:p>
            <a:fld id="{1C3486A8-E8FB-4965-B61C-9B9FA7DC7BEE}" type="slidenum">
              <a:rPr lang="en-US" smtClean="0"/>
              <a:pPr/>
              <a:t>2</a:t>
            </a:fld>
            <a:endParaRPr lang="en-US"/>
          </a:p>
        </p:txBody>
      </p:sp>
    </p:spTree>
    <p:extLst>
      <p:ext uri="{BB962C8B-B14F-4D97-AF65-F5344CB8AC3E}">
        <p14:creationId xmlns:p14="http://schemas.microsoft.com/office/powerpoint/2010/main" val="4145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868094-E745-BF45-B5FE-4E80ED6775BF}"/>
              </a:ext>
            </a:extLst>
          </p:cNvPr>
          <p:cNvPicPr>
            <a:picLocks noChangeAspect="1"/>
          </p:cNvPicPr>
          <p:nvPr/>
        </p:nvPicPr>
        <p:blipFill>
          <a:blip r:embed="rId2"/>
          <a:stretch>
            <a:fillRect/>
          </a:stretch>
        </p:blipFill>
        <p:spPr>
          <a:xfrm>
            <a:off x="0" y="979146"/>
            <a:ext cx="9144000" cy="4899708"/>
          </a:xfrm>
          <a:prstGeom prst="rect">
            <a:avLst/>
          </a:prstGeom>
        </p:spPr>
      </p:pic>
    </p:spTree>
    <p:extLst>
      <p:ext uri="{BB962C8B-B14F-4D97-AF65-F5344CB8AC3E}">
        <p14:creationId xmlns:p14="http://schemas.microsoft.com/office/powerpoint/2010/main" val="208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942738-5D1F-3E4C-80C1-E21E0306D6CB}"/>
              </a:ext>
            </a:extLst>
          </p:cNvPr>
          <p:cNvPicPr>
            <a:picLocks noChangeAspect="1"/>
          </p:cNvPicPr>
          <p:nvPr/>
        </p:nvPicPr>
        <p:blipFill>
          <a:blip r:embed="rId2"/>
          <a:stretch>
            <a:fillRect/>
          </a:stretch>
        </p:blipFill>
        <p:spPr>
          <a:xfrm>
            <a:off x="0" y="474306"/>
            <a:ext cx="9144000" cy="5909388"/>
          </a:xfrm>
          <a:prstGeom prst="rect">
            <a:avLst/>
          </a:prstGeom>
        </p:spPr>
      </p:pic>
    </p:spTree>
    <p:extLst>
      <p:ext uri="{BB962C8B-B14F-4D97-AF65-F5344CB8AC3E}">
        <p14:creationId xmlns:p14="http://schemas.microsoft.com/office/powerpoint/2010/main" val="243575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897FEE-1442-A94C-8188-89AC4A927B16}"/>
              </a:ext>
            </a:extLst>
          </p:cNvPr>
          <p:cNvPicPr>
            <a:picLocks noChangeAspect="1"/>
          </p:cNvPicPr>
          <p:nvPr/>
        </p:nvPicPr>
        <p:blipFill>
          <a:blip r:embed="rId2"/>
          <a:stretch>
            <a:fillRect/>
          </a:stretch>
        </p:blipFill>
        <p:spPr>
          <a:xfrm>
            <a:off x="0" y="440102"/>
            <a:ext cx="9144000" cy="5977795"/>
          </a:xfrm>
          <a:prstGeom prst="rect">
            <a:avLst/>
          </a:prstGeom>
        </p:spPr>
      </p:pic>
    </p:spTree>
    <p:extLst>
      <p:ext uri="{BB962C8B-B14F-4D97-AF65-F5344CB8AC3E}">
        <p14:creationId xmlns:p14="http://schemas.microsoft.com/office/powerpoint/2010/main" val="1288935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03B30-5A87-9B46-A433-28FD7C8D4D47}"/>
              </a:ext>
            </a:extLst>
          </p:cNvPr>
          <p:cNvPicPr>
            <a:picLocks noChangeAspect="1"/>
          </p:cNvPicPr>
          <p:nvPr/>
        </p:nvPicPr>
        <p:blipFill>
          <a:blip r:embed="rId2"/>
          <a:stretch>
            <a:fillRect/>
          </a:stretch>
        </p:blipFill>
        <p:spPr>
          <a:xfrm>
            <a:off x="0" y="422753"/>
            <a:ext cx="9144000" cy="6012493"/>
          </a:xfrm>
          <a:prstGeom prst="rect">
            <a:avLst/>
          </a:prstGeom>
        </p:spPr>
      </p:pic>
    </p:spTree>
    <p:extLst>
      <p:ext uri="{BB962C8B-B14F-4D97-AF65-F5344CB8AC3E}">
        <p14:creationId xmlns:p14="http://schemas.microsoft.com/office/powerpoint/2010/main" val="843954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FF1BEE-3F87-C440-BE3C-E3C43F0DE26D}"/>
              </a:ext>
            </a:extLst>
          </p:cNvPr>
          <p:cNvPicPr>
            <a:picLocks noChangeAspect="1"/>
          </p:cNvPicPr>
          <p:nvPr/>
        </p:nvPicPr>
        <p:blipFill>
          <a:blip r:embed="rId2"/>
          <a:stretch>
            <a:fillRect/>
          </a:stretch>
        </p:blipFill>
        <p:spPr>
          <a:xfrm>
            <a:off x="0" y="439615"/>
            <a:ext cx="9144000" cy="5978769"/>
          </a:xfrm>
          <a:prstGeom prst="rect">
            <a:avLst/>
          </a:prstGeom>
        </p:spPr>
      </p:pic>
    </p:spTree>
    <p:extLst>
      <p:ext uri="{BB962C8B-B14F-4D97-AF65-F5344CB8AC3E}">
        <p14:creationId xmlns:p14="http://schemas.microsoft.com/office/powerpoint/2010/main" val="1058646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a conference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(project timeline)</a:t>
            </a: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2022793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D063-E272-0F4A-A013-C8F6CE117E93}"/>
              </a:ext>
            </a:extLst>
          </p:cNvPr>
          <p:cNvSpPr>
            <a:spLocks noGrp="1"/>
          </p:cNvSpPr>
          <p:nvPr>
            <p:ph type="title"/>
          </p:nvPr>
        </p:nvSpPr>
        <p:spPr/>
        <p:txBody>
          <a:bodyPr/>
          <a:lstStyle/>
          <a:p>
            <a:r>
              <a:rPr lang="en-US" dirty="0"/>
              <a:t>Workflow integration</a:t>
            </a:r>
          </a:p>
        </p:txBody>
      </p:sp>
      <p:sp>
        <p:nvSpPr>
          <p:cNvPr id="3" name="Content Placeholder 2">
            <a:extLst>
              <a:ext uri="{FF2B5EF4-FFF2-40B4-BE49-F238E27FC236}">
                <a16:creationId xmlns:a16="http://schemas.microsoft.com/office/drawing/2014/main" id="{D26AFD08-B620-EB4E-B0D1-990BD2DFA065}"/>
              </a:ext>
            </a:extLst>
          </p:cNvPr>
          <p:cNvSpPr>
            <a:spLocks noGrp="1"/>
          </p:cNvSpPr>
          <p:nvPr>
            <p:ph idx="1"/>
          </p:nvPr>
        </p:nvSpPr>
        <p:spPr/>
        <p:txBody>
          <a:bodyPr/>
          <a:lstStyle/>
          <a:p>
            <a:r>
              <a:rPr lang="en-US" dirty="0">
                <a:solidFill>
                  <a:schemeClr val="accent1"/>
                </a:solidFill>
              </a:rPr>
              <a:t>Daily basis: </a:t>
            </a:r>
            <a:r>
              <a:rPr lang="en-US" dirty="0"/>
              <a:t>Use Toggl to record how you’re spending your time</a:t>
            </a:r>
          </a:p>
          <a:p>
            <a:pPr lvl="1"/>
            <a:r>
              <a:rPr lang="en-US" dirty="0"/>
              <a:t>Requires minimal setup for project/clients</a:t>
            </a:r>
          </a:p>
          <a:p>
            <a:pPr lvl="1"/>
            <a:r>
              <a:rPr lang="en-US" dirty="0"/>
              <a:t>Spend &lt;5 minutes a day recording my time</a:t>
            </a:r>
          </a:p>
          <a:p>
            <a:r>
              <a:rPr lang="en-US" dirty="0">
                <a:solidFill>
                  <a:schemeClr val="accent1"/>
                </a:solidFill>
              </a:rPr>
              <a:t>Weekly? Monthly? Quarterly?:</a:t>
            </a:r>
            <a:r>
              <a:rPr lang="en-US" dirty="0"/>
              <a:t> Export data from Toggl into </a:t>
            </a:r>
            <a:r>
              <a:rPr lang="en-US" dirty="0" err="1"/>
              <a:t>timetrackR</a:t>
            </a:r>
            <a:r>
              <a:rPr lang="en-US" dirty="0"/>
              <a:t> to look at how you’ve been spending your time</a:t>
            </a:r>
          </a:p>
        </p:txBody>
      </p:sp>
      <p:sp>
        <p:nvSpPr>
          <p:cNvPr id="4" name="Slide Number Placeholder 3">
            <a:extLst>
              <a:ext uri="{FF2B5EF4-FFF2-40B4-BE49-F238E27FC236}">
                <a16:creationId xmlns:a16="http://schemas.microsoft.com/office/drawing/2014/main" id="{61A1BF09-FFF6-2144-BBCD-C9B47890FF7A}"/>
              </a:ext>
            </a:extLst>
          </p:cNvPr>
          <p:cNvSpPr>
            <a:spLocks noGrp="1"/>
          </p:cNvSpPr>
          <p:nvPr>
            <p:ph type="sldNum" sz="quarter" idx="4"/>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2595252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a:xfrm>
            <a:off x="762000" y="1209214"/>
            <a:ext cx="7647214" cy="4130229"/>
          </a:xfrm>
        </p:spPr>
        <p:txBody>
          <a:bodyPr/>
          <a:lstStyle/>
          <a:p>
            <a:r>
              <a:rPr lang="en-US" b="0" dirty="0">
                <a:solidFill>
                  <a:schemeClr val="accent2"/>
                </a:solidFill>
              </a:rPr>
              <a:t>R Code Highlights:</a:t>
            </a:r>
            <a:br>
              <a:rPr lang="en-US" b="0" dirty="0">
                <a:solidFill>
                  <a:schemeClr val="accent1"/>
                </a:solidFill>
              </a:rPr>
            </a:br>
            <a:r>
              <a:rPr lang="en-US" b="0" dirty="0">
                <a:solidFill>
                  <a:schemeClr val="accent1"/>
                </a:solidFill>
              </a:rPr>
              <a:t>     - </a:t>
            </a:r>
            <a:r>
              <a:rPr lang="en-US" dirty="0">
                <a:solidFill>
                  <a:schemeClr val="accent1"/>
                </a:solidFill>
              </a:rPr>
              <a:t>switch</a:t>
            </a:r>
            <a:r>
              <a:rPr lang="en-US" b="0" dirty="0">
                <a:solidFill>
                  <a:schemeClr val="accent1"/>
                </a:solidFill>
              </a:rPr>
              <a:t> function</a:t>
            </a:r>
            <a:br>
              <a:rPr lang="en-US" b="0" dirty="0">
                <a:solidFill>
                  <a:schemeClr val="accent1"/>
                </a:solidFill>
              </a:rPr>
            </a:br>
            <a:r>
              <a:rPr lang="en-US" b="0" dirty="0">
                <a:solidFill>
                  <a:schemeClr val="accent1"/>
                </a:solidFill>
              </a:rPr>
              <a:t>     - </a:t>
            </a:r>
            <a:r>
              <a:rPr lang="en-US" dirty="0" err="1">
                <a:solidFill>
                  <a:schemeClr val="accent1"/>
                </a:solidFill>
              </a:rPr>
              <a:t>geom_segment</a:t>
            </a:r>
            <a:r>
              <a:rPr lang="en-US" b="0" dirty="0">
                <a:solidFill>
                  <a:schemeClr val="accent1"/>
                </a:solidFill>
              </a:rPr>
              <a:t>()</a:t>
            </a:r>
            <a:br>
              <a:rPr lang="en-US" b="0" dirty="0">
                <a:solidFill>
                  <a:schemeClr val="accent1"/>
                </a:solidFill>
              </a:rPr>
            </a:br>
            <a:r>
              <a:rPr lang="en-US" b="0" dirty="0">
                <a:solidFill>
                  <a:schemeClr val="accent1"/>
                </a:solidFill>
              </a:rPr>
              <a:t>     - hex sticker</a:t>
            </a:r>
            <a:br>
              <a:rPr lang="en-US" b="0" dirty="0">
                <a:solidFill>
                  <a:schemeClr val="accent1"/>
                </a:solidFill>
              </a:rPr>
            </a:br>
            <a:r>
              <a:rPr lang="en-US" b="0" dirty="0">
                <a:solidFill>
                  <a:schemeClr val="accent1"/>
                </a:solidFill>
              </a:rPr>
              <a:t>     - Hosting a shiny app</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27</a:t>
            </a:fld>
            <a:endParaRPr lang="en-US"/>
          </a:p>
        </p:txBody>
      </p:sp>
    </p:spTree>
    <p:extLst>
      <p:ext uri="{BB962C8B-B14F-4D97-AF65-F5344CB8AC3E}">
        <p14:creationId xmlns:p14="http://schemas.microsoft.com/office/powerpoint/2010/main" val="3104528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5181-2264-4945-B7E3-8EB3E27DD03F}"/>
              </a:ext>
            </a:extLst>
          </p:cNvPr>
          <p:cNvSpPr>
            <a:spLocks noGrp="1"/>
          </p:cNvSpPr>
          <p:nvPr>
            <p:ph type="title"/>
          </p:nvPr>
        </p:nvSpPr>
        <p:spPr/>
        <p:txBody>
          <a:bodyPr/>
          <a:lstStyle/>
          <a:p>
            <a:r>
              <a:rPr lang="en-US" dirty="0"/>
              <a:t>Behind the scenes</a:t>
            </a:r>
          </a:p>
        </p:txBody>
      </p:sp>
      <p:sp>
        <p:nvSpPr>
          <p:cNvPr id="3" name="Content Placeholder 2">
            <a:extLst>
              <a:ext uri="{FF2B5EF4-FFF2-40B4-BE49-F238E27FC236}">
                <a16:creationId xmlns:a16="http://schemas.microsoft.com/office/drawing/2014/main" id="{37D822AF-540B-214E-B542-6AE753E53894}"/>
              </a:ext>
            </a:extLst>
          </p:cNvPr>
          <p:cNvSpPr>
            <a:spLocks noGrp="1"/>
          </p:cNvSpPr>
          <p:nvPr>
            <p:ph idx="1"/>
          </p:nvPr>
        </p:nvSpPr>
        <p:spPr/>
        <p:txBody>
          <a:bodyPr/>
          <a:lstStyle/>
          <a:p>
            <a:r>
              <a:rPr lang="en-US" sz="2400" dirty="0" err="1"/>
              <a:t>timetrackR</a:t>
            </a:r>
            <a:r>
              <a:rPr lang="en-US" sz="2400" dirty="0"/>
              <a:t> originated as a traditional shiny app</a:t>
            </a:r>
          </a:p>
          <a:p>
            <a:pPr lvl="1"/>
            <a:r>
              <a:rPr lang="en-US" sz="2000" dirty="0"/>
              <a:t>Previously relied on manual time tracking via Excel spreadsheet</a:t>
            </a:r>
          </a:p>
          <a:p>
            <a:r>
              <a:rPr lang="en-US" sz="2400" dirty="0"/>
              <a:t>Its current form is a </a:t>
            </a:r>
            <a:r>
              <a:rPr lang="en-US" sz="2400" b="1" dirty="0" err="1">
                <a:hlinkClick r:id="rId2"/>
              </a:rPr>
              <a:t>shinydashboard</a:t>
            </a:r>
            <a:endParaRPr lang="en-US" sz="2400" b="1" dirty="0"/>
          </a:p>
        </p:txBody>
      </p:sp>
      <p:sp>
        <p:nvSpPr>
          <p:cNvPr id="4" name="Slide Number Placeholder 3">
            <a:extLst>
              <a:ext uri="{FF2B5EF4-FFF2-40B4-BE49-F238E27FC236}">
                <a16:creationId xmlns:a16="http://schemas.microsoft.com/office/drawing/2014/main" id="{5CB1DA3E-FDCF-744F-9507-ED683C5ED69C}"/>
              </a:ext>
            </a:extLst>
          </p:cNvPr>
          <p:cNvSpPr>
            <a:spLocks noGrp="1"/>
          </p:cNvSpPr>
          <p:nvPr>
            <p:ph type="sldNum" sz="quarter" idx="4"/>
          </p:nvPr>
        </p:nvSpPr>
        <p:spPr/>
        <p:txBody>
          <a:bodyPr/>
          <a:lstStyle/>
          <a:p>
            <a:fld id="{1C3486A8-E8FB-4965-B61C-9B9FA7DC7BEE}" type="slidenum">
              <a:rPr lang="en-US" smtClean="0"/>
              <a:pPr/>
              <a:t>28</a:t>
            </a:fld>
            <a:endParaRPr lang="en-US"/>
          </a:p>
        </p:txBody>
      </p:sp>
      <p:pic>
        <p:nvPicPr>
          <p:cNvPr id="7" name="Picture 6">
            <a:extLst>
              <a:ext uri="{FF2B5EF4-FFF2-40B4-BE49-F238E27FC236}">
                <a16:creationId xmlns:a16="http://schemas.microsoft.com/office/drawing/2014/main" id="{269E0CBD-E332-2E43-B4D7-D804E3BFD469}"/>
              </a:ext>
            </a:extLst>
          </p:cNvPr>
          <p:cNvPicPr>
            <a:picLocks noChangeAspect="1"/>
          </p:cNvPicPr>
          <p:nvPr/>
        </p:nvPicPr>
        <p:blipFill>
          <a:blip r:embed="rId3"/>
          <a:stretch>
            <a:fillRect/>
          </a:stretch>
        </p:blipFill>
        <p:spPr>
          <a:xfrm>
            <a:off x="621392" y="3012618"/>
            <a:ext cx="7968343" cy="3714750"/>
          </a:xfrm>
          <a:prstGeom prst="rect">
            <a:avLst/>
          </a:prstGeom>
        </p:spPr>
      </p:pic>
    </p:spTree>
    <p:extLst>
      <p:ext uri="{BB962C8B-B14F-4D97-AF65-F5344CB8AC3E}">
        <p14:creationId xmlns:p14="http://schemas.microsoft.com/office/powerpoint/2010/main" val="921533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The </a:t>
            </a:r>
            <a:r>
              <a:rPr lang="en-US" dirty="0">
                <a:solidFill>
                  <a:schemeClr val="accent2"/>
                </a:solidFill>
              </a:rPr>
              <a:t>switch</a:t>
            </a:r>
            <a:r>
              <a:rPr lang="en-US" dirty="0"/>
              <a:t>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29</a:t>
            </a:fld>
            <a:endParaRPr lang="en-US"/>
          </a:p>
        </p:txBody>
      </p:sp>
    </p:spTree>
    <p:extLst>
      <p:ext uri="{BB962C8B-B14F-4D97-AF65-F5344CB8AC3E}">
        <p14:creationId xmlns:p14="http://schemas.microsoft.com/office/powerpoint/2010/main" val="385828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3E00-FA56-B540-B358-E81F344879B5}"/>
              </a:ext>
            </a:extLst>
          </p:cNvPr>
          <p:cNvSpPr>
            <a:spLocks noGrp="1"/>
          </p:cNvSpPr>
          <p:nvPr>
            <p:ph type="title"/>
          </p:nvPr>
        </p:nvSpPr>
        <p:spPr/>
        <p:txBody>
          <a:bodyPr/>
          <a:lstStyle/>
          <a:p>
            <a:r>
              <a:rPr lang="en-US" dirty="0"/>
              <a:t>Today’s Objectives</a:t>
            </a:r>
          </a:p>
        </p:txBody>
      </p:sp>
      <p:sp>
        <p:nvSpPr>
          <p:cNvPr id="3" name="Content Placeholder 2">
            <a:extLst>
              <a:ext uri="{FF2B5EF4-FFF2-40B4-BE49-F238E27FC236}">
                <a16:creationId xmlns:a16="http://schemas.microsoft.com/office/drawing/2014/main" id="{65A14FCD-F8D9-3546-8C9B-A825BAC7E055}"/>
              </a:ext>
            </a:extLst>
          </p:cNvPr>
          <p:cNvSpPr>
            <a:spLocks noGrp="1"/>
          </p:cNvSpPr>
          <p:nvPr>
            <p:ph idx="1"/>
          </p:nvPr>
        </p:nvSpPr>
        <p:spPr/>
        <p:txBody>
          <a:bodyPr/>
          <a:lstStyle/>
          <a:p>
            <a:pPr marL="571500" indent="-571500">
              <a:buAutoNum type="romanUcPeriod"/>
            </a:pPr>
            <a:r>
              <a:rPr lang="en-US" b="1" dirty="0">
                <a:solidFill>
                  <a:schemeClr val="accent1"/>
                </a:solidFill>
              </a:rPr>
              <a:t>Why</a:t>
            </a:r>
            <a:r>
              <a:rPr lang="en-US" dirty="0"/>
              <a:t> track your time?</a:t>
            </a:r>
          </a:p>
          <a:p>
            <a:pPr marL="571500" indent="-571500">
              <a:buAutoNum type="romanUcPeriod"/>
            </a:pPr>
            <a:r>
              <a:rPr lang="en-US" b="1" dirty="0">
                <a:solidFill>
                  <a:schemeClr val="accent1"/>
                </a:solidFill>
              </a:rPr>
              <a:t>How</a:t>
            </a:r>
            <a:r>
              <a:rPr lang="en-US" dirty="0"/>
              <a:t> to track your time?</a:t>
            </a:r>
          </a:p>
          <a:p>
            <a:pPr marL="571500" indent="-571500">
              <a:buAutoNum type="romanUcPeriod"/>
            </a:pPr>
            <a:r>
              <a:rPr lang="en-US" b="1" dirty="0">
                <a:solidFill>
                  <a:schemeClr val="accent1"/>
                </a:solidFill>
              </a:rPr>
              <a:t>What</a:t>
            </a:r>
            <a:r>
              <a:rPr lang="en-US" dirty="0"/>
              <a:t> to do once you’ve tracked your time (an introduction to timetrackR)</a:t>
            </a:r>
          </a:p>
          <a:p>
            <a:pPr marL="571500" indent="-571500">
              <a:buAutoNum type="romanUcPeriod"/>
            </a:pPr>
            <a:r>
              <a:rPr lang="en-US" dirty="0"/>
              <a:t>timetrackR </a:t>
            </a:r>
            <a:r>
              <a:rPr lang="en-US" b="1" dirty="0">
                <a:solidFill>
                  <a:schemeClr val="accent1"/>
                </a:solidFill>
              </a:rPr>
              <a:t>demo</a:t>
            </a:r>
          </a:p>
          <a:p>
            <a:pPr marL="571500" indent="-571500">
              <a:buAutoNum type="romanUcPeriod"/>
            </a:pPr>
            <a:r>
              <a:rPr lang="en-US" dirty="0"/>
              <a:t>Useful R code learned in the process</a:t>
            </a:r>
          </a:p>
          <a:p>
            <a:pPr marL="571500" indent="-571500">
              <a:buAutoNum type="romanUcPeriod"/>
            </a:pPr>
            <a:r>
              <a:rPr lang="en-US" dirty="0"/>
              <a:t> Future work</a:t>
            </a:r>
          </a:p>
        </p:txBody>
      </p:sp>
      <p:sp>
        <p:nvSpPr>
          <p:cNvPr id="4" name="Slide Number Placeholder 3">
            <a:extLst>
              <a:ext uri="{FF2B5EF4-FFF2-40B4-BE49-F238E27FC236}">
                <a16:creationId xmlns:a16="http://schemas.microsoft.com/office/drawing/2014/main" id="{2B8E67FD-1566-ED4A-B310-AA91E7E0817D}"/>
              </a:ext>
            </a:extLst>
          </p:cNvPr>
          <p:cNvSpPr>
            <a:spLocks noGrp="1"/>
          </p:cNvSpPr>
          <p:nvPr>
            <p:ph type="sldNum" sz="quarter" idx="4"/>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1364271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30</a:t>
            </a:fld>
            <a:endParaRPr lang="en-US"/>
          </a:p>
        </p:txBody>
      </p:sp>
    </p:spTree>
    <p:extLst>
      <p:ext uri="{BB962C8B-B14F-4D97-AF65-F5344CB8AC3E}">
        <p14:creationId xmlns:p14="http://schemas.microsoft.com/office/powerpoint/2010/main" val="1947615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31</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32</a:t>
            </a:fld>
            <a:endParaRPr lang="en-US"/>
          </a:p>
        </p:txBody>
      </p:sp>
    </p:spTree>
    <p:extLst>
      <p:ext uri="{BB962C8B-B14F-4D97-AF65-F5344CB8AC3E}">
        <p14:creationId xmlns:p14="http://schemas.microsoft.com/office/powerpoint/2010/main" val="184995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33</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905-7574-E348-9601-1DBE555CE1FE}"/>
              </a:ext>
            </a:extLst>
          </p:cNvPr>
          <p:cNvSpPr>
            <a:spLocks noGrp="1"/>
          </p:cNvSpPr>
          <p:nvPr>
            <p:ph type="title"/>
          </p:nvPr>
        </p:nvSpPr>
        <p:spPr/>
        <p:txBody>
          <a:bodyPr/>
          <a:lstStyle/>
          <a:p>
            <a:r>
              <a:rPr lang="en-US" dirty="0"/>
              <a:t>Unrelated to time tracking: Hex Sticker</a:t>
            </a:r>
          </a:p>
        </p:txBody>
      </p:sp>
      <p:sp>
        <p:nvSpPr>
          <p:cNvPr id="3" name="Content Placeholder 2">
            <a:extLst>
              <a:ext uri="{FF2B5EF4-FFF2-40B4-BE49-F238E27FC236}">
                <a16:creationId xmlns:a16="http://schemas.microsoft.com/office/drawing/2014/main" id="{9BBFFCD4-E7E6-4F4E-A1F8-408212331322}"/>
              </a:ext>
            </a:extLst>
          </p:cNvPr>
          <p:cNvSpPr>
            <a:spLocks noGrp="1"/>
          </p:cNvSpPr>
          <p:nvPr>
            <p:ph idx="1"/>
          </p:nvPr>
        </p:nvSpPr>
        <p:spPr/>
        <p:txBody>
          <a:bodyPr/>
          <a:lstStyle/>
          <a:p>
            <a:pPr marL="0" indent="0">
              <a:buNone/>
            </a:pPr>
            <a:r>
              <a:rPr lang="en-US" sz="1800" b="1" dirty="0">
                <a:solidFill>
                  <a:srgbClr val="007020"/>
                </a:solidFill>
                <a:latin typeface="Courier"/>
              </a:rPr>
              <a:t>library</a:t>
            </a:r>
            <a:r>
              <a:rPr lang="en-US" sz="1800" dirty="0">
                <a:latin typeface="Courier"/>
              </a:rPr>
              <a:t>(</a:t>
            </a:r>
            <a:r>
              <a:rPr lang="en-US" sz="1800" dirty="0" err="1">
                <a:latin typeface="Courier"/>
              </a:rPr>
              <a:t>hexSticker</a:t>
            </a:r>
            <a:r>
              <a:rPr lang="en-US" sz="1800" dirty="0">
                <a:latin typeface="Courier"/>
              </a:rPr>
              <a:t>)</a:t>
            </a:r>
            <a:br>
              <a:rPr lang="en-US" sz="1800" dirty="0"/>
            </a:br>
            <a:br>
              <a:rPr lang="en-US" sz="1800" dirty="0"/>
            </a:br>
            <a:r>
              <a:rPr lang="en-US" sz="1800" b="1" dirty="0">
                <a:solidFill>
                  <a:srgbClr val="007020"/>
                </a:solidFill>
                <a:latin typeface="Courier"/>
              </a:rPr>
              <a:t>sticker</a:t>
            </a:r>
            <a:r>
              <a:rPr lang="en-US" sz="1800" dirty="0">
                <a:latin typeface="Courier"/>
              </a:rPr>
              <a:t>(</a:t>
            </a:r>
            <a:r>
              <a:rPr lang="en-US" sz="1800" i="1" dirty="0">
                <a:solidFill>
                  <a:srgbClr val="60A0B0"/>
                </a:solidFill>
                <a:latin typeface="Courier"/>
              </a:rPr>
              <a:t># figure information</a:t>
            </a:r>
            <a:br>
              <a:rPr lang="en-US" sz="1800" dirty="0"/>
            </a:br>
            <a:r>
              <a:rPr lang="en-US" sz="1800" dirty="0">
                <a:latin typeface="Courier"/>
              </a:rPr>
              <a:t>        </a:t>
            </a:r>
            <a:r>
              <a:rPr lang="en-US" sz="1800" dirty="0">
                <a:solidFill>
                  <a:srgbClr val="902000"/>
                </a:solidFill>
                <a:latin typeface="Courier"/>
              </a:rPr>
              <a:t>subplot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calendar_light_orange.png</a:t>
            </a:r>
            <a:r>
              <a:rPr lang="en-US" sz="1800" dirty="0">
                <a:solidFill>
                  <a:srgbClr val="4070A0"/>
                </a:solidFill>
                <a:latin typeface="Courier"/>
              </a:rPr>
              <a:t>"</a:t>
            </a:r>
            <a:r>
              <a:rPr lang="en-US" sz="1800" dirty="0">
                <a:latin typeface="Courier"/>
              </a:rPr>
              <a:t>, </a:t>
            </a:r>
            <a:br>
              <a:rPr lang="en-US" sz="1800" dirty="0"/>
            </a:br>
            <a:r>
              <a:rPr lang="en-US" sz="1800" dirty="0">
                <a:latin typeface="Courier"/>
              </a:rPr>
              <a:t>        </a:t>
            </a:r>
            <a:r>
              <a:rPr lang="en-US" sz="1800" dirty="0" err="1">
                <a:solidFill>
                  <a:srgbClr val="902000"/>
                </a:solidFill>
                <a:latin typeface="Courier"/>
              </a:rPr>
              <a:t>s_x</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1.05</a:t>
            </a:r>
            <a:r>
              <a:rPr lang="en-US" sz="1800" dirty="0">
                <a:latin typeface="Courier"/>
              </a:rPr>
              <a:t>, </a:t>
            </a:r>
            <a:r>
              <a:rPr lang="en-US" sz="1800" dirty="0" err="1">
                <a:solidFill>
                  <a:srgbClr val="902000"/>
                </a:solidFill>
                <a:latin typeface="Courier"/>
              </a:rPr>
              <a:t>s_y</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.7</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s_width</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0.5</a:t>
            </a:r>
            <a:r>
              <a:rPr lang="en-US" sz="1800" dirty="0">
                <a:latin typeface="Courier"/>
              </a:rPr>
              <a:t>, </a:t>
            </a:r>
            <a:r>
              <a:rPr lang="en-US" sz="1800" dirty="0" err="1">
                <a:solidFill>
                  <a:srgbClr val="902000"/>
                </a:solidFill>
                <a:latin typeface="Courier"/>
              </a:rPr>
              <a:t>s_height</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0.6</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hex sticker information</a:t>
            </a:r>
            <a:br>
              <a:rPr lang="en-US" sz="1800" dirty="0"/>
            </a:br>
            <a:r>
              <a:rPr lang="en-US" sz="1800" dirty="0">
                <a:latin typeface="Courier"/>
              </a:rPr>
              <a:t>        </a:t>
            </a:r>
            <a:r>
              <a:rPr lang="en-US" sz="1800" dirty="0" err="1">
                <a:solidFill>
                  <a:srgbClr val="902000"/>
                </a:solidFill>
                <a:latin typeface="Courier"/>
              </a:rPr>
              <a:t>h_fill</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"#007CBA"</a:t>
            </a:r>
            <a:r>
              <a:rPr lang="en-US" sz="1800" dirty="0">
                <a:latin typeface="Courier"/>
              </a:rPr>
              <a:t>, </a:t>
            </a:r>
            <a:r>
              <a:rPr lang="en-US" sz="1800" dirty="0" err="1">
                <a:solidFill>
                  <a:srgbClr val="902000"/>
                </a:solidFill>
                <a:latin typeface="Courier"/>
              </a:rPr>
              <a:t>h_color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"#006098"</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package information</a:t>
            </a:r>
            <a:br>
              <a:rPr lang="en-US" sz="1800" dirty="0"/>
            </a:br>
            <a:r>
              <a:rPr lang="en-US" sz="1800" dirty="0">
                <a:latin typeface="Courier"/>
              </a:rPr>
              <a:t>        </a:t>
            </a:r>
            <a:r>
              <a:rPr lang="en-US" sz="1800" dirty="0">
                <a:solidFill>
                  <a:srgbClr val="902000"/>
                </a:solidFill>
                <a:latin typeface="Courier"/>
              </a:rPr>
              <a:t>package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timetrackR</a:t>
            </a:r>
            <a:r>
              <a:rPr lang="en-US" sz="1800" dirty="0">
                <a:solidFill>
                  <a:srgbClr val="4070A0"/>
                </a:solidFill>
                <a:latin typeface="Courier"/>
              </a:rPr>
              <a:t>"</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p_size</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8</a:t>
            </a:r>
            <a:r>
              <a:rPr lang="en-US" sz="1800" dirty="0">
                <a:latin typeface="Courier"/>
              </a:rPr>
              <a:t>, </a:t>
            </a:r>
            <a:r>
              <a:rPr lang="en-US" sz="1800" dirty="0" err="1">
                <a:solidFill>
                  <a:srgbClr val="902000"/>
                </a:solidFill>
                <a:latin typeface="Courier"/>
              </a:rPr>
              <a:t>p_color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"#F6C65B"</a:t>
            </a:r>
            <a:r>
              <a:rPr lang="en-US" sz="1800" dirty="0">
                <a:latin typeface="Courier"/>
              </a:rPr>
              <a:t>)</a:t>
            </a:r>
          </a:p>
        </p:txBody>
      </p:sp>
      <p:sp>
        <p:nvSpPr>
          <p:cNvPr id="4" name="Slide Number Placeholder 3">
            <a:extLst>
              <a:ext uri="{FF2B5EF4-FFF2-40B4-BE49-F238E27FC236}">
                <a16:creationId xmlns:a16="http://schemas.microsoft.com/office/drawing/2014/main" id="{6368F44B-8A0E-BA49-80AF-FD0340216C7F}"/>
              </a:ext>
            </a:extLst>
          </p:cNvPr>
          <p:cNvSpPr>
            <a:spLocks noGrp="1"/>
          </p:cNvSpPr>
          <p:nvPr>
            <p:ph type="sldNum" sz="quarter" idx="4"/>
          </p:nvPr>
        </p:nvSpPr>
        <p:spPr/>
        <p:txBody>
          <a:bodyPr/>
          <a:lstStyle/>
          <a:p>
            <a:fld id="{1C3486A8-E8FB-4965-B61C-9B9FA7DC7BEE}" type="slidenum">
              <a:rPr lang="en-US" smtClean="0"/>
              <a:pPr/>
              <a:t>34</a:t>
            </a:fld>
            <a:endParaRPr lang="en-US"/>
          </a:p>
        </p:txBody>
      </p:sp>
      <p:pic>
        <p:nvPicPr>
          <p:cNvPr id="5" name="Picture 4">
            <a:extLst>
              <a:ext uri="{FF2B5EF4-FFF2-40B4-BE49-F238E27FC236}">
                <a16:creationId xmlns:a16="http://schemas.microsoft.com/office/drawing/2014/main" id="{B381A929-8ABB-2946-9ED6-9D7C5E6CCB6C}"/>
              </a:ext>
            </a:extLst>
          </p:cNvPr>
          <p:cNvPicPr>
            <a:picLocks noChangeAspect="1"/>
          </p:cNvPicPr>
          <p:nvPr/>
        </p:nvPicPr>
        <p:blipFill>
          <a:blip r:embed="rId3"/>
          <a:stretch>
            <a:fillRect/>
          </a:stretch>
        </p:blipFill>
        <p:spPr>
          <a:xfrm>
            <a:off x="281162" y="4256074"/>
            <a:ext cx="2139776" cy="2478505"/>
          </a:xfrm>
          <a:prstGeom prst="rect">
            <a:avLst/>
          </a:prstGeom>
        </p:spPr>
      </p:pic>
    </p:spTree>
    <p:extLst>
      <p:ext uri="{BB962C8B-B14F-4D97-AF65-F5344CB8AC3E}">
        <p14:creationId xmlns:p14="http://schemas.microsoft.com/office/powerpoint/2010/main" val="701887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BE75-89D1-5441-8399-5D21C8F24232}"/>
              </a:ext>
            </a:extLst>
          </p:cNvPr>
          <p:cNvSpPr>
            <a:spLocks noGrp="1"/>
          </p:cNvSpPr>
          <p:nvPr>
            <p:ph type="title"/>
          </p:nvPr>
        </p:nvSpPr>
        <p:spPr/>
        <p:txBody>
          <a:bodyPr/>
          <a:lstStyle/>
          <a:p>
            <a:r>
              <a:rPr lang="en-US" dirty="0"/>
              <a:t>Hosting the shiny app</a:t>
            </a:r>
          </a:p>
        </p:txBody>
      </p:sp>
      <p:sp>
        <p:nvSpPr>
          <p:cNvPr id="3" name="Content Placeholder 2">
            <a:extLst>
              <a:ext uri="{FF2B5EF4-FFF2-40B4-BE49-F238E27FC236}">
                <a16:creationId xmlns:a16="http://schemas.microsoft.com/office/drawing/2014/main" id="{0317B98D-799B-C444-8B06-B3C99954D7A8}"/>
              </a:ext>
            </a:extLst>
          </p:cNvPr>
          <p:cNvSpPr>
            <a:spLocks noGrp="1"/>
          </p:cNvSpPr>
          <p:nvPr>
            <p:ph idx="1"/>
          </p:nvPr>
        </p:nvSpPr>
        <p:spPr/>
        <p:txBody>
          <a:bodyPr/>
          <a:lstStyle/>
          <a:p>
            <a:r>
              <a:rPr lang="en-US" sz="2800" dirty="0" err="1"/>
              <a:t>timetrackR</a:t>
            </a:r>
            <a:r>
              <a:rPr lang="en-US" sz="2800" dirty="0"/>
              <a:t> is currently hosted on </a:t>
            </a:r>
            <a:r>
              <a:rPr lang="en-US" sz="2800" dirty="0" err="1"/>
              <a:t>shinyapps.io</a:t>
            </a:r>
            <a:endParaRPr lang="en-US" sz="2800" dirty="0"/>
          </a:p>
          <a:p>
            <a:r>
              <a:rPr lang="en-US" sz="2800" dirty="0"/>
              <a:t>MSK has access to hosting shiny apps on </a:t>
            </a:r>
            <a:r>
              <a:rPr lang="en-US" sz="2800" dirty="0" err="1"/>
              <a:t>Rconnect</a:t>
            </a:r>
            <a:endParaRPr lang="en-US" sz="2800" dirty="0"/>
          </a:p>
          <a:p>
            <a:pPr lvl="1"/>
            <a:r>
              <a:rPr lang="en-US" sz="2400" dirty="0"/>
              <a:t>Contact Juan Carlos for additional information about how to get set up</a:t>
            </a:r>
          </a:p>
        </p:txBody>
      </p:sp>
      <p:sp>
        <p:nvSpPr>
          <p:cNvPr id="4" name="Slide Number Placeholder 3">
            <a:extLst>
              <a:ext uri="{FF2B5EF4-FFF2-40B4-BE49-F238E27FC236}">
                <a16:creationId xmlns:a16="http://schemas.microsoft.com/office/drawing/2014/main" id="{7FEF7A6A-AC27-9141-B960-F248219C7E86}"/>
              </a:ext>
            </a:extLst>
          </p:cNvPr>
          <p:cNvSpPr>
            <a:spLocks noGrp="1"/>
          </p:cNvSpPr>
          <p:nvPr>
            <p:ph type="sldNum" sz="quarter" idx="4"/>
          </p:nvPr>
        </p:nvSpPr>
        <p:spPr/>
        <p:txBody>
          <a:bodyPr/>
          <a:lstStyle/>
          <a:p>
            <a:fld id="{1C3486A8-E8FB-4965-B61C-9B9FA7DC7BEE}" type="slidenum">
              <a:rPr lang="en-US" smtClean="0"/>
              <a:pPr/>
              <a:t>35</a:t>
            </a:fld>
            <a:endParaRPr lang="en-US"/>
          </a:p>
        </p:txBody>
      </p:sp>
    </p:spTree>
    <p:extLst>
      <p:ext uri="{BB962C8B-B14F-4D97-AF65-F5344CB8AC3E}">
        <p14:creationId xmlns:p14="http://schemas.microsoft.com/office/powerpoint/2010/main" val="3747534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800" dirty="0"/>
              <a:t>Be careful about your denominators: Analysis is based on </a:t>
            </a:r>
            <a:r>
              <a:rPr lang="en-US" sz="2800" i="1" dirty="0"/>
              <a:t>what you recorded</a:t>
            </a:r>
          </a:p>
          <a:p>
            <a:r>
              <a:rPr lang="en-US" sz="28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36</a:t>
            </a:fld>
            <a:endParaRPr lang="en-US"/>
          </a:p>
        </p:txBody>
      </p:sp>
    </p:spTree>
    <p:extLst>
      <p:ext uri="{BB962C8B-B14F-4D97-AF65-F5344CB8AC3E}">
        <p14:creationId xmlns:p14="http://schemas.microsoft.com/office/powerpoint/2010/main" val="2875116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additional visualizations and/or summary measures</a:t>
            </a:r>
          </a:p>
          <a:p>
            <a:pPr lvl="1"/>
            <a:r>
              <a:rPr lang="en-US" sz="2400" dirty="0"/>
              <a:t>Suggestions?</a:t>
            </a:r>
          </a:p>
          <a:p>
            <a:r>
              <a:rPr lang="en-US" sz="2800" dirty="0"/>
              <a:t>Integrate with Toggl’s API?</a:t>
            </a:r>
          </a:p>
          <a:p>
            <a:r>
              <a:rPr lang="en-US" sz="2800" dirty="0"/>
              <a:t>Integrate with additional time tracking software other than Toggl?</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37</a:t>
            </a:fld>
            <a:endParaRPr lang="en-US"/>
          </a:p>
        </p:txBody>
      </p:sp>
    </p:spTree>
    <p:extLst>
      <p:ext uri="{BB962C8B-B14F-4D97-AF65-F5344CB8AC3E}">
        <p14:creationId xmlns:p14="http://schemas.microsoft.com/office/powerpoint/2010/main" val="1472678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dirty="0"/>
              <a:t>This information can be used to align your work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906" y="320737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38</a:t>
            </a:fld>
            <a:endParaRPr lang="en-US"/>
          </a:p>
        </p:txBody>
      </p:sp>
    </p:spTree>
    <p:extLst>
      <p:ext uri="{BB962C8B-B14F-4D97-AF65-F5344CB8AC3E}">
        <p14:creationId xmlns:p14="http://schemas.microsoft.com/office/powerpoint/2010/main" val="1128304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D546039F-AA6A-4F7A-9C3D-5CED5F5D9363}"/>
              </a:ext>
            </a:extLst>
          </p:cNvPr>
          <p:cNvSpPr/>
          <p:nvPr/>
        </p:nvSpPr>
        <p:spPr>
          <a:xfrm>
            <a:off x="948419" y="6160353"/>
            <a:ext cx="4018151" cy="369332"/>
          </a:xfrm>
          <a:prstGeom prst="rect">
            <a:avLst/>
          </a:prstGeom>
        </p:spPr>
        <p:txBody>
          <a:bodyPr wrap="none">
            <a:spAutoFit/>
          </a:bodyPr>
          <a:lstStyle/>
          <a:p>
            <a:r>
              <a:rPr lang="en-US" dirty="0">
                <a:hlinkClick r:id="rId2"/>
              </a:rPr>
              <a:t>https://github.com/jalavery/timetrackR</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56" y="6056317"/>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use his time tracking data in earlier versions of the app and his patience in answering my many R questions. </a:t>
            </a:r>
          </a:p>
        </p:txBody>
      </p:sp>
      <p:sp>
        <p:nvSpPr>
          <p:cNvPr id="13" name="Rectangle 12">
            <a:extLst>
              <a:ext uri="{FF2B5EF4-FFF2-40B4-BE49-F238E27FC236}">
                <a16:creationId xmlns:a16="http://schemas.microsoft.com/office/drawing/2014/main" id="{3A96EA4F-C1DC-3D46-B8BE-F3D7999C4FF5}"/>
              </a:ext>
            </a:extLst>
          </p:cNvPr>
          <p:cNvSpPr/>
          <p:nvPr/>
        </p:nvSpPr>
        <p:spPr>
          <a:xfrm>
            <a:off x="2793222" y="2414099"/>
            <a:ext cx="4489306" cy="461665"/>
          </a:xfrm>
          <a:prstGeom prst="rect">
            <a:avLst/>
          </a:prstGeom>
        </p:spPr>
        <p:txBody>
          <a:bodyPr wrap="none">
            <a:spAutoFit/>
          </a:bodyPr>
          <a:lstStyle/>
          <a:p>
            <a:r>
              <a:rPr lang="en-US" sz="2400" dirty="0">
                <a:hlinkClick r:id="rId4"/>
              </a:rPr>
              <a:t>timetrackr.shinyapps.io/</a:t>
            </a:r>
            <a:r>
              <a:rPr lang="en-US" sz="2400" dirty="0" err="1">
                <a:hlinkClick r:id="rId4"/>
              </a:rPr>
              <a:t>timetrackr</a:t>
            </a:r>
            <a:endParaRPr lang="en-US" sz="2400" dirty="0"/>
          </a:p>
        </p:txBody>
      </p:sp>
      <p:pic>
        <p:nvPicPr>
          <p:cNvPr id="14" name="Picture 13">
            <a:extLst>
              <a:ext uri="{FF2B5EF4-FFF2-40B4-BE49-F238E27FC236}">
                <a16:creationId xmlns:a16="http://schemas.microsoft.com/office/drawing/2014/main" id="{BFDA60B1-DAB2-CC47-B8F6-0C0C83B73BE8}"/>
              </a:ext>
            </a:extLst>
          </p:cNvPr>
          <p:cNvPicPr>
            <a:picLocks noChangeAspect="1"/>
          </p:cNvPicPr>
          <p:nvPr/>
        </p:nvPicPr>
        <p:blipFill>
          <a:blip r:embed="rId5"/>
          <a:stretch>
            <a:fillRect/>
          </a:stretch>
        </p:blipFill>
        <p:spPr>
          <a:xfrm>
            <a:off x="1931159" y="2225496"/>
            <a:ext cx="862063" cy="998528"/>
          </a:xfrm>
          <a:prstGeom prst="rect">
            <a:avLst/>
          </a:prstGeom>
        </p:spPr>
      </p:pic>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75B7-12E9-5E4C-9F7F-18C98B17B187}"/>
              </a:ext>
            </a:extLst>
          </p:cNvPr>
          <p:cNvSpPr>
            <a:spLocks noGrp="1"/>
          </p:cNvSpPr>
          <p:nvPr>
            <p:ph type="title"/>
          </p:nvPr>
        </p:nvSpPr>
        <p:spPr/>
        <p:txBody>
          <a:bodyPr/>
          <a:lstStyle/>
          <a:p>
            <a:r>
              <a:rPr lang="en-US" dirty="0">
                <a:solidFill>
                  <a:schemeClr val="accent2"/>
                </a:solidFill>
              </a:rPr>
              <a:t>Why track your time?</a:t>
            </a:r>
          </a:p>
        </p:txBody>
      </p:sp>
      <p:sp>
        <p:nvSpPr>
          <p:cNvPr id="3" name="Slide Number Placeholder 2">
            <a:extLst>
              <a:ext uri="{FF2B5EF4-FFF2-40B4-BE49-F238E27FC236}">
                <a16:creationId xmlns:a16="http://schemas.microsoft.com/office/drawing/2014/main" id="{5572DBF1-F835-8443-A423-F467AC2443BB}"/>
              </a:ext>
            </a:extLst>
          </p:cNvPr>
          <p:cNvSpPr>
            <a:spLocks noGrp="1"/>
          </p:cNvSpPr>
          <p:nvPr>
            <p:ph type="sldNum" sz="quarter" idx="11"/>
          </p:nvPr>
        </p:nvSpPr>
        <p:spPr/>
        <p:txBody>
          <a:bodyPr/>
          <a:lstStyle/>
          <a:p>
            <a:fld id="{1C3486A8-E8FB-4965-B61C-9B9FA7DC7BEE}" type="slidenum">
              <a:rPr lang="en-US" smtClean="0"/>
              <a:pPr/>
              <a:t>4</a:t>
            </a:fld>
            <a:endParaRPr lang="en-US"/>
          </a:p>
        </p:txBody>
      </p:sp>
    </p:spTree>
    <p:extLst>
      <p:ext uri="{BB962C8B-B14F-4D97-AF65-F5344CB8AC3E}">
        <p14:creationId xmlns:p14="http://schemas.microsoft.com/office/powerpoint/2010/main" val="14404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data analyst</a:t>
            </a: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5</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2062103"/>
          </a:xfrm>
          <a:prstGeom prst="rect">
            <a:avLst/>
          </a:prstGeom>
        </p:spPr>
        <p:txBody>
          <a:bodyPr wrap="square">
            <a:spAutoFit/>
          </a:bodyPr>
          <a:lstStyle/>
          <a:p>
            <a:r>
              <a:rPr lang="en-US" sz="3200" i="1" dirty="0">
                <a:solidFill>
                  <a:schemeClr val="accent1"/>
                </a:solidFill>
              </a:rPr>
              <a:t>It’s hard to manage your time if you don’t know how you’re spending your time.</a:t>
            </a:r>
          </a:p>
          <a:p>
            <a:endParaRPr lang="en-US" sz="3200" i="1" dirty="0">
              <a:solidFill>
                <a:schemeClr val="accent1"/>
              </a:solidFill>
            </a:endParaRP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356903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D5B9-24F0-1647-A836-1708EBED5B16}"/>
              </a:ext>
            </a:extLst>
          </p:cNvPr>
          <p:cNvSpPr>
            <a:spLocks noGrp="1"/>
          </p:cNvSpPr>
          <p:nvPr>
            <p:ph type="title"/>
          </p:nvPr>
        </p:nvSpPr>
        <p:spPr/>
        <p:txBody>
          <a:bodyPr/>
          <a:lstStyle/>
          <a:p>
            <a:r>
              <a:rPr lang="en-US" dirty="0">
                <a:solidFill>
                  <a:schemeClr val="accent2"/>
                </a:solidFill>
              </a:rPr>
              <a:t>How to start tracking your time?</a:t>
            </a:r>
          </a:p>
        </p:txBody>
      </p:sp>
      <p:sp>
        <p:nvSpPr>
          <p:cNvPr id="3" name="Slide Number Placeholder 2">
            <a:extLst>
              <a:ext uri="{FF2B5EF4-FFF2-40B4-BE49-F238E27FC236}">
                <a16:creationId xmlns:a16="http://schemas.microsoft.com/office/drawing/2014/main" id="{0215B845-9208-544E-B76F-6A6CF594E5D6}"/>
              </a:ext>
            </a:extLst>
          </p:cNvPr>
          <p:cNvSpPr>
            <a:spLocks noGrp="1"/>
          </p:cNvSpPr>
          <p:nvPr>
            <p:ph type="sldNum" sz="quarter" idx="11"/>
          </p:nvPr>
        </p:nvSpPr>
        <p:spPr/>
        <p:txBody>
          <a:bodyPr/>
          <a:lstStyle/>
          <a:p>
            <a:fld id="{1C3486A8-E8FB-4965-B61C-9B9FA7DC7BEE}" type="slidenum">
              <a:rPr lang="en-US" smtClean="0"/>
              <a:pPr/>
              <a:t>7</a:t>
            </a:fld>
            <a:endParaRPr lang="en-US"/>
          </a:p>
        </p:txBody>
      </p:sp>
      <p:pic>
        <p:nvPicPr>
          <p:cNvPr id="4" name="Picture 2" descr="Image result for time app">
            <a:extLst>
              <a:ext uri="{FF2B5EF4-FFF2-40B4-BE49-F238E27FC236}">
                <a16:creationId xmlns:a16="http://schemas.microsoft.com/office/drawing/2014/main" id="{1C946242-4078-654B-94B1-463458F5B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485" y="3068997"/>
            <a:ext cx="4426244" cy="22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0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F28B-4B49-1240-B9FD-01BF03A9D002}"/>
              </a:ext>
            </a:extLst>
          </p:cNvPr>
          <p:cNvSpPr>
            <a:spLocks noGrp="1"/>
          </p:cNvSpPr>
          <p:nvPr>
            <p:ph type="title"/>
          </p:nvPr>
        </p:nvSpPr>
        <p:spPr/>
        <p:txBody>
          <a:bodyPr/>
          <a:lstStyle/>
          <a:p>
            <a:r>
              <a:rPr lang="en-US" dirty="0"/>
              <a:t>Toggl</a:t>
            </a:r>
          </a:p>
        </p:txBody>
      </p:sp>
      <p:sp>
        <p:nvSpPr>
          <p:cNvPr id="3" name="Content Placeholder 2">
            <a:extLst>
              <a:ext uri="{FF2B5EF4-FFF2-40B4-BE49-F238E27FC236}">
                <a16:creationId xmlns:a16="http://schemas.microsoft.com/office/drawing/2014/main" id="{48D7BD8B-A538-2E40-9836-F9B6AF54FC3D}"/>
              </a:ext>
            </a:extLst>
          </p:cNvPr>
          <p:cNvSpPr>
            <a:spLocks noGrp="1"/>
          </p:cNvSpPr>
          <p:nvPr>
            <p:ph idx="1"/>
          </p:nvPr>
        </p:nvSpPr>
        <p:spPr/>
        <p:txBody>
          <a:bodyPr/>
          <a:lstStyle/>
          <a:p>
            <a:r>
              <a:rPr lang="en-US" sz="2800" dirty="0"/>
              <a:t>A website or desktop app that can be used to log how you are spending your time</a:t>
            </a:r>
          </a:p>
          <a:p>
            <a:r>
              <a:rPr lang="en-US" sz="2800" dirty="0"/>
              <a:t>Can let it run in real time or back-enter tasks</a:t>
            </a:r>
          </a:p>
          <a:p>
            <a:r>
              <a:rPr lang="en-US" sz="2800" b="1" dirty="0"/>
              <a:t>Tasks</a:t>
            </a:r>
            <a:r>
              <a:rPr lang="en-US" sz="2800" dirty="0"/>
              <a:t> are grouped by </a:t>
            </a:r>
            <a:r>
              <a:rPr lang="en-US" sz="2800" b="1" dirty="0"/>
              <a:t>projects</a:t>
            </a:r>
            <a:r>
              <a:rPr lang="en-US" sz="2800" dirty="0"/>
              <a:t> and </a:t>
            </a:r>
            <a:r>
              <a:rPr lang="en-US" sz="2800" b="1" dirty="0"/>
              <a:t>clients</a:t>
            </a:r>
          </a:p>
          <a:p>
            <a:r>
              <a:rPr lang="en-US" sz="2800" dirty="0"/>
              <a:t>Can use </a:t>
            </a:r>
            <a:r>
              <a:rPr lang="en-US" sz="2800" b="1" dirty="0"/>
              <a:t>tags</a:t>
            </a:r>
            <a:r>
              <a:rPr lang="en-US" sz="2800" dirty="0"/>
              <a:t> to further identify groups of tasks</a:t>
            </a:r>
          </a:p>
          <a:p>
            <a:r>
              <a:rPr lang="en-US" sz="2800" dirty="0"/>
              <a:t>Has functionality for organizing a team and for tracking billable vs non-billable hours</a:t>
            </a:r>
          </a:p>
          <a:p>
            <a:endParaRPr lang="en-US" sz="2800" dirty="0"/>
          </a:p>
        </p:txBody>
      </p:sp>
      <p:sp>
        <p:nvSpPr>
          <p:cNvPr id="4" name="Slide Number Placeholder 3">
            <a:extLst>
              <a:ext uri="{FF2B5EF4-FFF2-40B4-BE49-F238E27FC236}">
                <a16:creationId xmlns:a16="http://schemas.microsoft.com/office/drawing/2014/main" id="{8FD63AA5-673D-034C-ADEE-3DA906B1D4C8}"/>
              </a:ext>
            </a:extLst>
          </p:cNvPr>
          <p:cNvSpPr>
            <a:spLocks noGrp="1"/>
          </p:cNvSpPr>
          <p:nvPr>
            <p:ph type="sldNum" sz="quarter" idx="4"/>
          </p:nvPr>
        </p:nvSpPr>
        <p:spPr/>
        <p:txBody>
          <a:bodyPr/>
          <a:lstStyle/>
          <a:p>
            <a:fld id="{1C3486A8-E8FB-4965-B61C-9B9FA7DC7BEE}" type="slidenum">
              <a:rPr lang="en-US" smtClean="0"/>
              <a:pPr/>
              <a:t>8</a:t>
            </a:fld>
            <a:endParaRPr lang="en-US"/>
          </a:p>
        </p:txBody>
      </p:sp>
      <p:pic>
        <p:nvPicPr>
          <p:cNvPr id="5" name="Picture 4">
            <a:extLst>
              <a:ext uri="{FF2B5EF4-FFF2-40B4-BE49-F238E27FC236}">
                <a16:creationId xmlns:a16="http://schemas.microsoft.com/office/drawing/2014/main" id="{5A22C759-83D2-EC4F-96B7-F05C3F8A3E46}"/>
              </a:ext>
            </a:extLst>
          </p:cNvPr>
          <p:cNvPicPr>
            <a:picLocks noChangeAspect="1"/>
          </p:cNvPicPr>
          <p:nvPr/>
        </p:nvPicPr>
        <p:blipFill>
          <a:blip r:embed="rId2"/>
          <a:stretch>
            <a:fillRect/>
          </a:stretch>
        </p:blipFill>
        <p:spPr>
          <a:xfrm>
            <a:off x="490538" y="5136782"/>
            <a:ext cx="1930400" cy="1597797"/>
          </a:xfrm>
          <a:prstGeom prst="rect">
            <a:avLst/>
          </a:prstGeom>
        </p:spPr>
      </p:pic>
    </p:spTree>
    <p:extLst>
      <p:ext uri="{BB962C8B-B14F-4D97-AF65-F5344CB8AC3E}">
        <p14:creationId xmlns:p14="http://schemas.microsoft.com/office/powerpoint/2010/main" val="91423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757B40-433C-5D49-8A35-9D64B07331C2}"/>
              </a:ext>
            </a:extLst>
          </p:cNvPr>
          <p:cNvSpPr>
            <a:spLocks noGrp="1"/>
          </p:cNvSpPr>
          <p:nvPr>
            <p:ph type="sldNum" sz="quarter" idx="11"/>
          </p:nvPr>
        </p:nvSpPr>
        <p:spPr/>
        <p:txBody>
          <a:bodyPr/>
          <a:lstStyle/>
          <a:p>
            <a:fld id="{1C3486A8-E8FB-4965-B61C-9B9FA7DC7BEE}" type="slidenum">
              <a:rPr lang="en-US" smtClean="0"/>
              <a:pPr/>
              <a:t>9</a:t>
            </a:fld>
            <a:endParaRPr lang="en-US"/>
          </a:p>
        </p:txBody>
      </p:sp>
      <p:pic>
        <p:nvPicPr>
          <p:cNvPr id="4" name="Picture 3">
            <a:extLst>
              <a:ext uri="{FF2B5EF4-FFF2-40B4-BE49-F238E27FC236}">
                <a16:creationId xmlns:a16="http://schemas.microsoft.com/office/drawing/2014/main" id="{D187987A-BCCE-A24B-9326-CC13D89F1401}"/>
              </a:ext>
            </a:extLst>
          </p:cNvPr>
          <p:cNvPicPr>
            <a:picLocks noChangeAspect="1"/>
          </p:cNvPicPr>
          <p:nvPr/>
        </p:nvPicPr>
        <p:blipFill>
          <a:blip r:embed="rId2"/>
          <a:stretch>
            <a:fillRect/>
          </a:stretch>
        </p:blipFill>
        <p:spPr>
          <a:xfrm>
            <a:off x="3606800" y="238210"/>
            <a:ext cx="1930400" cy="1597797"/>
          </a:xfrm>
          <a:prstGeom prst="rect">
            <a:avLst/>
          </a:prstGeom>
        </p:spPr>
      </p:pic>
      <p:pic>
        <p:nvPicPr>
          <p:cNvPr id="5" name="Picture 4">
            <a:extLst>
              <a:ext uri="{FF2B5EF4-FFF2-40B4-BE49-F238E27FC236}">
                <a16:creationId xmlns:a16="http://schemas.microsoft.com/office/drawing/2014/main" id="{E760E6A4-AF7D-2D44-9F0E-3ADC0A1F67A2}"/>
              </a:ext>
            </a:extLst>
          </p:cNvPr>
          <p:cNvPicPr>
            <a:picLocks noChangeAspect="1"/>
          </p:cNvPicPr>
          <p:nvPr/>
        </p:nvPicPr>
        <p:blipFill>
          <a:blip r:embed="rId3"/>
          <a:stretch>
            <a:fillRect/>
          </a:stretch>
        </p:blipFill>
        <p:spPr>
          <a:xfrm>
            <a:off x="0" y="1836007"/>
            <a:ext cx="9144000" cy="763167"/>
          </a:xfrm>
          <a:prstGeom prst="rect">
            <a:avLst/>
          </a:prstGeom>
        </p:spPr>
      </p:pic>
      <p:pic>
        <p:nvPicPr>
          <p:cNvPr id="7" name="Picture 6">
            <a:extLst>
              <a:ext uri="{FF2B5EF4-FFF2-40B4-BE49-F238E27FC236}">
                <a16:creationId xmlns:a16="http://schemas.microsoft.com/office/drawing/2014/main" id="{2901DF88-CC08-4B46-AA52-C9CFD0F6F532}"/>
              </a:ext>
            </a:extLst>
          </p:cNvPr>
          <p:cNvPicPr>
            <a:picLocks noChangeAspect="1"/>
          </p:cNvPicPr>
          <p:nvPr/>
        </p:nvPicPr>
        <p:blipFill>
          <a:blip r:embed="rId4"/>
          <a:stretch>
            <a:fillRect/>
          </a:stretch>
        </p:blipFill>
        <p:spPr>
          <a:xfrm>
            <a:off x="0" y="3170754"/>
            <a:ext cx="9144000" cy="3687246"/>
          </a:xfrm>
          <a:prstGeom prst="rect">
            <a:avLst/>
          </a:prstGeom>
        </p:spPr>
      </p:pic>
      <p:cxnSp>
        <p:nvCxnSpPr>
          <p:cNvPr id="9" name="Straight Connector 8">
            <a:extLst>
              <a:ext uri="{FF2B5EF4-FFF2-40B4-BE49-F238E27FC236}">
                <a16:creationId xmlns:a16="http://schemas.microsoft.com/office/drawing/2014/main" id="{4864B97E-C1C8-5346-8089-FA07C3A6AD1D}"/>
              </a:ext>
            </a:extLst>
          </p:cNvPr>
          <p:cNvCxnSpPr/>
          <p:nvPr/>
        </p:nvCxnSpPr>
        <p:spPr>
          <a:xfrm>
            <a:off x="195943" y="2939143"/>
            <a:ext cx="8539843"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86113"/>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Props1.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1F69EB-AD96-4AD6-8A18-0C8728F5F031}">
  <ds:schemaRefs>
    <ds:schemaRef ds:uri="http://schemas.microsoft.com/sharepoint/v3/contenttype/forms"/>
  </ds:schemaRefs>
</ds:datastoreItem>
</file>

<file path=customXml/itemProps3.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MSK_Slide1Template</Template>
  <TotalTime>17110</TotalTime>
  <Words>1911</Words>
  <Application>Microsoft Macintosh PowerPoint</Application>
  <PresentationFormat>On-screen Show (4:3)</PresentationFormat>
  <Paragraphs>206</Paragraphs>
  <Slides>39</Slides>
  <Notes>10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ＭＳ Ｐゴシック</vt:lpstr>
      <vt:lpstr>Arial</vt:lpstr>
      <vt:lpstr>Calibri</vt:lpstr>
      <vt:lpstr>Courier</vt:lpstr>
      <vt:lpstr>Georgia</vt:lpstr>
      <vt:lpstr>Slide Template 1</vt:lpstr>
      <vt:lpstr>It’s Time to Shine with the timetrackR App</vt:lpstr>
      <vt:lpstr>Introductions</vt:lpstr>
      <vt:lpstr>Today’s Objectives</vt:lpstr>
      <vt:lpstr>Why track your time?</vt:lpstr>
      <vt:lpstr>Time &amp; the busy data analyst</vt:lpstr>
      <vt:lpstr>So what’s the problem?</vt:lpstr>
      <vt:lpstr>How to start tracking your time?</vt:lpstr>
      <vt:lpstr>Toggl</vt:lpstr>
      <vt:lpstr>PowerPoint Presentation</vt:lpstr>
      <vt:lpstr>How I use toggl</vt:lpstr>
      <vt:lpstr>Pros &amp; Cons of Toggl</vt:lpstr>
      <vt:lpstr>Thus, a (Shiny) star was born</vt:lpstr>
      <vt:lpstr>What is timetrackR?</vt:lpstr>
      <vt:lpstr>timetrackR: Motivation &amp; Goals</vt:lpstr>
      <vt:lpstr>timetrackR Metrics &amp; Visualizations</vt:lpstr>
      <vt:lpstr>Time tracking metrics: Percent effort</vt:lpstr>
      <vt:lpstr>Time tracking metrics: Total hours</vt:lpstr>
      <vt:lpstr>Time tracking viz: Project Timeline</vt:lpstr>
      <vt:lpstr>PowerPoint Presentation</vt:lpstr>
      <vt:lpstr>PowerPoint Presentation</vt:lpstr>
      <vt:lpstr>PowerPoint Presentation</vt:lpstr>
      <vt:lpstr>PowerPoint Presentation</vt:lpstr>
      <vt:lpstr>PowerPoint Presentation</vt:lpstr>
      <vt:lpstr>PowerPoint Presentation</vt:lpstr>
      <vt:lpstr>Information learned from timetrackR</vt:lpstr>
      <vt:lpstr>Workflow integration</vt:lpstr>
      <vt:lpstr>R Code Highlights:      - switch function      - geom_segment()      - hex sticker      - Hosting a shiny app</vt:lpstr>
      <vt:lpstr>Behind the scenes</vt:lpstr>
      <vt:lpstr>The switch function</vt:lpstr>
      <vt:lpstr>switch function: Bar chart application</vt:lpstr>
      <vt:lpstr>Project Timeline</vt:lpstr>
      <vt:lpstr>Project Timeline: Data wrangling</vt:lpstr>
      <vt:lpstr>Project Timeline: Data Viz</vt:lpstr>
      <vt:lpstr>Unrelated to time tracking: Hex Sticker</vt:lpstr>
      <vt:lpstr>Hosting the shiny app</vt:lpstr>
      <vt:lpstr>Caveats</vt:lpstr>
      <vt:lpstr>Future Plans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Lavery, Jessica A.</cp:lastModifiedBy>
  <cp:revision>183</cp:revision>
  <dcterms:created xsi:type="dcterms:W3CDTF">2020-01-20T18:27:30Z</dcterms:created>
  <dcterms:modified xsi:type="dcterms:W3CDTF">2020-04-20T22:21:08Z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