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9"/>
  </p:notesMasterIdLst>
  <p:handoutMasterIdLst>
    <p:handoutMasterId r:id="rId40"/>
  </p:handoutMasterIdLst>
  <p:sldIdLst>
    <p:sldId id="256" r:id="rId5"/>
    <p:sldId id="265" r:id="rId6"/>
    <p:sldId id="304" r:id="rId7"/>
    <p:sldId id="305" r:id="rId8"/>
    <p:sldId id="267" r:id="rId9"/>
    <p:sldId id="290" r:id="rId10"/>
    <p:sldId id="306" r:id="rId11"/>
    <p:sldId id="303" r:id="rId12"/>
    <p:sldId id="308" r:id="rId13"/>
    <p:sldId id="260" r:id="rId14"/>
    <p:sldId id="287" r:id="rId15"/>
    <p:sldId id="278" r:id="rId16"/>
    <p:sldId id="279" r:id="rId17"/>
    <p:sldId id="259" r:id="rId18"/>
    <p:sldId id="296" r:id="rId19"/>
    <p:sldId id="299" r:id="rId20"/>
    <p:sldId id="300" r:id="rId21"/>
    <p:sldId id="266" r:id="rId22"/>
    <p:sldId id="310" r:id="rId23"/>
    <p:sldId id="309" r:id="rId24"/>
    <p:sldId id="292" r:id="rId25"/>
    <p:sldId id="293" r:id="rId26"/>
    <p:sldId id="311" r:id="rId27"/>
    <p:sldId id="302" r:id="rId28"/>
    <p:sldId id="289" r:id="rId29"/>
    <p:sldId id="294" r:id="rId30"/>
    <p:sldId id="288" r:id="rId31"/>
    <p:sldId id="295" r:id="rId32"/>
    <p:sldId id="301" r:id="rId33"/>
    <p:sldId id="307" r:id="rId34"/>
    <p:sldId id="262" r:id="rId35"/>
    <p:sldId id="280" r:id="rId36"/>
    <p:sldId id="263" r:id="rId37"/>
    <p:sldId id="273" r:id="rId3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3340">
          <p15:clr>
            <a:srgbClr val="A4A3A4"/>
          </p15:clr>
        </p15:guide>
        <p15:guide id="2" pos="30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2884"/>
    <a:srgbClr val="FFFFFF"/>
    <a:srgbClr val="2986E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88151" autoAdjust="0"/>
  </p:normalViewPr>
  <p:slideViewPr>
    <p:cSldViewPr snapToGrid="0" showGuides="1">
      <p:cViewPr varScale="1">
        <p:scale>
          <a:sx n="83" d="100"/>
          <a:sy n="83" d="100"/>
        </p:scale>
        <p:origin x="1920" y="192"/>
      </p:cViewPr>
      <p:guideLst>
        <p:guide orient="horz" pos="3340"/>
        <p:guide pos="30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diagrams/_rels/data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F19F97-CEE1-48F6-AFC2-6EC07868E487}" type="doc">
      <dgm:prSet loTypeId="urn:microsoft.com/office/officeart/2005/8/layout/hProcess10" loCatId="picture" qsTypeId="urn:microsoft.com/office/officeart/2005/8/quickstyle/simple1" qsCatId="simple" csTypeId="urn:microsoft.com/office/officeart/2005/8/colors/accent1_2" csCatId="accent1" phldr="1"/>
      <dgm:spPr/>
      <dgm:t>
        <a:bodyPr/>
        <a:lstStyle/>
        <a:p>
          <a:endParaRPr lang="en-US"/>
        </a:p>
      </dgm:t>
    </dgm:pt>
    <dgm:pt modelId="{330547AB-C826-464A-9B6A-3D940AED8D45}">
      <dgm:prSet phldrT="[Text]"/>
      <dgm:spPr/>
      <dgm:t>
        <a:bodyPr/>
        <a:lstStyle/>
        <a:p>
          <a:r>
            <a:rPr lang="en-US" dirty="0"/>
            <a:t>Log hours</a:t>
          </a:r>
        </a:p>
      </dgm:t>
    </dgm:pt>
    <dgm:pt modelId="{5A9539B1-309A-4434-A7EA-3808B49531E0}" type="parTrans" cxnId="{C57EEB29-E025-43DC-832E-B4E470308851}">
      <dgm:prSet/>
      <dgm:spPr/>
      <dgm:t>
        <a:bodyPr/>
        <a:lstStyle/>
        <a:p>
          <a:endParaRPr lang="en-US"/>
        </a:p>
      </dgm:t>
    </dgm:pt>
    <dgm:pt modelId="{1B13F12A-5D83-45BB-B612-83EB6EA7E26F}" type="sibTrans" cxnId="{C57EEB29-E025-43DC-832E-B4E470308851}">
      <dgm:prSet/>
      <dgm:spPr/>
      <dgm:t>
        <a:bodyPr/>
        <a:lstStyle/>
        <a:p>
          <a:endParaRPr lang="en-US"/>
        </a:p>
      </dgm:t>
    </dgm:pt>
    <dgm:pt modelId="{38A11957-9C52-4E33-B323-F86FDE0EC384}">
      <dgm:prSet phldrT="[Text]" custT="1"/>
      <dgm:spPr/>
      <dgm:t>
        <a:bodyPr/>
        <a:lstStyle/>
        <a:p>
          <a:r>
            <a:rPr lang="en-US" sz="1600" b="1" i="0" dirty="0"/>
            <a:t>Track how you’re spending your  time: </a:t>
          </a:r>
          <a:r>
            <a:rPr lang="en-US" sz="1600" b="1" i="1" dirty="0" err="1"/>
            <a:t>timetrackR</a:t>
          </a:r>
          <a:r>
            <a:rPr lang="en-US" sz="1600" b="1" dirty="0"/>
            <a:t> Shiny App</a:t>
          </a:r>
        </a:p>
      </dgm:t>
    </dgm:pt>
    <dgm:pt modelId="{896C4AE3-94E7-47C7-A67D-09C34041E776}" type="parTrans" cxnId="{DC7F1AE1-5B21-468B-A8AF-961B9BDE8D9D}">
      <dgm:prSet/>
      <dgm:spPr/>
      <dgm:t>
        <a:bodyPr/>
        <a:lstStyle/>
        <a:p>
          <a:endParaRPr lang="en-US"/>
        </a:p>
      </dgm:t>
    </dgm:pt>
    <dgm:pt modelId="{8C3E8B58-0AA8-47BD-96BF-7F61A75AB825}" type="sibTrans" cxnId="{DC7F1AE1-5B21-468B-A8AF-961B9BDE8D9D}">
      <dgm:prSet/>
      <dgm:spPr/>
      <dgm:t>
        <a:bodyPr/>
        <a:lstStyle/>
        <a:p>
          <a:endParaRPr lang="en-US"/>
        </a:p>
      </dgm:t>
    </dgm:pt>
    <dgm:pt modelId="{FE7EBBC7-2581-4247-BA0A-4A6467EC6F7D}" type="pres">
      <dgm:prSet presAssocID="{70F19F97-CEE1-48F6-AFC2-6EC07868E487}" presName="Name0" presStyleCnt="0">
        <dgm:presLayoutVars>
          <dgm:dir/>
          <dgm:resizeHandles val="exact"/>
        </dgm:presLayoutVars>
      </dgm:prSet>
      <dgm:spPr/>
    </dgm:pt>
    <dgm:pt modelId="{1D56B951-DA08-40C2-A045-8EB437E29E63}" type="pres">
      <dgm:prSet presAssocID="{330547AB-C826-464A-9B6A-3D940AED8D45}" presName="composite" presStyleCnt="0"/>
      <dgm:spPr/>
    </dgm:pt>
    <dgm:pt modelId="{C815F5C1-9F59-4015-ACE4-0F94EEE244B4}" type="pres">
      <dgm:prSet presAssocID="{330547AB-C826-464A-9B6A-3D940AED8D45}" presName="imagSh" presStyleLbl="bgImgPlace1" presStyleIdx="0" presStyleCnt="2"/>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6047" t="-16047" r="-16047" b="-16047"/>
          </a:stretch>
        </a:blipFill>
      </dgm:spPr>
    </dgm:pt>
    <dgm:pt modelId="{2D142E79-2AB3-4115-B931-46F051392392}" type="pres">
      <dgm:prSet presAssocID="{330547AB-C826-464A-9B6A-3D940AED8D45}" presName="txNode" presStyleLbl="node1" presStyleIdx="0" presStyleCnt="2" custScaleX="126089" custScaleY="40681">
        <dgm:presLayoutVars>
          <dgm:bulletEnabled val="1"/>
        </dgm:presLayoutVars>
      </dgm:prSet>
      <dgm:spPr/>
    </dgm:pt>
    <dgm:pt modelId="{8B452A88-E010-416A-84E8-4A4E3AF5C12A}" type="pres">
      <dgm:prSet presAssocID="{1B13F12A-5D83-45BB-B612-83EB6EA7E26F}" presName="sibTrans" presStyleLbl="sibTrans2D1" presStyleIdx="0" presStyleCnt="1"/>
      <dgm:spPr/>
    </dgm:pt>
    <dgm:pt modelId="{247239D2-AA90-4CB8-AD0F-9DB10668F25C}" type="pres">
      <dgm:prSet presAssocID="{1B13F12A-5D83-45BB-B612-83EB6EA7E26F}" presName="connTx" presStyleLbl="sibTrans2D1" presStyleIdx="0" presStyleCnt="1"/>
      <dgm:spPr/>
    </dgm:pt>
    <dgm:pt modelId="{68902965-FEED-4B37-96D0-FE86B317EA0F}" type="pres">
      <dgm:prSet presAssocID="{38A11957-9C52-4E33-B323-F86FDE0EC384}" presName="composite" presStyleCnt="0"/>
      <dgm:spPr/>
    </dgm:pt>
    <dgm:pt modelId="{AD577A0C-568E-4437-81C3-39C4CE978643}" type="pres">
      <dgm:prSet presAssocID="{38A11957-9C52-4E33-B323-F86FDE0EC384}" presName="imagSh" presStyleLbl="bgImgPlace1" presStyleIdx="1" presStyleCnt="2"/>
      <dgm:spPr>
        <a:blipFill dpi="0" rotWithShape="1">
          <a:blip xmlns:r="http://schemas.openxmlformats.org/officeDocument/2006/relationships" r:embed="rId2"/>
          <a:srcRect/>
          <a:stretch>
            <a:fillRect l="3159" t="1123" r="-171983" b="1123"/>
          </a:stretch>
        </a:blipFill>
      </dgm:spPr>
    </dgm:pt>
    <dgm:pt modelId="{D6ED1FD7-15DE-4E96-90DD-02106AEFD3B0}" type="pres">
      <dgm:prSet presAssocID="{38A11957-9C52-4E33-B323-F86FDE0EC384}" presName="txNode" presStyleLbl="node1" presStyleIdx="1" presStyleCnt="2" custScaleX="169600" custScaleY="40949" custLinFactNeighborX="-2088">
        <dgm:presLayoutVars>
          <dgm:bulletEnabled val="1"/>
        </dgm:presLayoutVars>
      </dgm:prSet>
      <dgm:spPr/>
    </dgm:pt>
  </dgm:ptLst>
  <dgm:cxnLst>
    <dgm:cxn modelId="{57921E1E-FB4E-4891-8B27-992183A98C56}" type="presOf" srcId="{1B13F12A-5D83-45BB-B612-83EB6EA7E26F}" destId="{247239D2-AA90-4CB8-AD0F-9DB10668F25C}" srcOrd="1" destOrd="0" presId="urn:microsoft.com/office/officeart/2005/8/layout/hProcess10"/>
    <dgm:cxn modelId="{C57EEB29-E025-43DC-832E-B4E470308851}" srcId="{70F19F97-CEE1-48F6-AFC2-6EC07868E487}" destId="{330547AB-C826-464A-9B6A-3D940AED8D45}" srcOrd="0" destOrd="0" parTransId="{5A9539B1-309A-4434-A7EA-3808B49531E0}" sibTransId="{1B13F12A-5D83-45BB-B612-83EB6EA7E26F}"/>
    <dgm:cxn modelId="{685A0189-14AB-4E3A-944F-CC41D3CA8801}" type="presOf" srcId="{330547AB-C826-464A-9B6A-3D940AED8D45}" destId="{2D142E79-2AB3-4115-B931-46F051392392}" srcOrd="0" destOrd="0" presId="urn:microsoft.com/office/officeart/2005/8/layout/hProcess10"/>
    <dgm:cxn modelId="{6A85C4D1-E96F-41C6-9ACB-22D3A707D99E}" type="presOf" srcId="{70F19F97-CEE1-48F6-AFC2-6EC07868E487}" destId="{FE7EBBC7-2581-4247-BA0A-4A6467EC6F7D}" srcOrd="0" destOrd="0" presId="urn:microsoft.com/office/officeart/2005/8/layout/hProcess10"/>
    <dgm:cxn modelId="{DC7F1AE1-5B21-468B-A8AF-961B9BDE8D9D}" srcId="{70F19F97-CEE1-48F6-AFC2-6EC07868E487}" destId="{38A11957-9C52-4E33-B323-F86FDE0EC384}" srcOrd="1" destOrd="0" parTransId="{896C4AE3-94E7-47C7-A67D-09C34041E776}" sibTransId="{8C3E8B58-0AA8-47BD-96BF-7F61A75AB825}"/>
    <dgm:cxn modelId="{75AE2EFC-175A-44E9-A473-540F7645ECC9}" type="presOf" srcId="{38A11957-9C52-4E33-B323-F86FDE0EC384}" destId="{D6ED1FD7-15DE-4E96-90DD-02106AEFD3B0}" srcOrd="0" destOrd="0" presId="urn:microsoft.com/office/officeart/2005/8/layout/hProcess10"/>
    <dgm:cxn modelId="{ABE820FF-2F22-4D44-9CF9-D32F49368B35}" type="presOf" srcId="{1B13F12A-5D83-45BB-B612-83EB6EA7E26F}" destId="{8B452A88-E010-416A-84E8-4A4E3AF5C12A}" srcOrd="0" destOrd="0" presId="urn:microsoft.com/office/officeart/2005/8/layout/hProcess10"/>
    <dgm:cxn modelId="{753661FB-53E3-4489-B1A1-B6DAB482B4EE}" type="presParOf" srcId="{FE7EBBC7-2581-4247-BA0A-4A6467EC6F7D}" destId="{1D56B951-DA08-40C2-A045-8EB437E29E63}" srcOrd="0" destOrd="0" presId="urn:microsoft.com/office/officeart/2005/8/layout/hProcess10"/>
    <dgm:cxn modelId="{8D8CF19F-1612-4A8C-A7DB-C37A9DDE3046}" type="presParOf" srcId="{1D56B951-DA08-40C2-A045-8EB437E29E63}" destId="{C815F5C1-9F59-4015-ACE4-0F94EEE244B4}" srcOrd="0" destOrd="0" presId="urn:microsoft.com/office/officeart/2005/8/layout/hProcess10"/>
    <dgm:cxn modelId="{AB4CAF68-CAFF-43F1-9C26-8448D063E8E7}" type="presParOf" srcId="{1D56B951-DA08-40C2-A045-8EB437E29E63}" destId="{2D142E79-2AB3-4115-B931-46F051392392}" srcOrd="1" destOrd="0" presId="urn:microsoft.com/office/officeart/2005/8/layout/hProcess10"/>
    <dgm:cxn modelId="{667DAD1F-CB0B-4F66-A0E8-D00082CA426E}" type="presParOf" srcId="{FE7EBBC7-2581-4247-BA0A-4A6467EC6F7D}" destId="{8B452A88-E010-416A-84E8-4A4E3AF5C12A}" srcOrd="1" destOrd="0" presId="urn:microsoft.com/office/officeart/2005/8/layout/hProcess10"/>
    <dgm:cxn modelId="{1357C5D6-E76F-41C4-B270-1597588E8B86}" type="presParOf" srcId="{8B452A88-E010-416A-84E8-4A4E3AF5C12A}" destId="{247239D2-AA90-4CB8-AD0F-9DB10668F25C}" srcOrd="0" destOrd="0" presId="urn:microsoft.com/office/officeart/2005/8/layout/hProcess10"/>
    <dgm:cxn modelId="{DBE63B4F-040B-4FE3-B6F9-209BFA616440}" type="presParOf" srcId="{FE7EBBC7-2581-4247-BA0A-4A6467EC6F7D}" destId="{68902965-FEED-4B37-96D0-FE86B317EA0F}" srcOrd="2" destOrd="0" presId="urn:microsoft.com/office/officeart/2005/8/layout/hProcess10"/>
    <dgm:cxn modelId="{16F002F8-0D42-4EDA-A85A-B84F8CEFD224}" type="presParOf" srcId="{68902965-FEED-4B37-96D0-FE86B317EA0F}" destId="{AD577A0C-568E-4437-81C3-39C4CE978643}" srcOrd="0" destOrd="0" presId="urn:microsoft.com/office/officeart/2005/8/layout/hProcess10"/>
    <dgm:cxn modelId="{7AFFA6C9-A373-4FAC-96AA-884041CE4453}" type="presParOf" srcId="{68902965-FEED-4B37-96D0-FE86B317EA0F}" destId="{D6ED1FD7-15DE-4E96-90DD-02106AEFD3B0}" srcOrd="1" destOrd="0" presId="urn:microsoft.com/office/officeart/2005/8/layout/hProcess10"/>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15F5C1-9F59-4015-ACE4-0F94EEE244B4}">
      <dsp:nvSpPr>
        <dsp:cNvPr id="0" name=""/>
        <dsp:cNvSpPr/>
      </dsp:nvSpPr>
      <dsp:spPr>
        <a:xfrm>
          <a:off x="909" y="235765"/>
          <a:ext cx="1697581" cy="1589816"/>
        </a:xfrm>
        <a:prstGeom prst="roundRect">
          <a:avLst>
            <a:gd name="adj" fmla="val 10000"/>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6047" t="-16047" r="-16047" b="-16047"/>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142E79-2AB3-4115-B931-46F051392392}">
      <dsp:nvSpPr>
        <dsp:cNvPr id="0" name=""/>
        <dsp:cNvSpPr/>
      </dsp:nvSpPr>
      <dsp:spPr>
        <a:xfrm>
          <a:off x="55819" y="1661187"/>
          <a:ext cx="2140463" cy="64675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Log hours</a:t>
          </a:r>
        </a:p>
      </dsp:txBody>
      <dsp:txXfrm>
        <a:off x="74762" y="1680130"/>
        <a:ext cx="2102577" cy="608867"/>
      </dsp:txXfrm>
    </dsp:sp>
    <dsp:sp modelId="{8B452A88-E010-416A-84E8-4A4E3AF5C12A}">
      <dsp:nvSpPr>
        <dsp:cNvPr id="0" name=""/>
        <dsp:cNvSpPr/>
      </dsp:nvSpPr>
      <dsp:spPr>
        <a:xfrm rot="21598844">
          <a:off x="2213029" y="826176"/>
          <a:ext cx="514538" cy="4079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2213029" y="907778"/>
        <a:ext cx="392167" cy="244743"/>
      </dsp:txXfrm>
    </dsp:sp>
    <dsp:sp modelId="{AD577A0C-568E-4437-81C3-39C4CE978643}">
      <dsp:nvSpPr>
        <dsp:cNvPr id="0" name=""/>
        <dsp:cNvSpPr/>
      </dsp:nvSpPr>
      <dsp:spPr>
        <a:xfrm>
          <a:off x="3168601" y="234700"/>
          <a:ext cx="1697581" cy="1589816"/>
        </a:xfrm>
        <a:prstGeom prst="roundRect">
          <a:avLst>
            <a:gd name="adj" fmla="val 10000"/>
          </a:avLst>
        </a:prstGeom>
        <a:blipFill dpi="0" rotWithShape="1">
          <a:blip xmlns:r="http://schemas.openxmlformats.org/officeDocument/2006/relationships" r:embed="rId2"/>
          <a:srcRect/>
          <a:stretch>
            <a:fillRect l="3159" t="1123" r="-171983" b="1123"/>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ED1FD7-15DE-4E96-90DD-02106AEFD3B0}">
      <dsp:nvSpPr>
        <dsp:cNvPr id="0" name=""/>
        <dsp:cNvSpPr/>
      </dsp:nvSpPr>
      <dsp:spPr>
        <a:xfrm>
          <a:off x="2818748" y="1657992"/>
          <a:ext cx="2879097" cy="65101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t>Track how you’re spending your  time: </a:t>
          </a:r>
          <a:r>
            <a:rPr lang="en-US" sz="1600" b="1" i="1" kern="1200" dirty="0" err="1"/>
            <a:t>timetrackR</a:t>
          </a:r>
          <a:r>
            <a:rPr lang="en-US" sz="1600" b="1" kern="1200" dirty="0"/>
            <a:t> Shiny App</a:t>
          </a:r>
        </a:p>
      </dsp:txBody>
      <dsp:txXfrm>
        <a:off x="2837816" y="1677060"/>
        <a:ext cx="2840961" cy="61287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D6B896-D9BA-40EE-B9AD-1BF43D06BC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6321DB8-48AA-472B-84B8-657D9FA063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61AB23-0316-4A6A-B29B-19F469FB1971}" type="datetimeFigureOut">
              <a:rPr lang="en-US" smtClean="0"/>
              <a:t>2/26/20</a:t>
            </a:fld>
            <a:endParaRPr lang="en-US"/>
          </a:p>
        </p:txBody>
      </p:sp>
      <p:sp>
        <p:nvSpPr>
          <p:cNvPr id="4" name="Footer Placeholder 3">
            <a:extLst>
              <a:ext uri="{FF2B5EF4-FFF2-40B4-BE49-F238E27FC236}">
                <a16:creationId xmlns:a16="http://schemas.microsoft.com/office/drawing/2014/main" id="{E5BDB68D-2CD9-49BC-998B-7DC0CA37E82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ED62A6E-7139-4864-81CB-6ABF5D2BDF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8AEACF-5558-4926-9E34-E3BAC753DF1E}" type="slidenum">
              <a:rPr lang="en-US" smtClean="0"/>
              <a:t>‹#›</a:t>
            </a:fld>
            <a:endParaRPr lang="en-US"/>
          </a:p>
        </p:txBody>
      </p:sp>
    </p:spTree>
    <p:extLst>
      <p:ext uri="{BB962C8B-B14F-4D97-AF65-F5344CB8AC3E}">
        <p14:creationId xmlns:p14="http://schemas.microsoft.com/office/powerpoint/2010/main" val="21812914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6DE0E8-87C7-4A14-9F3C-CD4E49706B18}" type="datetimeFigureOut">
              <a:rPr lang="en-US" smtClean="0"/>
              <a:t>2/26/20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5C8B17-D1C9-48DD-A1B1-EDA1E362804A}" type="slidenum">
              <a:rPr lang="en-US" smtClean="0"/>
              <a:t>‹#›</a:t>
            </a:fld>
            <a:endParaRPr lang="en-US"/>
          </a:p>
        </p:txBody>
      </p:sp>
    </p:spTree>
    <p:extLst>
      <p:ext uri="{BB962C8B-B14F-4D97-AF65-F5344CB8AC3E}">
        <p14:creationId xmlns:p14="http://schemas.microsoft.com/office/powerpoint/2010/main" val="9882518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github.com/GuangchuangYu/hexSticker"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2</a:t>
            </a:fld>
            <a:endParaRPr lang="en-US"/>
          </a:p>
        </p:txBody>
      </p:sp>
    </p:spTree>
    <p:extLst>
      <p:ext uri="{BB962C8B-B14F-4D97-AF65-F5344CB8AC3E}">
        <p14:creationId xmlns:p14="http://schemas.microsoft.com/office/powerpoint/2010/main" val="2750340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20</a:t>
            </a:fld>
            <a:endParaRPr lang="en-US"/>
          </a:p>
        </p:txBody>
      </p:sp>
    </p:spTree>
    <p:extLst>
      <p:ext uri="{BB962C8B-B14F-4D97-AF65-F5344CB8AC3E}">
        <p14:creationId xmlns:p14="http://schemas.microsoft.com/office/powerpoint/2010/main" val="1957396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21</a:t>
            </a:fld>
            <a:endParaRPr lang="en-US"/>
          </a:p>
        </p:txBody>
      </p:sp>
    </p:spTree>
    <p:extLst>
      <p:ext uri="{BB962C8B-B14F-4D97-AF65-F5344CB8AC3E}">
        <p14:creationId xmlns:p14="http://schemas.microsoft.com/office/powerpoint/2010/main" val="526878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23</a:t>
            </a:fld>
            <a:endParaRPr lang="en-US"/>
          </a:p>
        </p:txBody>
      </p:sp>
    </p:spTree>
    <p:extLst>
      <p:ext uri="{BB962C8B-B14F-4D97-AF65-F5344CB8AC3E}">
        <p14:creationId xmlns:p14="http://schemas.microsoft.com/office/powerpoint/2010/main" val="1526229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https://github.com/GuangchuangYu/hexSticker</a:t>
            </a:r>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30</a:t>
            </a:fld>
            <a:endParaRPr lang="en-US"/>
          </a:p>
        </p:txBody>
      </p:sp>
    </p:spTree>
    <p:extLst>
      <p:ext uri="{BB962C8B-B14F-4D97-AF65-F5344CB8AC3E}">
        <p14:creationId xmlns:p14="http://schemas.microsoft.com/office/powerpoint/2010/main" val="298136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discussion: Do others do this? If so, how? In conjunction with management or separately? </a:t>
            </a:r>
          </a:p>
        </p:txBody>
      </p:sp>
      <p:sp>
        <p:nvSpPr>
          <p:cNvPr id="4" name="Slide Number Placeholder 3"/>
          <p:cNvSpPr>
            <a:spLocks noGrp="1"/>
          </p:cNvSpPr>
          <p:nvPr>
            <p:ph type="sldNum" sz="quarter" idx="5"/>
          </p:nvPr>
        </p:nvSpPr>
        <p:spPr/>
        <p:txBody>
          <a:bodyPr/>
          <a:lstStyle/>
          <a:p>
            <a:fld id="{9C5C8B17-D1C9-48DD-A1B1-EDA1E362804A}" type="slidenum">
              <a:rPr lang="en-US" smtClean="0"/>
              <a:t>33</a:t>
            </a:fld>
            <a:endParaRPr lang="en-US"/>
          </a:p>
        </p:txBody>
      </p:sp>
    </p:spTree>
    <p:extLst>
      <p:ext uri="{BB962C8B-B14F-4D97-AF65-F5344CB8AC3E}">
        <p14:creationId xmlns:p14="http://schemas.microsoft.com/office/powerpoint/2010/main" val="3374403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t>Recall is often inaccurate: </a:t>
            </a:r>
            <a:r>
              <a:rPr lang="en-US" sz="2400" dirty="0"/>
              <a:t>Feels like we spend a lot of time on projects we don’t love and not enough time on projects we do</a:t>
            </a:r>
          </a:p>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3</a:t>
            </a:fld>
            <a:endParaRPr lang="en-US"/>
          </a:p>
        </p:txBody>
      </p:sp>
    </p:spTree>
    <p:extLst>
      <p:ext uri="{BB962C8B-B14F-4D97-AF65-F5344CB8AC3E}">
        <p14:creationId xmlns:p14="http://schemas.microsoft.com/office/powerpoint/2010/main" val="44535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audit” with a goal of answering the question of “Where is my time going and can it be efficiently directed?”</a:t>
            </a:r>
          </a:p>
        </p:txBody>
      </p:sp>
      <p:sp>
        <p:nvSpPr>
          <p:cNvPr id="4" name="Slide Number Placeholder 3"/>
          <p:cNvSpPr>
            <a:spLocks noGrp="1"/>
          </p:cNvSpPr>
          <p:nvPr>
            <p:ph type="sldNum" sz="quarter" idx="5"/>
          </p:nvPr>
        </p:nvSpPr>
        <p:spPr/>
        <p:txBody>
          <a:bodyPr/>
          <a:lstStyle/>
          <a:p>
            <a:fld id="{9C5C8B17-D1C9-48DD-A1B1-EDA1E362804A}" type="slidenum">
              <a:rPr lang="en-US" smtClean="0"/>
              <a:t>4</a:t>
            </a:fld>
            <a:endParaRPr lang="en-US"/>
          </a:p>
        </p:txBody>
      </p:sp>
    </p:spTree>
    <p:extLst>
      <p:ext uri="{BB962C8B-B14F-4D97-AF65-F5344CB8AC3E}">
        <p14:creationId xmlns:p14="http://schemas.microsoft.com/office/powerpoint/2010/main" val="1387494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me, having total control and ability to fully customize was important – also a few years ago a lot of these apps weren’t as well established/popularized</a:t>
            </a:r>
          </a:p>
          <a:p>
            <a:endParaRPr lang="en-US" dirty="0"/>
          </a:p>
          <a:p>
            <a:r>
              <a:rPr lang="en-US" dirty="0"/>
              <a:t>Monitoring apps is geared more towards productivity – wasn’t concerned I wasn’t being productive, was more concerned about the long term flow of projects</a:t>
            </a:r>
          </a:p>
        </p:txBody>
      </p:sp>
      <p:sp>
        <p:nvSpPr>
          <p:cNvPr id="4" name="Slide Number Placeholder 3"/>
          <p:cNvSpPr>
            <a:spLocks noGrp="1"/>
          </p:cNvSpPr>
          <p:nvPr>
            <p:ph type="sldNum" sz="quarter" idx="5"/>
          </p:nvPr>
        </p:nvSpPr>
        <p:spPr/>
        <p:txBody>
          <a:bodyPr/>
          <a:lstStyle/>
          <a:p>
            <a:fld id="{9C5C8B17-D1C9-48DD-A1B1-EDA1E362804A}" type="slidenum">
              <a:rPr lang="en-US" smtClean="0"/>
              <a:t>5</a:t>
            </a:fld>
            <a:endParaRPr lang="en-US"/>
          </a:p>
        </p:txBody>
      </p:sp>
    </p:spTree>
    <p:extLst>
      <p:ext uri="{BB962C8B-B14F-4D97-AF65-F5344CB8AC3E}">
        <p14:creationId xmlns:p14="http://schemas.microsoft.com/office/powerpoint/2010/main" val="1081214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6</a:t>
            </a:fld>
            <a:endParaRPr lang="en-US"/>
          </a:p>
        </p:txBody>
      </p:sp>
    </p:spTree>
    <p:extLst>
      <p:ext uri="{BB962C8B-B14F-4D97-AF65-F5344CB8AC3E}">
        <p14:creationId xmlns:p14="http://schemas.microsoft.com/office/powerpoint/2010/main" val="746084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Previously at a Contract Research Organization where I had to bill my hours to specific projects, so I was used to tracking my time</a:t>
            </a:r>
          </a:p>
        </p:txBody>
      </p:sp>
      <p:sp>
        <p:nvSpPr>
          <p:cNvPr id="4" name="Slide Number Placeholder 3"/>
          <p:cNvSpPr>
            <a:spLocks noGrp="1"/>
          </p:cNvSpPr>
          <p:nvPr>
            <p:ph type="sldNum" sz="quarter" idx="5"/>
          </p:nvPr>
        </p:nvSpPr>
        <p:spPr/>
        <p:txBody>
          <a:bodyPr/>
          <a:lstStyle/>
          <a:p>
            <a:fld id="{9C5C8B17-D1C9-48DD-A1B1-EDA1E362804A}" type="slidenum">
              <a:rPr lang="en-US" smtClean="0"/>
              <a:t>9</a:t>
            </a:fld>
            <a:endParaRPr lang="en-US"/>
          </a:p>
        </p:txBody>
      </p:sp>
    </p:spTree>
    <p:extLst>
      <p:ext uri="{BB962C8B-B14F-4D97-AF65-F5344CB8AC3E}">
        <p14:creationId xmlns:p14="http://schemas.microsoft.com/office/powerpoint/2010/main" val="1169162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Brief note that a lot of what I’m going to talk about has to do with the structure of my job, which is primarily project based across multiple investigators. While that specific scenario won’t hold for everyone here, the general concepts are applicable. </a:t>
            </a:r>
          </a:p>
        </p:txBody>
      </p:sp>
      <p:sp>
        <p:nvSpPr>
          <p:cNvPr id="4" name="Slide Number Placeholder 3"/>
          <p:cNvSpPr>
            <a:spLocks noGrp="1"/>
          </p:cNvSpPr>
          <p:nvPr>
            <p:ph type="sldNum" sz="quarter" idx="5"/>
          </p:nvPr>
        </p:nvSpPr>
        <p:spPr/>
        <p:txBody>
          <a:bodyPr/>
          <a:lstStyle/>
          <a:p>
            <a:fld id="{9C5C8B17-D1C9-48DD-A1B1-EDA1E362804A}" type="slidenum">
              <a:rPr lang="en-US" smtClean="0"/>
              <a:t>10</a:t>
            </a:fld>
            <a:endParaRPr lang="en-US"/>
          </a:p>
        </p:txBody>
      </p:sp>
    </p:spTree>
    <p:extLst>
      <p:ext uri="{BB962C8B-B14F-4D97-AF65-F5344CB8AC3E}">
        <p14:creationId xmlns:p14="http://schemas.microsoft.com/office/powerpoint/2010/main" val="636758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Donut chart by project: change time from one year ago to six months ago, 3 months ago, this month</a:t>
            </a:r>
          </a:p>
          <a:p>
            <a:endParaRPr lang="en-US" dirty="0"/>
          </a:p>
          <a:p>
            <a:r>
              <a:rPr lang="en-US" dirty="0"/>
              <a:t>Change time to beginning 2017, look at hours by project</a:t>
            </a:r>
          </a:p>
        </p:txBody>
      </p:sp>
      <p:sp>
        <p:nvSpPr>
          <p:cNvPr id="4" name="Slide Number Placeholder 3"/>
          <p:cNvSpPr>
            <a:spLocks noGrp="1"/>
          </p:cNvSpPr>
          <p:nvPr>
            <p:ph type="sldNum" sz="quarter" idx="5"/>
          </p:nvPr>
        </p:nvSpPr>
        <p:spPr/>
        <p:txBody>
          <a:bodyPr/>
          <a:lstStyle/>
          <a:p>
            <a:fld id="{9C5C8B17-D1C9-48DD-A1B1-EDA1E362804A}" type="slidenum">
              <a:rPr lang="en-US" smtClean="0"/>
              <a:t>15</a:t>
            </a:fld>
            <a:endParaRPr lang="en-US"/>
          </a:p>
        </p:txBody>
      </p:sp>
    </p:spTree>
    <p:extLst>
      <p:ext uri="{BB962C8B-B14F-4D97-AF65-F5344CB8AC3E}">
        <p14:creationId xmlns:p14="http://schemas.microsoft.com/office/powerpoint/2010/main" val="761640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5C8B17-D1C9-48DD-A1B1-EDA1E362804A}" type="slidenum">
              <a:rPr lang="en-US" smtClean="0"/>
              <a:t>18</a:t>
            </a:fld>
            <a:endParaRPr lang="en-US"/>
          </a:p>
        </p:txBody>
      </p:sp>
    </p:spTree>
    <p:extLst>
      <p:ext uri="{BB962C8B-B14F-4D97-AF65-F5344CB8AC3E}">
        <p14:creationId xmlns:p14="http://schemas.microsoft.com/office/powerpoint/2010/main" val="35520249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p:cNvSpPr/>
          <p:nvPr/>
        </p:nvSpPr>
        <p:spPr>
          <a:xfrm>
            <a:off x="363538" y="0"/>
            <a:ext cx="153987" cy="1690688"/>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363538" y="1690688"/>
            <a:ext cx="153987" cy="1804987"/>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363538" y="3495675"/>
            <a:ext cx="153987" cy="254952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1459420" y="2194895"/>
            <a:ext cx="6949679" cy="1470025"/>
          </a:xfrm>
        </p:spPr>
        <p:txBody>
          <a:bodyPr>
            <a:normAutofit/>
          </a:bodyPr>
          <a:lstStyle>
            <a:lvl1pPr algn="l">
              <a:defRPr sz="4000" b="1" i="0">
                <a:latin typeface="Arial" charset="0"/>
                <a:ea typeface="Arial" charset="0"/>
                <a:cs typeface="Arial" charset="0"/>
              </a:defRPr>
            </a:lvl1pPr>
          </a:lstStyle>
          <a:p>
            <a:r>
              <a:rPr lang="en-US"/>
              <a:t>Click to edit Master title style</a:t>
            </a:r>
            <a:endParaRPr lang="en-US" dirty="0"/>
          </a:p>
        </p:txBody>
      </p:sp>
      <p:sp>
        <p:nvSpPr>
          <p:cNvPr id="3" name="Subtitle 2"/>
          <p:cNvSpPr>
            <a:spLocks noGrp="1"/>
          </p:cNvSpPr>
          <p:nvPr>
            <p:ph type="subTitle" idx="1"/>
          </p:nvPr>
        </p:nvSpPr>
        <p:spPr>
          <a:xfrm>
            <a:off x="1459420" y="4292600"/>
            <a:ext cx="6949679" cy="1752600"/>
          </a:xfrm>
        </p:spPr>
        <p:txBody>
          <a:bodyPr>
            <a:normAutofit/>
          </a:bodyPr>
          <a:lstStyle>
            <a:lvl1pPr marL="0" indent="0" algn="l">
              <a:buNone/>
              <a:defRPr sz="1800" b="0" i="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Rectangle 8"/>
          <p:cNvSpPr/>
          <p:nvPr userDrawn="1"/>
        </p:nvSpPr>
        <p:spPr>
          <a:xfrm>
            <a:off x="6391854" y="6251928"/>
            <a:ext cx="2315381" cy="60607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475" y="508289"/>
            <a:ext cx="4428683" cy="1622072"/>
          </a:xfrm>
          <a:prstGeom prst="rect">
            <a:avLst/>
          </a:prstGeom>
        </p:spPr>
      </p:pic>
    </p:spTree>
    <p:extLst>
      <p:ext uri="{BB962C8B-B14F-4D97-AF65-F5344CB8AC3E}">
        <p14:creationId xmlns:p14="http://schemas.microsoft.com/office/powerpoint/2010/main" val="3582718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363538" y="0"/>
            <a:ext cx="153987" cy="971550"/>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363538" y="971550"/>
            <a:ext cx="153987" cy="401638"/>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363538" y="1373188"/>
            <a:ext cx="153987" cy="7032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65629" y="297658"/>
            <a:ext cx="7679871" cy="782662"/>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a:xfrm>
            <a:off x="765629" y="1202966"/>
            <a:ext cx="7679871"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2">
            <a:extLst>
              <a:ext uri="{FF2B5EF4-FFF2-40B4-BE49-F238E27FC236}">
                <a16:creationId xmlns:a16="http://schemas.microsoft.com/office/drawing/2014/main" id="{2089D2EA-7A46-46E5-940F-A80B541EFA26}"/>
              </a:ext>
            </a:extLst>
          </p:cNvPr>
          <p:cNvSpPr>
            <a:spLocks noGrp="1"/>
          </p:cNvSpPr>
          <p:nvPr>
            <p:ph type="sldNum" sz="quarter" idx="4"/>
          </p:nvPr>
        </p:nvSpPr>
        <p:spPr>
          <a:xfrm>
            <a:off x="363538" y="6369454"/>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86A8-E8FB-4965-B61C-9B9FA7DC7BEE}" type="slidenum">
              <a:rPr lang="en-US" smtClean="0"/>
              <a:pPr/>
              <a:t>‹#›</a:t>
            </a:fld>
            <a:endParaRPr lang="en-US"/>
          </a:p>
        </p:txBody>
      </p:sp>
    </p:spTree>
    <p:extLst>
      <p:ext uri="{BB962C8B-B14F-4D97-AF65-F5344CB8AC3E}">
        <p14:creationId xmlns:p14="http://schemas.microsoft.com/office/powerpoint/2010/main" val="713850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363538" y="0"/>
            <a:ext cx="153987" cy="971550"/>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363538" y="971550"/>
            <a:ext cx="153987" cy="401638"/>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363538" y="1373188"/>
            <a:ext cx="153987" cy="7032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60184" y="330699"/>
            <a:ext cx="7649030" cy="751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0184" y="1223450"/>
            <a:ext cx="371203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23450"/>
            <a:ext cx="376101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2">
            <a:extLst>
              <a:ext uri="{FF2B5EF4-FFF2-40B4-BE49-F238E27FC236}">
                <a16:creationId xmlns:a16="http://schemas.microsoft.com/office/drawing/2014/main" id="{8ACC78B1-1F6E-47AF-B33B-F3EDFEF27C15}"/>
              </a:ext>
            </a:extLst>
          </p:cNvPr>
          <p:cNvSpPr>
            <a:spLocks noGrp="1"/>
          </p:cNvSpPr>
          <p:nvPr>
            <p:ph type="sldNum" sz="quarter" idx="4"/>
          </p:nvPr>
        </p:nvSpPr>
        <p:spPr>
          <a:xfrm>
            <a:off x="363538" y="6369454"/>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86A8-E8FB-4965-B61C-9B9FA7DC7BEE}" type="slidenum">
              <a:rPr lang="en-US" smtClean="0"/>
              <a:pPr/>
              <a:t>‹#›</a:t>
            </a:fld>
            <a:endParaRPr lang="en-US"/>
          </a:p>
        </p:txBody>
      </p:sp>
    </p:spTree>
    <p:extLst>
      <p:ext uri="{BB962C8B-B14F-4D97-AF65-F5344CB8AC3E}">
        <p14:creationId xmlns:p14="http://schemas.microsoft.com/office/powerpoint/2010/main" val="4052845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2930" y="256040"/>
            <a:ext cx="7647214" cy="81123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52930" y="1429007"/>
            <a:ext cx="374445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52930" y="2068769"/>
            <a:ext cx="374445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429007"/>
            <a:ext cx="375511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6" y="2068769"/>
            <a:ext cx="375511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2">
            <a:extLst>
              <a:ext uri="{FF2B5EF4-FFF2-40B4-BE49-F238E27FC236}">
                <a16:creationId xmlns:a16="http://schemas.microsoft.com/office/drawing/2014/main" id="{EB0681B1-5D37-4151-9F38-77BD95F06062}"/>
              </a:ext>
            </a:extLst>
          </p:cNvPr>
          <p:cNvSpPr>
            <a:spLocks noGrp="1"/>
          </p:cNvSpPr>
          <p:nvPr>
            <p:ph type="sldNum" sz="quarter" idx="10"/>
          </p:nvPr>
        </p:nvSpPr>
        <p:spPr>
          <a:xfrm>
            <a:off x="363538" y="6377767"/>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86A8-E8FB-4965-B61C-9B9FA7DC7BEE}" type="slidenum">
              <a:rPr lang="en-US" smtClean="0"/>
              <a:pPr/>
              <a:t>‹#›</a:t>
            </a:fld>
            <a:endParaRPr lang="en-US"/>
          </a:p>
        </p:txBody>
      </p:sp>
    </p:spTree>
    <p:extLst>
      <p:ext uri="{BB962C8B-B14F-4D97-AF65-F5344CB8AC3E}">
        <p14:creationId xmlns:p14="http://schemas.microsoft.com/office/powerpoint/2010/main" val="1869721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143380"/>
            <a:ext cx="7647214" cy="948410"/>
          </a:xfrm>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807633B1-C155-45E7-B203-8B879A75B82C}"/>
              </a:ext>
            </a:extLst>
          </p:cNvPr>
          <p:cNvSpPr>
            <a:spLocks noGrp="1"/>
          </p:cNvSpPr>
          <p:nvPr>
            <p:ph type="sldNum" sz="quarter" idx="11"/>
          </p:nvPr>
        </p:nvSpPr>
        <p:spPr/>
        <p:txBody>
          <a:bodyPr/>
          <a:lstStyle/>
          <a:p>
            <a:fld id="{1C3486A8-E8FB-4965-B61C-9B9FA7DC7BEE}" type="slidenum">
              <a:rPr lang="en-US" smtClean="0"/>
              <a:pPr/>
              <a:t>‹#›</a:t>
            </a:fld>
            <a:endParaRPr lang="en-US"/>
          </a:p>
        </p:txBody>
      </p:sp>
    </p:spTree>
    <p:extLst>
      <p:ext uri="{BB962C8B-B14F-4D97-AF65-F5344CB8AC3E}">
        <p14:creationId xmlns:p14="http://schemas.microsoft.com/office/powerpoint/2010/main" val="3410730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1209214"/>
            <a:ext cx="7647214" cy="1859783"/>
          </a:xfrm>
        </p:spPr>
        <p:txBody>
          <a:bodyPr anchor="t">
            <a:noAutofit/>
          </a:bodyPr>
          <a:lstStyle>
            <a:lvl1pPr>
              <a:defRPr sz="4000"/>
            </a:lvl1pPr>
          </a:lstStyle>
          <a:p>
            <a:r>
              <a:rPr lang="en-US"/>
              <a:t>Click to edit Master title style</a:t>
            </a:r>
            <a:endParaRPr lang="en-US" dirty="0"/>
          </a:p>
        </p:txBody>
      </p:sp>
      <p:sp>
        <p:nvSpPr>
          <p:cNvPr id="4" name="Slide Number Placeholder 3">
            <a:extLst>
              <a:ext uri="{FF2B5EF4-FFF2-40B4-BE49-F238E27FC236}">
                <a16:creationId xmlns:a16="http://schemas.microsoft.com/office/drawing/2014/main" id="{6B6285A3-A351-4005-919B-8C7A0E79AE83}"/>
              </a:ext>
            </a:extLst>
          </p:cNvPr>
          <p:cNvSpPr>
            <a:spLocks noGrp="1"/>
          </p:cNvSpPr>
          <p:nvPr>
            <p:ph type="sldNum" sz="quarter" idx="11"/>
          </p:nvPr>
        </p:nvSpPr>
        <p:spPr/>
        <p:txBody>
          <a:bodyPr/>
          <a:lstStyle/>
          <a:p>
            <a:fld id="{1C3486A8-E8FB-4965-B61C-9B9FA7DC7BEE}" type="slidenum">
              <a:rPr lang="en-US" smtClean="0"/>
              <a:pPr/>
              <a:t>‹#›</a:t>
            </a:fld>
            <a:endParaRPr lang="en-US"/>
          </a:p>
        </p:txBody>
      </p:sp>
    </p:spTree>
    <p:extLst>
      <p:ext uri="{BB962C8B-B14F-4D97-AF65-F5344CB8AC3E}">
        <p14:creationId xmlns:p14="http://schemas.microsoft.com/office/powerpoint/2010/main" val="3935312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881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1" y="1215512"/>
            <a:ext cx="3118990" cy="747621"/>
          </a:xfrm>
        </p:spPr>
        <p:txBody>
          <a:bodyPr/>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163786" y="1215512"/>
            <a:ext cx="4245428" cy="49106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1" y="1963134"/>
            <a:ext cx="3118990" cy="41630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Slide Number Placeholder 5">
            <a:extLst>
              <a:ext uri="{FF2B5EF4-FFF2-40B4-BE49-F238E27FC236}">
                <a16:creationId xmlns:a16="http://schemas.microsoft.com/office/drawing/2014/main" id="{B927E73B-A7F8-47EE-A92E-FD6309F67942}"/>
              </a:ext>
            </a:extLst>
          </p:cNvPr>
          <p:cNvSpPr>
            <a:spLocks noGrp="1"/>
          </p:cNvSpPr>
          <p:nvPr>
            <p:ph type="sldNum" sz="quarter" idx="11"/>
          </p:nvPr>
        </p:nvSpPr>
        <p:spPr/>
        <p:txBody>
          <a:bodyPr/>
          <a:lstStyle/>
          <a:p>
            <a:fld id="{1C3486A8-E8FB-4965-B61C-9B9FA7DC7BEE}" type="slidenum">
              <a:rPr lang="en-US" smtClean="0"/>
              <a:pPr/>
              <a:t>‹#›</a:t>
            </a:fld>
            <a:endParaRPr lang="en-US"/>
          </a:p>
        </p:txBody>
      </p:sp>
    </p:spTree>
    <p:extLst>
      <p:ext uri="{BB962C8B-B14F-4D97-AF65-F5344CB8AC3E}">
        <p14:creationId xmlns:p14="http://schemas.microsoft.com/office/powerpoint/2010/main" val="336909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7" y="4800600"/>
            <a:ext cx="6616697"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7" y="968375"/>
            <a:ext cx="6616697" cy="37592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7" y="5367338"/>
            <a:ext cx="6616697"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Slide Number Placeholder 5">
            <a:extLst>
              <a:ext uri="{FF2B5EF4-FFF2-40B4-BE49-F238E27FC236}">
                <a16:creationId xmlns:a16="http://schemas.microsoft.com/office/drawing/2014/main" id="{07F30532-ADCB-41E4-B6E7-B12745818BAF}"/>
              </a:ext>
            </a:extLst>
          </p:cNvPr>
          <p:cNvSpPr>
            <a:spLocks noGrp="1"/>
          </p:cNvSpPr>
          <p:nvPr>
            <p:ph type="sldNum" sz="quarter" idx="11"/>
          </p:nvPr>
        </p:nvSpPr>
        <p:spPr/>
        <p:txBody>
          <a:bodyPr/>
          <a:lstStyle/>
          <a:p>
            <a:fld id="{1C3486A8-E8FB-4965-B61C-9B9FA7DC7BEE}" type="slidenum">
              <a:rPr lang="en-US" smtClean="0"/>
              <a:pPr/>
              <a:t>‹#›</a:t>
            </a:fld>
            <a:endParaRPr lang="en-US"/>
          </a:p>
        </p:txBody>
      </p:sp>
    </p:spTree>
    <p:extLst>
      <p:ext uri="{BB962C8B-B14F-4D97-AF65-F5344CB8AC3E}">
        <p14:creationId xmlns:p14="http://schemas.microsoft.com/office/powerpoint/2010/main" val="2825645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914400" y="115888"/>
            <a:ext cx="7494588" cy="97472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914400" y="1223963"/>
            <a:ext cx="7494588" cy="4525962"/>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363538" y="0"/>
            <a:ext cx="153987" cy="971550"/>
          </a:xfrm>
          <a:prstGeom prst="rect">
            <a:avLst/>
          </a:prstGeom>
          <a:solidFill>
            <a:srgbClr val="2986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363538" y="971550"/>
            <a:ext cx="153987" cy="401638"/>
          </a:xfrm>
          <a:prstGeom prst="rect">
            <a:avLst/>
          </a:prstGeom>
          <a:solidFill>
            <a:srgbClr val="F2652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363538" y="1373188"/>
            <a:ext cx="153987" cy="70326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2" name="Picture 11" descr="MSK_logo_simp_hor_s_pos_d1884.ai"/>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237497" y="6087548"/>
            <a:ext cx="2427642" cy="895010"/>
          </a:xfrm>
          <a:prstGeom prst="rect">
            <a:avLst/>
          </a:prstGeom>
        </p:spPr>
      </p:pic>
      <p:sp>
        <p:nvSpPr>
          <p:cNvPr id="3" name="Slide Number Placeholder 2">
            <a:extLst>
              <a:ext uri="{FF2B5EF4-FFF2-40B4-BE49-F238E27FC236}">
                <a16:creationId xmlns:a16="http://schemas.microsoft.com/office/drawing/2014/main" id="{931F03C7-AF54-40D2-97A5-0E0656F5A331}"/>
              </a:ext>
            </a:extLst>
          </p:cNvPr>
          <p:cNvSpPr>
            <a:spLocks noGrp="1"/>
          </p:cNvSpPr>
          <p:nvPr>
            <p:ph type="sldNum" sz="quarter" idx="4"/>
          </p:nvPr>
        </p:nvSpPr>
        <p:spPr>
          <a:xfrm>
            <a:off x="363538" y="6369454"/>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486A8-E8FB-4965-B61C-9B9FA7DC7BE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Lst>
  <p:hf hdr="0" dt="0"/>
  <p:txStyles>
    <p:titleStyle>
      <a:lvl1pPr algn="l" defTabSz="457200" rtl="0" eaLnBrk="1" fontAlgn="base" hangingPunct="1">
        <a:spcBef>
          <a:spcPct val="0"/>
        </a:spcBef>
        <a:spcAft>
          <a:spcPct val="0"/>
        </a:spcAft>
        <a:defRPr sz="3000" b="1" kern="1200">
          <a:solidFill>
            <a:schemeClr val="tx1"/>
          </a:solidFill>
          <a:latin typeface="Arial" charset="0"/>
          <a:ea typeface="Arial" charset="0"/>
          <a:cs typeface="Arial" charset="0"/>
        </a:defRPr>
      </a:lvl1pPr>
      <a:lvl2pPr algn="l" defTabSz="457200" rtl="0" eaLnBrk="1" fontAlgn="base" hangingPunct="1">
        <a:spcBef>
          <a:spcPct val="0"/>
        </a:spcBef>
        <a:spcAft>
          <a:spcPct val="0"/>
        </a:spcAft>
        <a:defRPr sz="3000" b="1">
          <a:solidFill>
            <a:schemeClr val="tx1"/>
          </a:solidFill>
          <a:latin typeface="Georgia" charset="0"/>
          <a:ea typeface="ＭＳ Ｐゴシック" charset="0"/>
        </a:defRPr>
      </a:lvl2pPr>
      <a:lvl3pPr algn="l" defTabSz="457200" rtl="0" eaLnBrk="1" fontAlgn="base" hangingPunct="1">
        <a:spcBef>
          <a:spcPct val="0"/>
        </a:spcBef>
        <a:spcAft>
          <a:spcPct val="0"/>
        </a:spcAft>
        <a:defRPr sz="3000" b="1">
          <a:solidFill>
            <a:schemeClr val="tx1"/>
          </a:solidFill>
          <a:latin typeface="Georgia" charset="0"/>
          <a:ea typeface="ＭＳ Ｐゴシック" charset="0"/>
        </a:defRPr>
      </a:lvl3pPr>
      <a:lvl4pPr algn="l" defTabSz="457200" rtl="0" eaLnBrk="1" fontAlgn="base" hangingPunct="1">
        <a:spcBef>
          <a:spcPct val="0"/>
        </a:spcBef>
        <a:spcAft>
          <a:spcPct val="0"/>
        </a:spcAft>
        <a:defRPr sz="3000" b="1">
          <a:solidFill>
            <a:schemeClr val="tx1"/>
          </a:solidFill>
          <a:latin typeface="Georgia" charset="0"/>
          <a:ea typeface="ＭＳ Ｐゴシック" charset="0"/>
        </a:defRPr>
      </a:lvl4pPr>
      <a:lvl5pPr algn="l" defTabSz="457200" rtl="0" eaLnBrk="1" fontAlgn="base" hangingPunct="1">
        <a:spcBef>
          <a:spcPct val="0"/>
        </a:spcBef>
        <a:spcAft>
          <a:spcPct val="0"/>
        </a:spcAft>
        <a:defRPr sz="3000" b="1">
          <a:solidFill>
            <a:schemeClr val="tx1"/>
          </a:solidFill>
          <a:latin typeface="Georgia" charset="0"/>
          <a:ea typeface="ＭＳ Ｐゴシック" charset="0"/>
        </a:defRPr>
      </a:lvl5pPr>
      <a:lvl6pPr marL="457200" algn="l" defTabSz="457200" rtl="0" eaLnBrk="1" fontAlgn="base" hangingPunct="1">
        <a:spcBef>
          <a:spcPct val="0"/>
        </a:spcBef>
        <a:spcAft>
          <a:spcPct val="0"/>
        </a:spcAft>
        <a:defRPr sz="3000" b="1">
          <a:solidFill>
            <a:schemeClr val="tx1"/>
          </a:solidFill>
          <a:latin typeface="Georgia" charset="0"/>
          <a:ea typeface="ＭＳ Ｐゴシック" charset="0"/>
        </a:defRPr>
      </a:lvl6pPr>
      <a:lvl7pPr marL="914400" algn="l" defTabSz="457200" rtl="0" eaLnBrk="1" fontAlgn="base" hangingPunct="1">
        <a:spcBef>
          <a:spcPct val="0"/>
        </a:spcBef>
        <a:spcAft>
          <a:spcPct val="0"/>
        </a:spcAft>
        <a:defRPr sz="3000" b="1">
          <a:solidFill>
            <a:schemeClr val="tx1"/>
          </a:solidFill>
          <a:latin typeface="Georgia" charset="0"/>
          <a:ea typeface="ＭＳ Ｐゴシック" charset="0"/>
        </a:defRPr>
      </a:lvl7pPr>
      <a:lvl8pPr marL="1371600" algn="l" defTabSz="457200" rtl="0" eaLnBrk="1" fontAlgn="base" hangingPunct="1">
        <a:spcBef>
          <a:spcPct val="0"/>
        </a:spcBef>
        <a:spcAft>
          <a:spcPct val="0"/>
        </a:spcAft>
        <a:defRPr sz="3000" b="1">
          <a:solidFill>
            <a:schemeClr val="tx1"/>
          </a:solidFill>
          <a:latin typeface="Georgia" charset="0"/>
          <a:ea typeface="ＭＳ Ｐゴシック" charset="0"/>
        </a:defRPr>
      </a:lvl8pPr>
      <a:lvl9pPr marL="1828800" algn="l" defTabSz="457200" rtl="0" eaLnBrk="1" fontAlgn="base" hangingPunct="1">
        <a:spcBef>
          <a:spcPct val="0"/>
        </a:spcBef>
        <a:spcAft>
          <a:spcPct val="0"/>
        </a:spcAft>
        <a:defRPr sz="3000" b="1">
          <a:solidFill>
            <a:schemeClr val="tx1"/>
          </a:solidFill>
          <a:latin typeface="Georgia" charset="0"/>
          <a:ea typeface="ＭＳ Ｐゴシック" charset="0"/>
        </a:defRPr>
      </a:lvl9pPr>
    </p:titleStyle>
    <p:bodyStyle>
      <a:lvl1pPr marL="227013" indent="-227013" algn="l" defTabSz="457200" rtl="0" eaLnBrk="1" fontAlgn="base" hangingPunct="1">
        <a:spcBef>
          <a:spcPct val="20000"/>
        </a:spcBef>
        <a:spcAft>
          <a:spcPct val="0"/>
        </a:spcAft>
        <a:buClr>
          <a:srgbClr val="2986E2"/>
        </a:buClr>
        <a:buFont typeface="Arial" charset="0"/>
        <a:buChar char="•"/>
        <a:defRPr sz="3200" b="0" i="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Clr>
          <a:srgbClr val="2986E2"/>
        </a:buClr>
        <a:buFont typeface="Arial" charset="0"/>
        <a:buChar char="–"/>
        <a:defRPr sz="2800" b="0" i="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Clr>
          <a:srgbClr val="2986E2"/>
        </a:buClr>
        <a:buFont typeface="Arial" charset="0"/>
        <a:buChar char="•"/>
        <a:defRPr sz="2400" b="0" i="0"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Clr>
          <a:srgbClr val="2986E2"/>
        </a:buClr>
        <a:buFont typeface="Arial" charset="0"/>
        <a:buChar char="–"/>
        <a:defRPr sz="2000" b="0" i="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Clr>
          <a:srgbClr val="2986E2"/>
        </a:buClr>
        <a:buFont typeface="Arial" charset="0"/>
        <a:buChar char="»"/>
        <a:defRPr sz="2000" b="0" i="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tif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hyperlink" Target="mailto:laveryj@mskcc.org" TargetMode="External"/><Relationship Id="rId7" Type="http://schemas.openxmlformats.org/officeDocument/2006/relationships/hyperlink" Target="https://github.com/jalavery/timetrackR" TargetMode="External"/><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svg"/><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juliawrobel.com/tutorials/shiny_tutorial_nba.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2.jpeg"/><Relationship Id="rId7" Type="http://schemas.openxmlformats.org/officeDocument/2006/relationships/diagramColors" Target="../diagrams/colors1.xml"/><Relationship Id="rId2" Type="http://schemas.openxmlformats.org/officeDocument/2006/relationships/image" Target="../media/image11.jpeg"/><Relationship Id="rId1" Type="http://schemas.openxmlformats.org/officeDocument/2006/relationships/slideLayout" Target="../slideLayouts/slideLayout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8913" y="2195513"/>
            <a:ext cx="6950075" cy="1470025"/>
          </a:xfrm>
        </p:spPr>
        <p:txBody>
          <a:bodyPr rtlCol="0">
            <a:normAutofit/>
          </a:bodyPr>
          <a:lstStyle/>
          <a:p>
            <a:pPr fontAlgn="auto">
              <a:spcAft>
                <a:spcPts val="0"/>
              </a:spcAft>
              <a:defRPr/>
            </a:pPr>
            <a:r>
              <a:rPr lang="en-US" dirty="0">
                <a:latin typeface="Arial" charset="0"/>
                <a:ea typeface="Arial" charset="0"/>
                <a:cs typeface="Arial" charset="0"/>
              </a:rPr>
              <a:t>It’s Time to </a:t>
            </a:r>
            <a:r>
              <a:rPr lang="en-US" i="1" dirty="0">
                <a:solidFill>
                  <a:srgbClr val="FFC000"/>
                </a:solidFill>
                <a:latin typeface="Arial" charset="0"/>
                <a:ea typeface="Arial" charset="0"/>
                <a:cs typeface="Arial" charset="0"/>
              </a:rPr>
              <a:t>Shine</a:t>
            </a:r>
            <a:r>
              <a:rPr lang="en-US" dirty="0">
                <a:latin typeface="Arial" charset="0"/>
                <a:ea typeface="Arial" charset="0"/>
                <a:cs typeface="Arial" charset="0"/>
              </a:rPr>
              <a:t> with the </a:t>
            </a:r>
            <a:r>
              <a:rPr lang="en-US" i="1" dirty="0" err="1">
                <a:solidFill>
                  <a:srgbClr val="5D2884"/>
                </a:solidFill>
                <a:latin typeface="Arial" charset="0"/>
                <a:ea typeface="Arial" charset="0"/>
                <a:cs typeface="Arial" charset="0"/>
              </a:rPr>
              <a:t>timetrackR</a:t>
            </a:r>
            <a:r>
              <a:rPr lang="en-US" dirty="0">
                <a:latin typeface="Arial" charset="0"/>
                <a:ea typeface="Arial" charset="0"/>
                <a:cs typeface="Arial" charset="0"/>
              </a:rPr>
              <a:t> App</a:t>
            </a:r>
          </a:p>
        </p:txBody>
      </p:sp>
      <p:sp>
        <p:nvSpPr>
          <p:cNvPr id="11266" name="Subtitle 2"/>
          <p:cNvSpPr>
            <a:spLocks noGrp="1"/>
          </p:cNvSpPr>
          <p:nvPr>
            <p:ph type="subTitle" idx="1"/>
          </p:nvPr>
        </p:nvSpPr>
        <p:spPr>
          <a:xfrm>
            <a:off x="725488" y="4292600"/>
            <a:ext cx="7683500" cy="1752600"/>
          </a:xfrm>
        </p:spPr>
        <p:txBody>
          <a:bodyPr anchor="b">
            <a:normAutofit/>
          </a:bodyPr>
          <a:lstStyle/>
          <a:p>
            <a:endParaRPr lang="en-US" dirty="0"/>
          </a:p>
          <a:p>
            <a:r>
              <a:rPr lang="en-US" dirty="0"/>
              <a:t>February 26, 2020</a:t>
            </a:r>
          </a:p>
          <a:p>
            <a:r>
              <a:rPr lang="en-US" dirty="0"/>
              <a:t>Jessica Lavery</a:t>
            </a:r>
          </a:p>
        </p:txBody>
      </p:sp>
      <p:sp>
        <p:nvSpPr>
          <p:cNvPr id="3" name="Rectangle 2"/>
          <p:cNvSpPr/>
          <p:nvPr/>
        </p:nvSpPr>
        <p:spPr>
          <a:xfrm>
            <a:off x="5894039" y="6045200"/>
            <a:ext cx="3053655" cy="7412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50" name="Picture 2" descr="Image result for rladies nyc logo">
            <a:extLst>
              <a:ext uri="{FF2B5EF4-FFF2-40B4-BE49-F238E27FC236}">
                <a16:creationId xmlns:a16="http://schemas.microsoft.com/office/drawing/2014/main" id="{1E5D7981-F7D3-4214-9E7F-88B679A8FC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7367" y="3361328"/>
            <a:ext cx="1719742" cy="19901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shiny hex sticker">
            <a:extLst>
              <a:ext uri="{FF2B5EF4-FFF2-40B4-BE49-F238E27FC236}">
                <a16:creationId xmlns:a16="http://schemas.microsoft.com/office/drawing/2014/main" id="{D3E0A5BA-5BF6-49A2-A1D5-DD446E789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3213" y="4786249"/>
            <a:ext cx="1724025" cy="2000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tidyverse hex stickers">
            <a:extLst>
              <a:ext uri="{FF2B5EF4-FFF2-40B4-BE49-F238E27FC236}">
                <a16:creationId xmlns:a16="http://schemas.microsoft.com/office/drawing/2014/main" id="{842E57E4-EFEB-445C-B3F8-9E8C0E1AF7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4906" y="4793684"/>
            <a:ext cx="1719742" cy="19853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43D66B9-B2F3-E946-825F-AC177192914D}"/>
              </a:ext>
            </a:extLst>
          </p:cNvPr>
          <p:cNvPicPr>
            <a:picLocks noChangeAspect="1"/>
          </p:cNvPicPr>
          <p:nvPr/>
        </p:nvPicPr>
        <p:blipFill>
          <a:blip r:embed="rId5"/>
          <a:stretch>
            <a:fillRect/>
          </a:stretch>
        </p:blipFill>
        <p:spPr>
          <a:xfrm>
            <a:off x="7327840" y="3353892"/>
            <a:ext cx="1720962" cy="19933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5319-249F-4F8B-AD76-A1ED4DBBA85D}"/>
              </a:ext>
            </a:extLst>
          </p:cNvPr>
          <p:cNvSpPr>
            <a:spLocks noGrp="1"/>
          </p:cNvSpPr>
          <p:nvPr>
            <p:ph type="title"/>
          </p:nvPr>
        </p:nvSpPr>
        <p:spPr/>
        <p:txBody>
          <a:bodyPr/>
          <a:lstStyle/>
          <a:p>
            <a:r>
              <a:rPr lang="en-US" i="1" dirty="0" err="1"/>
              <a:t>timetrackR</a:t>
            </a:r>
            <a:r>
              <a:rPr lang="en-US" dirty="0"/>
              <a:t> Metrics &amp; Visualizations</a:t>
            </a:r>
          </a:p>
        </p:txBody>
      </p:sp>
      <p:sp>
        <p:nvSpPr>
          <p:cNvPr id="3" name="Content Placeholder 2">
            <a:extLst>
              <a:ext uri="{FF2B5EF4-FFF2-40B4-BE49-F238E27FC236}">
                <a16:creationId xmlns:a16="http://schemas.microsoft.com/office/drawing/2014/main" id="{5FD2F8A0-9F57-454B-8B7D-6DA13D8466A6}"/>
              </a:ext>
            </a:extLst>
          </p:cNvPr>
          <p:cNvSpPr>
            <a:spLocks noGrp="1"/>
          </p:cNvSpPr>
          <p:nvPr>
            <p:ph idx="1"/>
          </p:nvPr>
        </p:nvSpPr>
        <p:spPr/>
        <p:txBody>
          <a:bodyPr/>
          <a:lstStyle/>
          <a:p>
            <a:pPr marL="514350" indent="-514350">
              <a:buFont typeface="+mj-lt"/>
              <a:buAutoNum type="arabicPeriod"/>
            </a:pPr>
            <a:r>
              <a:rPr lang="en-US" sz="2800" b="1" dirty="0">
                <a:solidFill>
                  <a:schemeClr val="accent2"/>
                </a:solidFill>
              </a:rPr>
              <a:t>Percent effort</a:t>
            </a:r>
            <a:r>
              <a:rPr lang="en-US" sz="2800" dirty="0"/>
              <a:t>: Time spent per project/investigator/project phase</a:t>
            </a:r>
          </a:p>
          <a:p>
            <a:pPr marL="514350" indent="-514350">
              <a:buFont typeface="+mj-lt"/>
              <a:buAutoNum type="arabicPeriod"/>
            </a:pPr>
            <a:endParaRPr lang="en-US" sz="2800" dirty="0"/>
          </a:p>
          <a:p>
            <a:pPr marL="514350" indent="-514350">
              <a:buFont typeface="+mj-lt"/>
              <a:buAutoNum type="arabicPeriod"/>
            </a:pPr>
            <a:r>
              <a:rPr lang="en-US" sz="2800" b="1" dirty="0">
                <a:solidFill>
                  <a:schemeClr val="accent2"/>
                </a:solidFill>
              </a:rPr>
              <a:t>Total hours</a:t>
            </a:r>
            <a:r>
              <a:rPr lang="en-US" sz="2800" dirty="0"/>
              <a:t>: Cumulative number of hours spent on a project</a:t>
            </a:r>
          </a:p>
          <a:p>
            <a:pPr marL="514350" indent="-514350">
              <a:buFont typeface="+mj-lt"/>
              <a:buAutoNum type="arabicPeriod"/>
            </a:pPr>
            <a:endParaRPr lang="en-US" sz="2800" dirty="0"/>
          </a:p>
          <a:p>
            <a:pPr marL="514350" indent="-514350">
              <a:buFont typeface="+mj-lt"/>
              <a:buAutoNum type="arabicPeriod"/>
            </a:pPr>
            <a:r>
              <a:rPr lang="en-US" sz="2800" b="1" dirty="0">
                <a:solidFill>
                  <a:schemeClr val="accent2"/>
                </a:solidFill>
              </a:rPr>
              <a:t>Project Timeline</a:t>
            </a:r>
            <a:r>
              <a:rPr lang="en-US" sz="2800" dirty="0"/>
              <a:t>: Visualization of project phase by calendar time </a:t>
            </a:r>
          </a:p>
          <a:p>
            <a:pPr marL="0" indent="0">
              <a:buNone/>
            </a:pPr>
            <a:endParaRPr lang="en-US" sz="2800" dirty="0"/>
          </a:p>
          <a:p>
            <a:endParaRPr lang="en-US" sz="2400" dirty="0"/>
          </a:p>
        </p:txBody>
      </p:sp>
      <p:sp>
        <p:nvSpPr>
          <p:cNvPr id="5" name="Slide Number Placeholder 4">
            <a:extLst>
              <a:ext uri="{FF2B5EF4-FFF2-40B4-BE49-F238E27FC236}">
                <a16:creationId xmlns:a16="http://schemas.microsoft.com/office/drawing/2014/main" id="{8677563C-266D-41E7-A11E-7B104FAED66D}"/>
              </a:ext>
            </a:extLst>
          </p:cNvPr>
          <p:cNvSpPr>
            <a:spLocks noGrp="1"/>
          </p:cNvSpPr>
          <p:nvPr>
            <p:ph type="sldNum" sz="quarter" idx="4"/>
          </p:nvPr>
        </p:nvSpPr>
        <p:spPr/>
        <p:txBody>
          <a:bodyPr/>
          <a:lstStyle/>
          <a:p>
            <a:fld id="{1C3486A8-E8FB-4965-B61C-9B9FA7DC7BEE}" type="slidenum">
              <a:rPr lang="en-US" smtClean="0"/>
              <a:pPr/>
              <a:t>10</a:t>
            </a:fld>
            <a:endParaRPr lang="en-US"/>
          </a:p>
        </p:txBody>
      </p:sp>
    </p:spTree>
    <p:extLst>
      <p:ext uri="{BB962C8B-B14F-4D97-AF65-F5344CB8AC3E}">
        <p14:creationId xmlns:p14="http://schemas.microsoft.com/office/powerpoint/2010/main" val="3110883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3C0A9-0EA2-4E78-9222-7A630E1B2D0E}"/>
              </a:ext>
            </a:extLst>
          </p:cNvPr>
          <p:cNvSpPr>
            <a:spLocks noGrp="1"/>
          </p:cNvSpPr>
          <p:nvPr>
            <p:ph type="title"/>
          </p:nvPr>
        </p:nvSpPr>
        <p:spPr/>
        <p:txBody>
          <a:bodyPr/>
          <a:lstStyle/>
          <a:p>
            <a:r>
              <a:rPr lang="en-US" dirty="0"/>
              <a:t>Time tracking metrics: </a:t>
            </a:r>
            <a:r>
              <a:rPr lang="en-US" dirty="0">
                <a:solidFill>
                  <a:schemeClr val="accent1"/>
                </a:solidFill>
              </a:rPr>
              <a:t>Percent effort</a:t>
            </a:r>
          </a:p>
        </p:txBody>
      </p:sp>
      <p:sp>
        <p:nvSpPr>
          <p:cNvPr id="3" name="Content Placeholder 2">
            <a:extLst>
              <a:ext uri="{FF2B5EF4-FFF2-40B4-BE49-F238E27FC236}">
                <a16:creationId xmlns:a16="http://schemas.microsoft.com/office/drawing/2014/main" id="{04B5CE58-6E6A-4022-ABB6-093BE19552FA}"/>
              </a:ext>
            </a:extLst>
          </p:cNvPr>
          <p:cNvSpPr>
            <a:spLocks noGrp="1"/>
          </p:cNvSpPr>
          <p:nvPr>
            <p:ph idx="1"/>
          </p:nvPr>
        </p:nvSpPr>
        <p:spPr/>
        <p:txBody>
          <a:bodyPr/>
          <a:lstStyle/>
          <a:p>
            <a:r>
              <a:rPr lang="en-US" sz="2000" dirty="0">
                <a:solidFill>
                  <a:schemeClr val="accent2"/>
                </a:solidFill>
              </a:rPr>
              <a:t>Allocated vs expended effort</a:t>
            </a:r>
          </a:p>
          <a:p>
            <a:pPr lvl="1"/>
            <a:r>
              <a:rPr lang="en-US" sz="1600" dirty="0"/>
              <a:t>Did an investigator ask for “quick help” on a project that is now taking up 30 hours a week?</a:t>
            </a:r>
          </a:p>
          <a:p>
            <a:r>
              <a:rPr lang="en-US" sz="2000" dirty="0">
                <a:solidFill>
                  <a:schemeClr val="accent2"/>
                </a:solidFill>
              </a:rPr>
              <a:t>Task management</a:t>
            </a:r>
          </a:p>
          <a:p>
            <a:pPr lvl="1"/>
            <a:r>
              <a:rPr lang="en-US" sz="1600" dirty="0"/>
              <a:t>As a statistician, what percentage of time is spent in meetings vs doing analyses? Does this need to be rebalanced?</a:t>
            </a:r>
          </a:p>
          <a:p>
            <a:pPr lvl="1"/>
            <a:r>
              <a:rPr lang="en-US" sz="1600" dirty="0"/>
              <a:t>Are the right projects/tasks being prioritized?</a:t>
            </a:r>
          </a:p>
          <a:p>
            <a:r>
              <a:rPr lang="en-US" sz="2000" dirty="0">
                <a:solidFill>
                  <a:schemeClr val="accent2"/>
                </a:solidFill>
              </a:rPr>
              <a:t>Protecting your time</a:t>
            </a:r>
          </a:p>
          <a:p>
            <a:pPr lvl="1"/>
            <a:r>
              <a:rPr lang="en-US" sz="1600" dirty="0"/>
              <a:t>What percentage of my time am I spending on professional development? Is this more or less than I want it to be?</a:t>
            </a:r>
          </a:p>
          <a:p>
            <a:pPr lvl="1"/>
            <a:r>
              <a:rPr lang="en-US" sz="1600" dirty="0"/>
              <a:t>What percentage of my time am I spending on departmental activities (seminars, interviews, etc.) or other non-project work? Am I appropriately accounting for that when estimating how long it will take me to complete a project?</a:t>
            </a:r>
            <a:endParaRPr lang="en-US" sz="2400" dirty="0"/>
          </a:p>
        </p:txBody>
      </p:sp>
      <p:sp>
        <p:nvSpPr>
          <p:cNvPr id="5" name="Slide Number Placeholder 4">
            <a:extLst>
              <a:ext uri="{FF2B5EF4-FFF2-40B4-BE49-F238E27FC236}">
                <a16:creationId xmlns:a16="http://schemas.microsoft.com/office/drawing/2014/main" id="{F724A194-CC38-4681-8833-1F894452ECE4}"/>
              </a:ext>
            </a:extLst>
          </p:cNvPr>
          <p:cNvSpPr>
            <a:spLocks noGrp="1"/>
          </p:cNvSpPr>
          <p:nvPr>
            <p:ph type="sldNum" sz="quarter" idx="4"/>
          </p:nvPr>
        </p:nvSpPr>
        <p:spPr/>
        <p:txBody>
          <a:bodyPr/>
          <a:lstStyle/>
          <a:p>
            <a:fld id="{1C3486A8-E8FB-4965-B61C-9B9FA7DC7BEE}" type="slidenum">
              <a:rPr lang="en-US" smtClean="0"/>
              <a:pPr/>
              <a:t>11</a:t>
            </a:fld>
            <a:endParaRPr lang="en-US"/>
          </a:p>
        </p:txBody>
      </p:sp>
    </p:spTree>
    <p:extLst>
      <p:ext uri="{BB962C8B-B14F-4D97-AF65-F5344CB8AC3E}">
        <p14:creationId xmlns:p14="http://schemas.microsoft.com/office/powerpoint/2010/main" val="1977642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5319-249F-4F8B-AD76-A1ED4DBBA85D}"/>
              </a:ext>
            </a:extLst>
          </p:cNvPr>
          <p:cNvSpPr>
            <a:spLocks noGrp="1"/>
          </p:cNvSpPr>
          <p:nvPr>
            <p:ph type="title"/>
          </p:nvPr>
        </p:nvSpPr>
        <p:spPr/>
        <p:txBody>
          <a:bodyPr/>
          <a:lstStyle/>
          <a:p>
            <a:r>
              <a:rPr lang="en-US" dirty="0"/>
              <a:t>Time tracking metrics: </a:t>
            </a:r>
            <a:r>
              <a:rPr lang="en-US" dirty="0">
                <a:solidFill>
                  <a:schemeClr val="accent1"/>
                </a:solidFill>
              </a:rPr>
              <a:t>Total hours</a:t>
            </a:r>
          </a:p>
        </p:txBody>
      </p:sp>
      <p:sp>
        <p:nvSpPr>
          <p:cNvPr id="3" name="Content Placeholder 2">
            <a:extLst>
              <a:ext uri="{FF2B5EF4-FFF2-40B4-BE49-F238E27FC236}">
                <a16:creationId xmlns:a16="http://schemas.microsoft.com/office/drawing/2014/main" id="{5FD2F8A0-9F57-454B-8B7D-6DA13D8466A6}"/>
              </a:ext>
            </a:extLst>
          </p:cNvPr>
          <p:cNvSpPr>
            <a:spLocks noGrp="1"/>
          </p:cNvSpPr>
          <p:nvPr>
            <p:ph idx="1"/>
          </p:nvPr>
        </p:nvSpPr>
        <p:spPr/>
        <p:txBody>
          <a:bodyPr/>
          <a:lstStyle/>
          <a:p>
            <a:r>
              <a:rPr lang="en-US" sz="2000" dirty="0">
                <a:solidFill>
                  <a:schemeClr val="accent2"/>
                </a:solidFill>
              </a:rPr>
              <a:t>Comparing time invested to products generated</a:t>
            </a:r>
          </a:p>
          <a:p>
            <a:pPr lvl="1"/>
            <a:r>
              <a:rPr lang="en-US" sz="1800" dirty="0"/>
              <a:t>Did an abstract take as long as a full analysis for a manuscript?</a:t>
            </a:r>
          </a:p>
          <a:p>
            <a:pPr lvl="1"/>
            <a:r>
              <a:rPr lang="en-US" sz="1800" dirty="0"/>
              <a:t>For a time-intensive project, was the result multiple manuscripts? </a:t>
            </a:r>
          </a:p>
          <a:p>
            <a:r>
              <a:rPr lang="en-US" sz="2000" dirty="0">
                <a:solidFill>
                  <a:schemeClr val="accent2"/>
                </a:solidFill>
              </a:rPr>
              <a:t>Determining when to cut your losses and when to pursue a project further</a:t>
            </a:r>
          </a:p>
          <a:p>
            <a:pPr lvl="1"/>
            <a:r>
              <a:rPr lang="en-US" sz="1800" dirty="0"/>
              <a:t>“We’ve spent 200+ hours on this project and aren’t close to the deliverable. Is this even going to be feasible?”</a:t>
            </a:r>
          </a:p>
          <a:p>
            <a:pPr lvl="1"/>
            <a:r>
              <a:rPr lang="en-US" sz="1800" dirty="0"/>
              <a:t>“We’ve spent 100 hours on work for this conference presentation, should we turn it into a manuscript?”</a:t>
            </a:r>
          </a:p>
          <a:p>
            <a:r>
              <a:rPr lang="en-US" sz="2000" dirty="0">
                <a:solidFill>
                  <a:schemeClr val="accent2"/>
                </a:solidFill>
              </a:rPr>
              <a:t>Guiding project workflow</a:t>
            </a:r>
          </a:p>
          <a:p>
            <a:pPr lvl="1"/>
            <a:r>
              <a:rPr lang="en-US" sz="1800" dirty="0"/>
              <a:t>Useful metric for when re-analyses are requested</a:t>
            </a:r>
          </a:p>
          <a:p>
            <a:pPr lvl="1"/>
            <a:r>
              <a:rPr lang="en-US" sz="1800" dirty="0"/>
              <a:t>“We’ve spent 20 hours on the analysis, please circulate the manuscript draft before we complete additional analyses.”</a:t>
            </a:r>
          </a:p>
        </p:txBody>
      </p:sp>
      <p:sp>
        <p:nvSpPr>
          <p:cNvPr id="5" name="Slide Number Placeholder 4">
            <a:extLst>
              <a:ext uri="{FF2B5EF4-FFF2-40B4-BE49-F238E27FC236}">
                <a16:creationId xmlns:a16="http://schemas.microsoft.com/office/drawing/2014/main" id="{F95B32D1-3B23-44A4-BB75-B2DCCDB29BA9}"/>
              </a:ext>
            </a:extLst>
          </p:cNvPr>
          <p:cNvSpPr>
            <a:spLocks noGrp="1"/>
          </p:cNvSpPr>
          <p:nvPr>
            <p:ph type="sldNum" sz="quarter" idx="4"/>
          </p:nvPr>
        </p:nvSpPr>
        <p:spPr/>
        <p:txBody>
          <a:bodyPr/>
          <a:lstStyle/>
          <a:p>
            <a:fld id="{1C3486A8-E8FB-4965-B61C-9B9FA7DC7BEE}" type="slidenum">
              <a:rPr lang="en-US" smtClean="0"/>
              <a:pPr/>
              <a:t>12</a:t>
            </a:fld>
            <a:endParaRPr lang="en-US"/>
          </a:p>
        </p:txBody>
      </p:sp>
    </p:spTree>
    <p:extLst>
      <p:ext uri="{BB962C8B-B14F-4D97-AF65-F5344CB8AC3E}">
        <p14:creationId xmlns:p14="http://schemas.microsoft.com/office/powerpoint/2010/main" val="2829818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C5319-249F-4F8B-AD76-A1ED4DBBA85D}"/>
              </a:ext>
            </a:extLst>
          </p:cNvPr>
          <p:cNvSpPr>
            <a:spLocks noGrp="1"/>
          </p:cNvSpPr>
          <p:nvPr>
            <p:ph type="title"/>
          </p:nvPr>
        </p:nvSpPr>
        <p:spPr/>
        <p:txBody>
          <a:bodyPr/>
          <a:lstStyle/>
          <a:p>
            <a:r>
              <a:rPr lang="en-US" dirty="0"/>
              <a:t>Time tracking viz: </a:t>
            </a:r>
            <a:r>
              <a:rPr lang="en-US" dirty="0">
                <a:solidFill>
                  <a:schemeClr val="accent1"/>
                </a:solidFill>
              </a:rPr>
              <a:t>Project Timeline</a:t>
            </a:r>
          </a:p>
        </p:txBody>
      </p:sp>
      <p:sp>
        <p:nvSpPr>
          <p:cNvPr id="3" name="Content Placeholder 2">
            <a:extLst>
              <a:ext uri="{FF2B5EF4-FFF2-40B4-BE49-F238E27FC236}">
                <a16:creationId xmlns:a16="http://schemas.microsoft.com/office/drawing/2014/main" id="{5FD2F8A0-9F57-454B-8B7D-6DA13D8466A6}"/>
              </a:ext>
            </a:extLst>
          </p:cNvPr>
          <p:cNvSpPr>
            <a:spLocks noGrp="1"/>
          </p:cNvSpPr>
          <p:nvPr>
            <p:ph idx="1"/>
          </p:nvPr>
        </p:nvSpPr>
        <p:spPr/>
        <p:txBody>
          <a:bodyPr/>
          <a:lstStyle/>
          <a:p>
            <a:r>
              <a:rPr lang="en-US" sz="2400" dirty="0">
                <a:solidFill>
                  <a:schemeClr val="accent2"/>
                </a:solidFill>
              </a:rPr>
              <a:t>Useful for a big picture overview of what projects are going on &amp; when (and for how long)</a:t>
            </a:r>
          </a:p>
          <a:p>
            <a:pPr lvl="1"/>
            <a:r>
              <a:rPr lang="en-US" sz="2000" dirty="0"/>
              <a:t>Based on a Gantt Chart which is usually used prospectively, but good for a year in review when used retrospectively</a:t>
            </a:r>
          </a:p>
          <a:p>
            <a:pPr lvl="1"/>
            <a:r>
              <a:rPr lang="en-US" sz="2000" dirty="0"/>
              <a:t>Indicates transitions between analysis and re-analysis, indicates if analyses are happening after a manuscript is drafted, etc. </a:t>
            </a:r>
          </a:p>
          <a:p>
            <a:pPr lvl="2"/>
            <a:r>
              <a:rPr lang="en-US" sz="1800" dirty="0"/>
              <a:t>Want to see: Project planning -&gt; Analysis -&gt; Manuscript -&gt; Revisions</a:t>
            </a:r>
          </a:p>
          <a:p>
            <a:pPr lvl="2"/>
            <a:r>
              <a:rPr lang="en-US" sz="1800" dirty="0"/>
              <a:t>Do not want to see: Analysis -&gt; Manuscript -&gt; Re-analysis -&gt; Project Planning -&gt; Analysis -&gt; etc. </a:t>
            </a:r>
          </a:p>
        </p:txBody>
      </p:sp>
      <p:sp>
        <p:nvSpPr>
          <p:cNvPr id="5" name="Slide Number Placeholder 4">
            <a:extLst>
              <a:ext uri="{FF2B5EF4-FFF2-40B4-BE49-F238E27FC236}">
                <a16:creationId xmlns:a16="http://schemas.microsoft.com/office/drawing/2014/main" id="{AC48DCE4-488E-40D6-9F9E-84A64E241A05}"/>
              </a:ext>
            </a:extLst>
          </p:cNvPr>
          <p:cNvSpPr>
            <a:spLocks noGrp="1"/>
          </p:cNvSpPr>
          <p:nvPr>
            <p:ph type="sldNum" sz="quarter" idx="4"/>
          </p:nvPr>
        </p:nvSpPr>
        <p:spPr/>
        <p:txBody>
          <a:bodyPr/>
          <a:lstStyle/>
          <a:p>
            <a:fld id="{1C3486A8-E8FB-4965-B61C-9B9FA7DC7BEE}" type="slidenum">
              <a:rPr lang="en-US" smtClean="0"/>
              <a:pPr/>
              <a:t>13</a:t>
            </a:fld>
            <a:endParaRPr lang="en-US"/>
          </a:p>
        </p:txBody>
      </p:sp>
    </p:spTree>
    <p:extLst>
      <p:ext uri="{BB962C8B-B14F-4D97-AF65-F5344CB8AC3E}">
        <p14:creationId xmlns:p14="http://schemas.microsoft.com/office/powerpoint/2010/main" val="2405727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732EB-DDF0-44B4-A87C-F05369D67F44}"/>
              </a:ext>
            </a:extLst>
          </p:cNvPr>
          <p:cNvSpPr>
            <a:spLocks noGrp="1"/>
          </p:cNvSpPr>
          <p:nvPr>
            <p:ph type="title"/>
          </p:nvPr>
        </p:nvSpPr>
        <p:spPr/>
        <p:txBody>
          <a:bodyPr/>
          <a:lstStyle/>
          <a:p>
            <a:r>
              <a:rPr lang="en-US" i="1" dirty="0" err="1">
                <a:solidFill>
                  <a:schemeClr val="accent2"/>
                </a:solidFill>
              </a:rPr>
              <a:t>timetrackR</a:t>
            </a:r>
            <a:r>
              <a:rPr lang="en-US" dirty="0">
                <a:solidFill>
                  <a:schemeClr val="accent2"/>
                </a:solidFill>
              </a:rPr>
              <a:t> Demo</a:t>
            </a:r>
          </a:p>
        </p:txBody>
      </p:sp>
      <p:sp>
        <p:nvSpPr>
          <p:cNvPr id="3" name="Slide Number Placeholder 2">
            <a:extLst>
              <a:ext uri="{FF2B5EF4-FFF2-40B4-BE49-F238E27FC236}">
                <a16:creationId xmlns:a16="http://schemas.microsoft.com/office/drawing/2014/main" id="{FD3FD054-16CF-42B6-972C-4DB4ED5A82EE}"/>
              </a:ext>
            </a:extLst>
          </p:cNvPr>
          <p:cNvSpPr>
            <a:spLocks noGrp="1"/>
          </p:cNvSpPr>
          <p:nvPr>
            <p:ph type="sldNum" sz="quarter" idx="11"/>
          </p:nvPr>
        </p:nvSpPr>
        <p:spPr/>
        <p:txBody>
          <a:bodyPr/>
          <a:lstStyle/>
          <a:p>
            <a:fld id="{1C3486A8-E8FB-4965-B61C-9B9FA7DC7BEE}" type="slidenum">
              <a:rPr lang="en-US" smtClean="0"/>
              <a:pPr/>
              <a:t>14</a:t>
            </a:fld>
            <a:endParaRPr lang="en-US"/>
          </a:p>
        </p:txBody>
      </p:sp>
    </p:spTree>
    <p:extLst>
      <p:ext uri="{BB962C8B-B14F-4D97-AF65-F5344CB8AC3E}">
        <p14:creationId xmlns:p14="http://schemas.microsoft.com/office/powerpoint/2010/main" val="1192983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F6AA2F-2A7B-4C81-9914-89A9677AC177}"/>
              </a:ext>
            </a:extLst>
          </p:cNvPr>
          <p:cNvPicPr>
            <a:picLocks noChangeAspect="1"/>
          </p:cNvPicPr>
          <p:nvPr/>
        </p:nvPicPr>
        <p:blipFill>
          <a:blip r:embed="rId3"/>
          <a:stretch>
            <a:fillRect/>
          </a:stretch>
        </p:blipFill>
        <p:spPr>
          <a:xfrm>
            <a:off x="0" y="1106555"/>
            <a:ext cx="9144000" cy="3622913"/>
          </a:xfrm>
          <a:prstGeom prst="rect">
            <a:avLst/>
          </a:prstGeom>
        </p:spPr>
      </p:pic>
      <p:sp>
        <p:nvSpPr>
          <p:cNvPr id="2" name="Slide Number Placeholder 1">
            <a:extLst>
              <a:ext uri="{FF2B5EF4-FFF2-40B4-BE49-F238E27FC236}">
                <a16:creationId xmlns:a16="http://schemas.microsoft.com/office/drawing/2014/main" id="{A4B2D1E0-A74B-4416-8982-FD7E07D26594}"/>
              </a:ext>
            </a:extLst>
          </p:cNvPr>
          <p:cNvSpPr>
            <a:spLocks noGrp="1"/>
          </p:cNvSpPr>
          <p:nvPr>
            <p:ph type="sldNum" sz="quarter" idx="11"/>
          </p:nvPr>
        </p:nvSpPr>
        <p:spPr/>
        <p:txBody>
          <a:bodyPr/>
          <a:lstStyle/>
          <a:p>
            <a:fld id="{1C3486A8-E8FB-4965-B61C-9B9FA7DC7BEE}" type="slidenum">
              <a:rPr lang="en-US" smtClean="0"/>
              <a:pPr/>
              <a:t>15</a:t>
            </a:fld>
            <a:endParaRPr lang="en-US"/>
          </a:p>
        </p:txBody>
      </p:sp>
    </p:spTree>
    <p:extLst>
      <p:ext uri="{BB962C8B-B14F-4D97-AF65-F5344CB8AC3E}">
        <p14:creationId xmlns:p14="http://schemas.microsoft.com/office/powerpoint/2010/main" val="2416325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A1B5BD-4AEB-4C6B-A79A-B5CD822F1EDB}"/>
              </a:ext>
            </a:extLst>
          </p:cNvPr>
          <p:cNvPicPr>
            <a:picLocks noChangeAspect="1"/>
          </p:cNvPicPr>
          <p:nvPr/>
        </p:nvPicPr>
        <p:blipFill>
          <a:blip r:embed="rId2"/>
          <a:stretch>
            <a:fillRect/>
          </a:stretch>
        </p:blipFill>
        <p:spPr>
          <a:xfrm>
            <a:off x="0" y="588007"/>
            <a:ext cx="9144000" cy="5681986"/>
          </a:xfrm>
          <a:prstGeom prst="rect">
            <a:avLst/>
          </a:prstGeom>
        </p:spPr>
      </p:pic>
    </p:spTree>
    <p:extLst>
      <p:ext uri="{BB962C8B-B14F-4D97-AF65-F5344CB8AC3E}">
        <p14:creationId xmlns:p14="http://schemas.microsoft.com/office/powerpoint/2010/main" val="2911774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D0F0A23-0CB8-4B21-9D19-9226E06BF6D5}"/>
              </a:ext>
            </a:extLst>
          </p:cNvPr>
          <p:cNvPicPr>
            <a:picLocks noChangeAspect="1"/>
          </p:cNvPicPr>
          <p:nvPr/>
        </p:nvPicPr>
        <p:blipFill>
          <a:blip r:embed="rId2"/>
          <a:stretch>
            <a:fillRect/>
          </a:stretch>
        </p:blipFill>
        <p:spPr>
          <a:xfrm>
            <a:off x="0" y="893421"/>
            <a:ext cx="9144000" cy="5071158"/>
          </a:xfrm>
          <a:prstGeom prst="rect">
            <a:avLst/>
          </a:prstGeom>
        </p:spPr>
      </p:pic>
    </p:spTree>
    <p:extLst>
      <p:ext uri="{BB962C8B-B14F-4D97-AF65-F5344CB8AC3E}">
        <p14:creationId xmlns:p14="http://schemas.microsoft.com/office/powerpoint/2010/main" val="279152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AAF0C-A9BA-41A6-A856-1A1CB3117341}"/>
              </a:ext>
            </a:extLst>
          </p:cNvPr>
          <p:cNvSpPr>
            <a:spLocks noGrp="1"/>
          </p:cNvSpPr>
          <p:nvPr>
            <p:ph type="title"/>
          </p:nvPr>
        </p:nvSpPr>
        <p:spPr/>
        <p:txBody>
          <a:bodyPr/>
          <a:lstStyle/>
          <a:p>
            <a:r>
              <a:rPr lang="en-US" dirty="0"/>
              <a:t>Information learned from </a:t>
            </a:r>
            <a:r>
              <a:rPr lang="en-US" i="1" dirty="0" err="1"/>
              <a:t>timetrackR</a:t>
            </a:r>
            <a:endParaRPr lang="en-US" i="1" dirty="0"/>
          </a:p>
        </p:txBody>
      </p:sp>
      <p:sp>
        <p:nvSpPr>
          <p:cNvPr id="3" name="Content Placeholder 2">
            <a:extLst>
              <a:ext uri="{FF2B5EF4-FFF2-40B4-BE49-F238E27FC236}">
                <a16:creationId xmlns:a16="http://schemas.microsoft.com/office/drawing/2014/main" id="{9DC865FE-2769-467A-9247-2E19D7FFD882}"/>
              </a:ext>
            </a:extLst>
          </p:cNvPr>
          <p:cNvSpPr>
            <a:spLocks noGrp="1"/>
          </p:cNvSpPr>
          <p:nvPr>
            <p:ph idx="1"/>
          </p:nvPr>
        </p:nvSpPr>
        <p:spPr/>
        <p:txBody>
          <a:bodyPr/>
          <a:lstStyle/>
          <a:p>
            <a:r>
              <a:rPr lang="en-US" sz="2400" dirty="0"/>
              <a:t>In the last 3 months, &gt;75% of my time has been devoted to a single project. Can we can bring someone else on to that project? </a:t>
            </a:r>
            <a:r>
              <a:rPr lang="en-US" sz="2400" dirty="0">
                <a:solidFill>
                  <a:schemeClr val="accent2"/>
                </a:solidFill>
              </a:rPr>
              <a:t>(percent effort)</a:t>
            </a:r>
          </a:p>
          <a:p>
            <a:r>
              <a:rPr lang="en-US" sz="2400" dirty="0"/>
              <a:t>I spent more hours on a presentation for JSM than I thought I did. Maybe I should turn that into a manuscript? </a:t>
            </a:r>
            <a:r>
              <a:rPr lang="en-US" sz="2400" dirty="0">
                <a:solidFill>
                  <a:schemeClr val="accent2"/>
                </a:solidFill>
              </a:rPr>
              <a:t>(total hours)</a:t>
            </a:r>
          </a:p>
          <a:p>
            <a:r>
              <a:rPr lang="en-US" sz="2400" dirty="0"/>
              <a:t>A particular project transitioned between analysis and re-analysis several times throughout the project’s life cycle. Is it time for a regroup with the investigator? </a:t>
            </a:r>
            <a:r>
              <a:rPr lang="en-US" sz="2400" dirty="0">
                <a:solidFill>
                  <a:schemeClr val="accent2"/>
                </a:solidFill>
              </a:rPr>
              <a:t>(</a:t>
            </a:r>
            <a:r>
              <a:rPr lang="en-US" sz="2400">
                <a:solidFill>
                  <a:schemeClr val="accent2"/>
                </a:solidFill>
              </a:rPr>
              <a:t>project timeline)</a:t>
            </a:r>
            <a:endParaRPr lang="en-US" sz="2400" dirty="0">
              <a:solidFill>
                <a:schemeClr val="accent2"/>
              </a:solidFill>
            </a:endParaRPr>
          </a:p>
          <a:p>
            <a:endParaRPr lang="en-US" sz="2400" dirty="0"/>
          </a:p>
        </p:txBody>
      </p:sp>
      <p:sp>
        <p:nvSpPr>
          <p:cNvPr id="5" name="Slide Number Placeholder 4">
            <a:extLst>
              <a:ext uri="{FF2B5EF4-FFF2-40B4-BE49-F238E27FC236}">
                <a16:creationId xmlns:a16="http://schemas.microsoft.com/office/drawing/2014/main" id="{F8057A78-D164-4689-9741-70F3F86F495E}"/>
              </a:ext>
            </a:extLst>
          </p:cNvPr>
          <p:cNvSpPr>
            <a:spLocks noGrp="1"/>
          </p:cNvSpPr>
          <p:nvPr>
            <p:ph type="sldNum" sz="quarter" idx="4"/>
          </p:nvPr>
        </p:nvSpPr>
        <p:spPr/>
        <p:txBody>
          <a:bodyPr/>
          <a:lstStyle/>
          <a:p>
            <a:fld id="{1C3486A8-E8FB-4965-B61C-9B9FA7DC7BEE}" type="slidenum">
              <a:rPr lang="en-US" smtClean="0"/>
              <a:pPr/>
              <a:t>18</a:t>
            </a:fld>
            <a:endParaRPr lang="en-US"/>
          </a:p>
        </p:txBody>
      </p:sp>
    </p:spTree>
    <p:extLst>
      <p:ext uri="{BB962C8B-B14F-4D97-AF65-F5344CB8AC3E}">
        <p14:creationId xmlns:p14="http://schemas.microsoft.com/office/powerpoint/2010/main" val="2022793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C13D0C-0045-AB49-B161-628AA0C29025}"/>
              </a:ext>
            </a:extLst>
          </p:cNvPr>
          <p:cNvSpPr>
            <a:spLocks noGrp="1"/>
          </p:cNvSpPr>
          <p:nvPr>
            <p:ph type="title"/>
          </p:nvPr>
        </p:nvSpPr>
        <p:spPr>
          <a:xfrm>
            <a:off x="762000" y="691606"/>
            <a:ext cx="7647214" cy="1859783"/>
          </a:xfrm>
        </p:spPr>
        <p:txBody>
          <a:bodyPr/>
          <a:lstStyle/>
          <a:p>
            <a:r>
              <a:rPr lang="en-US" sz="3600" i="1" dirty="0"/>
              <a:t>Have I sold you on logging your hours &amp; tracking your time yet?</a:t>
            </a:r>
          </a:p>
        </p:txBody>
      </p:sp>
      <p:sp>
        <p:nvSpPr>
          <p:cNvPr id="4" name="Slide Number Placeholder 3">
            <a:extLst>
              <a:ext uri="{FF2B5EF4-FFF2-40B4-BE49-F238E27FC236}">
                <a16:creationId xmlns:a16="http://schemas.microsoft.com/office/drawing/2014/main" id="{18F86F83-8D63-C845-BCC4-ABE155603926}"/>
              </a:ext>
            </a:extLst>
          </p:cNvPr>
          <p:cNvSpPr>
            <a:spLocks noGrp="1"/>
          </p:cNvSpPr>
          <p:nvPr>
            <p:ph type="sldNum" sz="quarter" idx="11"/>
          </p:nvPr>
        </p:nvSpPr>
        <p:spPr/>
        <p:txBody>
          <a:bodyPr/>
          <a:lstStyle/>
          <a:p>
            <a:fld id="{1C3486A8-E8FB-4965-B61C-9B9FA7DC7BEE}" type="slidenum">
              <a:rPr lang="en-US" smtClean="0"/>
              <a:pPr/>
              <a:t>19</a:t>
            </a:fld>
            <a:endParaRPr lang="en-US"/>
          </a:p>
        </p:txBody>
      </p:sp>
      <p:pic>
        <p:nvPicPr>
          <p:cNvPr id="9" name="Picture 8">
            <a:extLst>
              <a:ext uri="{FF2B5EF4-FFF2-40B4-BE49-F238E27FC236}">
                <a16:creationId xmlns:a16="http://schemas.microsoft.com/office/drawing/2014/main" id="{E7310AA0-A113-8D44-A7F9-995EB0AFC1AF}"/>
              </a:ext>
            </a:extLst>
          </p:cNvPr>
          <p:cNvPicPr>
            <a:picLocks noChangeAspect="1"/>
          </p:cNvPicPr>
          <p:nvPr/>
        </p:nvPicPr>
        <p:blipFill>
          <a:blip r:embed="rId2"/>
          <a:stretch>
            <a:fillRect/>
          </a:stretch>
        </p:blipFill>
        <p:spPr>
          <a:xfrm>
            <a:off x="2138766" y="2988410"/>
            <a:ext cx="4541003" cy="1298134"/>
          </a:xfrm>
          <a:prstGeom prst="rect">
            <a:avLst/>
          </a:prstGeom>
        </p:spPr>
      </p:pic>
      <p:cxnSp>
        <p:nvCxnSpPr>
          <p:cNvPr id="11" name="Straight Arrow Connector 10">
            <a:extLst>
              <a:ext uri="{FF2B5EF4-FFF2-40B4-BE49-F238E27FC236}">
                <a16:creationId xmlns:a16="http://schemas.microsoft.com/office/drawing/2014/main" id="{C7014F1A-6DE7-014A-9A76-535F01E08FD9}"/>
              </a:ext>
            </a:extLst>
          </p:cNvPr>
          <p:cNvCxnSpPr>
            <a:stCxn id="9" idx="2"/>
          </p:cNvCxnSpPr>
          <p:nvPr/>
        </p:nvCxnSpPr>
        <p:spPr>
          <a:xfrm flipH="1">
            <a:off x="2681207" y="4286544"/>
            <a:ext cx="1728061" cy="8588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E11C7F21-4B45-8F49-82C9-593F296351AD}"/>
              </a:ext>
            </a:extLst>
          </p:cNvPr>
          <p:cNvCxnSpPr>
            <a:cxnSpLocks/>
            <a:stCxn id="9" idx="2"/>
          </p:cNvCxnSpPr>
          <p:nvPr/>
        </p:nvCxnSpPr>
        <p:spPr>
          <a:xfrm>
            <a:off x="4409268" y="4286544"/>
            <a:ext cx="1929539" cy="8588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Rounded Rectangle 14">
            <a:extLst>
              <a:ext uri="{FF2B5EF4-FFF2-40B4-BE49-F238E27FC236}">
                <a16:creationId xmlns:a16="http://schemas.microsoft.com/office/drawing/2014/main" id="{55B8F2E9-F11B-A342-923E-29ED63FA51C5}"/>
              </a:ext>
            </a:extLst>
          </p:cNvPr>
          <p:cNvSpPr/>
          <p:nvPr/>
        </p:nvSpPr>
        <p:spPr>
          <a:xfrm>
            <a:off x="955083" y="5253717"/>
            <a:ext cx="2367366" cy="661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Stay tuned: </a:t>
            </a:r>
            <a:r>
              <a:rPr lang="en-US" i="1" dirty="0" err="1"/>
              <a:t>gtsummary</a:t>
            </a:r>
            <a:r>
              <a:rPr lang="en-US" dirty="0"/>
              <a:t> up next!</a:t>
            </a:r>
          </a:p>
        </p:txBody>
      </p:sp>
      <p:sp>
        <p:nvSpPr>
          <p:cNvPr id="16" name="Rounded Rectangle 15">
            <a:extLst>
              <a:ext uri="{FF2B5EF4-FFF2-40B4-BE49-F238E27FC236}">
                <a16:creationId xmlns:a16="http://schemas.microsoft.com/office/drawing/2014/main" id="{A5E119F3-7B75-804D-BA9E-33D046493CFD}"/>
              </a:ext>
            </a:extLst>
          </p:cNvPr>
          <p:cNvSpPr/>
          <p:nvPr/>
        </p:nvSpPr>
        <p:spPr>
          <a:xfrm>
            <a:off x="5374037" y="5253717"/>
            <a:ext cx="2367366" cy="661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 to next slide</a:t>
            </a:r>
          </a:p>
        </p:txBody>
      </p:sp>
      <p:sp>
        <p:nvSpPr>
          <p:cNvPr id="17" name="TextBox 16">
            <a:extLst>
              <a:ext uri="{FF2B5EF4-FFF2-40B4-BE49-F238E27FC236}">
                <a16:creationId xmlns:a16="http://schemas.microsoft.com/office/drawing/2014/main" id="{C6B41058-708C-7D42-91EA-4485377B85DE}"/>
              </a:ext>
            </a:extLst>
          </p:cNvPr>
          <p:cNvSpPr txBox="1"/>
          <p:nvPr/>
        </p:nvSpPr>
        <p:spPr>
          <a:xfrm rot="19983899">
            <a:off x="2566696" y="4374912"/>
            <a:ext cx="1859796" cy="369332"/>
          </a:xfrm>
          <a:prstGeom prst="rect">
            <a:avLst/>
          </a:prstGeom>
          <a:noFill/>
        </p:spPr>
        <p:txBody>
          <a:bodyPr wrap="square" rtlCol="0">
            <a:spAutoFit/>
          </a:bodyPr>
          <a:lstStyle/>
          <a:p>
            <a:r>
              <a:rPr lang="en-US" dirty="0"/>
              <a:t>Not quite</a:t>
            </a:r>
          </a:p>
        </p:txBody>
      </p:sp>
      <p:sp>
        <p:nvSpPr>
          <p:cNvPr id="18" name="TextBox 17">
            <a:extLst>
              <a:ext uri="{FF2B5EF4-FFF2-40B4-BE49-F238E27FC236}">
                <a16:creationId xmlns:a16="http://schemas.microsoft.com/office/drawing/2014/main" id="{63788B83-5A24-2741-A5D2-E982F4268EAB}"/>
              </a:ext>
            </a:extLst>
          </p:cNvPr>
          <p:cNvSpPr txBox="1"/>
          <p:nvPr/>
        </p:nvSpPr>
        <p:spPr>
          <a:xfrm rot="1478725">
            <a:off x="5416277" y="4538899"/>
            <a:ext cx="763292" cy="369332"/>
          </a:xfrm>
          <a:prstGeom prst="rect">
            <a:avLst/>
          </a:prstGeom>
          <a:noFill/>
        </p:spPr>
        <p:txBody>
          <a:bodyPr wrap="square" rtlCol="0">
            <a:spAutoFit/>
          </a:bodyPr>
          <a:lstStyle/>
          <a:p>
            <a:r>
              <a:rPr lang="en-US" dirty="0"/>
              <a:t>100%</a:t>
            </a:r>
          </a:p>
        </p:txBody>
      </p:sp>
    </p:spTree>
    <p:extLst>
      <p:ext uri="{BB962C8B-B14F-4D97-AF65-F5344CB8AC3E}">
        <p14:creationId xmlns:p14="http://schemas.microsoft.com/office/powerpoint/2010/main" val="709094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0A4B1-CEFE-42F6-BE30-1CF39169F3F8}"/>
              </a:ext>
            </a:extLst>
          </p:cNvPr>
          <p:cNvSpPr>
            <a:spLocks noGrp="1"/>
          </p:cNvSpPr>
          <p:nvPr>
            <p:ph type="title"/>
          </p:nvPr>
        </p:nvSpPr>
        <p:spPr/>
        <p:txBody>
          <a:bodyPr/>
          <a:lstStyle/>
          <a:p>
            <a:r>
              <a:rPr lang="en-US" dirty="0">
                <a:solidFill>
                  <a:srgbClr val="7030A0"/>
                </a:solidFill>
              </a:rPr>
              <a:t>Time &amp; the busy </a:t>
            </a:r>
            <a:r>
              <a:rPr lang="en-US" dirty="0" err="1">
                <a:solidFill>
                  <a:srgbClr val="7030A0"/>
                </a:solidFill>
              </a:rPr>
              <a:t>RLady</a:t>
            </a:r>
            <a:endParaRPr lang="en-US" dirty="0">
              <a:solidFill>
                <a:srgbClr val="7030A0"/>
              </a:solidFill>
            </a:endParaRPr>
          </a:p>
        </p:txBody>
      </p:sp>
      <p:sp>
        <p:nvSpPr>
          <p:cNvPr id="5" name="Content Placeholder 4">
            <a:extLst>
              <a:ext uri="{FF2B5EF4-FFF2-40B4-BE49-F238E27FC236}">
                <a16:creationId xmlns:a16="http://schemas.microsoft.com/office/drawing/2014/main" id="{9C48C686-4E67-459C-8A8F-9A73F64F4E68}"/>
              </a:ext>
            </a:extLst>
          </p:cNvPr>
          <p:cNvSpPr>
            <a:spLocks noGrp="1"/>
          </p:cNvSpPr>
          <p:nvPr>
            <p:ph idx="1"/>
          </p:nvPr>
        </p:nvSpPr>
        <p:spPr/>
        <p:txBody>
          <a:bodyPr/>
          <a:lstStyle/>
          <a:p>
            <a:r>
              <a:rPr lang="en-US" sz="2400" dirty="0"/>
              <a:t>Often feels like there aren’t enough hours in the day</a:t>
            </a:r>
          </a:p>
          <a:p>
            <a:r>
              <a:rPr lang="en-US" sz="2400" dirty="0"/>
              <a:t>Start working on one project, check email, bounce to another project, maybe remember to go back to first project, and oh look! It’s 5pm</a:t>
            </a:r>
          </a:p>
          <a:p>
            <a:r>
              <a:rPr lang="en-US" sz="2400" dirty="0"/>
              <a:t>Long term: you have no recollection of how you’re spending your days</a:t>
            </a:r>
          </a:p>
        </p:txBody>
      </p:sp>
      <p:pic>
        <p:nvPicPr>
          <p:cNvPr id="4098" name="Picture 2" descr="Image result for time management">
            <a:extLst>
              <a:ext uri="{FF2B5EF4-FFF2-40B4-BE49-F238E27FC236}">
                <a16:creationId xmlns:a16="http://schemas.microsoft.com/office/drawing/2014/main" id="{F418449D-9875-4294-9A52-2986FF9D7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353" y="4071578"/>
            <a:ext cx="3267075" cy="14001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alice in wonderland rabbit time">
            <a:extLst>
              <a:ext uri="{FF2B5EF4-FFF2-40B4-BE49-F238E27FC236}">
                <a16:creationId xmlns:a16="http://schemas.microsoft.com/office/drawing/2014/main" id="{6C594743-08C0-4041-A651-BC303D465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2411" y="3814404"/>
            <a:ext cx="2390775" cy="191452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6293C78C-1B07-4FBE-A37F-16309D7DD1CB}"/>
              </a:ext>
            </a:extLst>
          </p:cNvPr>
          <p:cNvSpPr>
            <a:spLocks noGrp="1"/>
          </p:cNvSpPr>
          <p:nvPr>
            <p:ph type="sldNum" sz="quarter" idx="4"/>
          </p:nvPr>
        </p:nvSpPr>
        <p:spPr>
          <a:xfrm>
            <a:off x="363538" y="6369454"/>
            <a:ext cx="2057400" cy="365125"/>
          </a:xfrm>
        </p:spPr>
        <p:txBody>
          <a:bodyPr/>
          <a:lstStyle/>
          <a:p>
            <a:fld id="{1C3486A8-E8FB-4965-B61C-9B9FA7DC7BEE}" type="slidenum">
              <a:rPr lang="en-US" smtClean="0"/>
              <a:pPr/>
              <a:t>2</a:t>
            </a:fld>
            <a:endParaRPr lang="en-US" dirty="0"/>
          </a:p>
        </p:txBody>
      </p:sp>
    </p:spTree>
    <p:extLst>
      <p:ext uri="{BB962C8B-B14F-4D97-AF65-F5344CB8AC3E}">
        <p14:creationId xmlns:p14="http://schemas.microsoft.com/office/powerpoint/2010/main" val="2336468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155B2-88D9-C94B-84B9-1CC635CAAA0C}"/>
              </a:ext>
            </a:extLst>
          </p:cNvPr>
          <p:cNvSpPr>
            <a:spLocks noGrp="1"/>
          </p:cNvSpPr>
          <p:nvPr>
            <p:ph type="title"/>
          </p:nvPr>
        </p:nvSpPr>
        <p:spPr/>
        <p:txBody>
          <a:bodyPr/>
          <a:lstStyle/>
          <a:p>
            <a:r>
              <a:rPr lang="en-US" dirty="0"/>
              <a:t>Adapting for your own use</a:t>
            </a:r>
          </a:p>
        </p:txBody>
      </p:sp>
      <p:sp>
        <p:nvSpPr>
          <p:cNvPr id="3" name="Content Placeholder 2">
            <a:extLst>
              <a:ext uri="{FF2B5EF4-FFF2-40B4-BE49-F238E27FC236}">
                <a16:creationId xmlns:a16="http://schemas.microsoft.com/office/drawing/2014/main" id="{45B7B2FD-1732-D04C-BC18-AC1183EA4791}"/>
              </a:ext>
            </a:extLst>
          </p:cNvPr>
          <p:cNvSpPr>
            <a:spLocks noGrp="1"/>
          </p:cNvSpPr>
          <p:nvPr>
            <p:ph idx="1"/>
          </p:nvPr>
        </p:nvSpPr>
        <p:spPr/>
        <p:txBody>
          <a:bodyPr/>
          <a:lstStyle/>
          <a:p>
            <a:pPr marL="514350" indent="-514350">
              <a:buFont typeface="+mj-lt"/>
              <a:buAutoNum type="arabicPeriod"/>
            </a:pPr>
            <a:r>
              <a:rPr lang="en-US" sz="2800" dirty="0"/>
              <a:t>Fork the GitHub repo</a:t>
            </a:r>
          </a:p>
          <a:p>
            <a:pPr lvl="1"/>
            <a:r>
              <a:rPr lang="en-US" sz="2400" dirty="0"/>
              <a:t>Includes a template Excel spreadsheet for logging your hours</a:t>
            </a:r>
          </a:p>
          <a:p>
            <a:pPr lvl="1"/>
            <a:r>
              <a:rPr lang="en-US" sz="2400" dirty="0"/>
              <a:t>Required: Hours tracker is where you log your hours</a:t>
            </a:r>
          </a:p>
          <a:p>
            <a:pPr lvl="1"/>
            <a:r>
              <a:rPr lang="en-US" sz="2400" dirty="0"/>
              <a:t>Optional: Project tracker summarizes information like principal investigator (PI), deliverable, status, etc.</a:t>
            </a:r>
          </a:p>
          <a:p>
            <a:pPr marL="514350" indent="-514350">
              <a:buFont typeface="+mj-lt"/>
              <a:buAutoNum type="arabicPeriod"/>
            </a:pPr>
            <a:r>
              <a:rPr lang="en-US" sz="2800" dirty="0"/>
              <a:t>Start logging your hours</a:t>
            </a:r>
          </a:p>
          <a:p>
            <a:pPr marL="457200" lvl="1" indent="0">
              <a:buNone/>
            </a:pPr>
            <a:endParaRPr lang="en-US" sz="2400" dirty="0"/>
          </a:p>
          <a:p>
            <a:endParaRPr lang="en-US" dirty="0"/>
          </a:p>
        </p:txBody>
      </p:sp>
      <p:sp>
        <p:nvSpPr>
          <p:cNvPr id="4" name="Slide Number Placeholder 3">
            <a:extLst>
              <a:ext uri="{FF2B5EF4-FFF2-40B4-BE49-F238E27FC236}">
                <a16:creationId xmlns:a16="http://schemas.microsoft.com/office/drawing/2014/main" id="{B124429A-D002-BB4C-B28B-2D8ACB249ED7}"/>
              </a:ext>
            </a:extLst>
          </p:cNvPr>
          <p:cNvSpPr>
            <a:spLocks noGrp="1"/>
          </p:cNvSpPr>
          <p:nvPr>
            <p:ph type="sldNum" sz="quarter" idx="4"/>
          </p:nvPr>
        </p:nvSpPr>
        <p:spPr/>
        <p:txBody>
          <a:bodyPr/>
          <a:lstStyle/>
          <a:p>
            <a:fld id="{1C3486A8-E8FB-4965-B61C-9B9FA7DC7BEE}" type="slidenum">
              <a:rPr lang="en-US" smtClean="0"/>
              <a:pPr/>
              <a:t>20</a:t>
            </a:fld>
            <a:endParaRPr lang="en-US"/>
          </a:p>
        </p:txBody>
      </p:sp>
    </p:spTree>
    <p:extLst>
      <p:ext uri="{BB962C8B-B14F-4D97-AF65-F5344CB8AC3E}">
        <p14:creationId xmlns:p14="http://schemas.microsoft.com/office/powerpoint/2010/main" val="3946670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DA5F-8D8E-4082-8CDD-30506B88D6AB}"/>
              </a:ext>
            </a:extLst>
          </p:cNvPr>
          <p:cNvSpPr>
            <a:spLocks noGrp="1"/>
          </p:cNvSpPr>
          <p:nvPr>
            <p:ph type="title"/>
          </p:nvPr>
        </p:nvSpPr>
        <p:spPr/>
        <p:txBody>
          <a:bodyPr/>
          <a:lstStyle/>
          <a:p>
            <a:r>
              <a:rPr lang="en-US" dirty="0"/>
              <a:t>Required: Template Time Tracker</a:t>
            </a:r>
          </a:p>
        </p:txBody>
      </p:sp>
      <p:pic>
        <p:nvPicPr>
          <p:cNvPr id="4" name="Picture 3">
            <a:extLst>
              <a:ext uri="{FF2B5EF4-FFF2-40B4-BE49-F238E27FC236}">
                <a16:creationId xmlns:a16="http://schemas.microsoft.com/office/drawing/2014/main" id="{19CD77F5-4A08-49FC-AF8E-7585B0C8DCA2}"/>
              </a:ext>
            </a:extLst>
          </p:cNvPr>
          <p:cNvPicPr>
            <a:picLocks noChangeAspect="1"/>
          </p:cNvPicPr>
          <p:nvPr/>
        </p:nvPicPr>
        <p:blipFill>
          <a:blip r:embed="rId3"/>
          <a:stretch>
            <a:fillRect/>
          </a:stretch>
        </p:blipFill>
        <p:spPr>
          <a:xfrm>
            <a:off x="0" y="2002569"/>
            <a:ext cx="9144000" cy="2852862"/>
          </a:xfrm>
          <a:prstGeom prst="rect">
            <a:avLst/>
          </a:prstGeom>
        </p:spPr>
      </p:pic>
      <p:pic>
        <p:nvPicPr>
          <p:cNvPr id="5" name="Picture 4">
            <a:extLst>
              <a:ext uri="{FF2B5EF4-FFF2-40B4-BE49-F238E27FC236}">
                <a16:creationId xmlns:a16="http://schemas.microsoft.com/office/drawing/2014/main" id="{6AD48D87-5B39-40A9-A69D-72AF1A7F90C2}"/>
              </a:ext>
            </a:extLst>
          </p:cNvPr>
          <p:cNvPicPr>
            <a:picLocks noChangeAspect="1"/>
          </p:cNvPicPr>
          <p:nvPr/>
        </p:nvPicPr>
        <p:blipFill>
          <a:blip r:embed="rId4"/>
          <a:stretch>
            <a:fillRect/>
          </a:stretch>
        </p:blipFill>
        <p:spPr>
          <a:xfrm>
            <a:off x="0" y="4855431"/>
            <a:ext cx="1047896" cy="304843"/>
          </a:xfrm>
          <a:prstGeom prst="rect">
            <a:avLst/>
          </a:prstGeom>
        </p:spPr>
      </p:pic>
      <p:sp>
        <p:nvSpPr>
          <p:cNvPr id="6" name="Slide Number Placeholder 5">
            <a:extLst>
              <a:ext uri="{FF2B5EF4-FFF2-40B4-BE49-F238E27FC236}">
                <a16:creationId xmlns:a16="http://schemas.microsoft.com/office/drawing/2014/main" id="{07FEBB25-3478-4271-89F8-90E9FDAB3907}"/>
              </a:ext>
            </a:extLst>
          </p:cNvPr>
          <p:cNvSpPr>
            <a:spLocks noGrp="1"/>
          </p:cNvSpPr>
          <p:nvPr>
            <p:ph type="sldNum" sz="quarter" idx="4"/>
          </p:nvPr>
        </p:nvSpPr>
        <p:spPr/>
        <p:txBody>
          <a:bodyPr/>
          <a:lstStyle/>
          <a:p>
            <a:fld id="{1C3486A8-E8FB-4965-B61C-9B9FA7DC7BEE}" type="slidenum">
              <a:rPr lang="en-US" smtClean="0"/>
              <a:pPr/>
              <a:t>21</a:t>
            </a:fld>
            <a:endParaRPr lang="en-US"/>
          </a:p>
        </p:txBody>
      </p:sp>
    </p:spTree>
    <p:extLst>
      <p:ext uri="{BB962C8B-B14F-4D97-AF65-F5344CB8AC3E}">
        <p14:creationId xmlns:p14="http://schemas.microsoft.com/office/powerpoint/2010/main" val="3318071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E486B-B155-4533-9D2E-C4BE2318D929}"/>
              </a:ext>
            </a:extLst>
          </p:cNvPr>
          <p:cNvSpPr>
            <a:spLocks noGrp="1"/>
          </p:cNvSpPr>
          <p:nvPr>
            <p:ph type="title"/>
          </p:nvPr>
        </p:nvSpPr>
        <p:spPr/>
        <p:txBody>
          <a:bodyPr/>
          <a:lstStyle/>
          <a:p>
            <a:r>
              <a:rPr lang="en-US" dirty="0"/>
              <a:t>Optional: Template Project Tracker</a:t>
            </a:r>
          </a:p>
        </p:txBody>
      </p:sp>
      <p:pic>
        <p:nvPicPr>
          <p:cNvPr id="4" name="Picture 3">
            <a:extLst>
              <a:ext uri="{FF2B5EF4-FFF2-40B4-BE49-F238E27FC236}">
                <a16:creationId xmlns:a16="http://schemas.microsoft.com/office/drawing/2014/main" id="{C19AA4CB-DD53-438A-8FF2-9896495D3394}"/>
              </a:ext>
            </a:extLst>
          </p:cNvPr>
          <p:cNvPicPr>
            <a:picLocks noChangeAspect="1"/>
          </p:cNvPicPr>
          <p:nvPr/>
        </p:nvPicPr>
        <p:blipFill>
          <a:blip r:embed="rId2"/>
          <a:stretch>
            <a:fillRect/>
          </a:stretch>
        </p:blipFill>
        <p:spPr>
          <a:xfrm>
            <a:off x="0" y="2238930"/>
            <a:ext cx="9144000" cy="2380140"/>
          </a:xfrm>
          <a:prstGeom prst="rect">
            <a:avLst/>
          </a:prstGeom>
        </p:spPr>
      </p:pic>
      <p:pic>
        <p:nvPicPr>
          <p:cNvPr id="6" name="Picture 5">
            <a:extLst>
              <a:ext uri="{FF2B5EF4-FFF2-40B4-BE49-F238E27FC236}">
                <a16:creationId xmlns:a16="http://schemas.microsoft.com/office/drawing/2014/main" id="{6F4080D7-AE87-49D4-94FD-0C218CA4DE7E}"/>
              </a:ext>
            </a:extLst>
          </p:cNvPr>
          <p:cNvPicPr>
            <a:picLocks noChangeAspect="1"/>
          </p:cNvPicPr>
          <p:nvPr/>
        </p:nvPicPr>
        <p:blipFill>
          <a:blip r:embed="rId3"/>
          <a:stretch>
            <a:fillRect/>
          </a:stretch>
        </p:blipFill>
        <p:spPr>
          <a:xfrm>
            <a:off x="0" y="4619070"/>
            <a:ext cx="1124107" cy="333422"/>
          </a:xfrm>
          <a:prstGeom prst="rect">
            <a:avLst/>
          </a:prstGeom>
        </p:spPr>
      </p:pic>
      <p:sp>
        <p:nvSpPr>
          <p:cNvPr id="5" name="Slide Number Placeholder 4">
            <a:extLst>
              <a:ext uri="{FF2B5EF4-FFF2-40B4-BE49-F238E27FC236}">
                <a16:creationId xmlns:a16="http://schemas.microsoft.com/office/drawing/2014/main" id="{D5EF2DB7-ADB2-4223-8C84-C0D1C11B401A}"/>
              </a:ext>
            </a:extLst>
          </p:cNvPr>
          <p:cNvSpPr>
            <a:spLocks noGrp="1"/>
          </p:cNvSpPr>
          <p:nvPr>
            <p:ph type="sldNum" sz="quarter" idx="4"/>
          </p:nvPr>
        </p:nvSpPr>
        <p:spPr/>
        <p:txBody>
          <a:bodyPr/>
          <a:lstStyle/>
          <a:p>
            <a:fld id="{1C3486A8-E8FB-4965-B61C-9B9FA7DC7BEE}" type="slidenum">
              <a:rPr lang="en-US" smtClean="0"/>
              <a:pPr/>
              <a:t>22</a:t>
            </a:fld>
            <a:endParaRPr lang="en-US"/>
          </a:p>
        </p:txBody>
      </p:sp>
    </p:spTree>
    <p:extLst>
      <p:ext uri="{BB962C8B-B14F-4D97-AF65-F5344CB8AC3E}">
        <p14:creationId xmlns:p14="http://schemas.microsoft.com/office/powerpoint/2010/main" val="3625298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4E69F-31F5-8046-A24B-95118C6118A1}"/>
              </a:ext>
            </a:extLst>
          </p:cNvPr>
          <p:cNvSpPr>
            <a:spLocks noGrp="1"/>
          </p:cNvSpPr>
          <p:nvPr>
            <p:ph type="title"/>
          </p:nvPr>
        </p:nvSpPr>
        <p:spPr/>
        <p:txBody>
          <a:bodyPr/>
          <a:lstStyle/>
          <a:p>
            <a:r>
              <a:rPr lang="en-US" dirty="0"/>
              <a:t>Adapting for your own use</a:t>
            </a:r>
          </a:p>
        </p:txBody>
      </p:sp>
      <p:sp>
        <p:nvSpPr>
          <p:cNvPr id="3" name="Content Placeholder 2">
            <a:extLst>
              <a:ext uri="{FF2B5EF4-FFF2-40B4-BE49-F238E27FC236}">
                <a16:creationId xmlns:a16="http://schemas.microsoft.com/office/drawing/2014/main" id="{A125A50A-6373-844E-9FC3-9ED62D865B49}"/>
              </a:ext>
            </a:extLst>
          </p:cNvPr>
          <p:cNvSpPr>
            <a:spLocks noGrp="1"/>
          </p:cNvSpPr>
          <p:nvPr>
            <p:ph idx="1"/>
          </p:nvPr>
        </p:nvSpPr>
        <p:spPr/>
        <p:txBody>
          <a:bodyPr/>
          <a:lstStyle/>
          <a:p>
            <a:pPr marL="514350" indent="-514350">
              <a:buAutoNum type="arabicPeriod"/>
            </a:pPr>
            <a:r>
              <a:rPr lang="en-US" sz="2400" dirty="0">
                <a:solidFill>
                  <a:schemeClr val="tx2"/>
                </a:solidFill>
              </a:rPr>
              <a:t>Fork the GitHub Repo</a:t>
            </a:r>
          </a:p>
          <a:p>
            <a:pPr marL="514350" indent="-514350">
              <a:buAutoNum type="arabicPeriod"/>
            </a:pPr>
            <a:r>
              <a:rPr lang="en-US" sz="2400" dirty="0">
                <a:solidFill>
                  <a:schemeClr val="tx2"/>
                </a:solidFill>
              </a:rPr>
              <a:t>Start logging your hours</a:t>
            </a:r>
          </a:p>
          <a:p>
            <a:pPr marL="514350" indent="-514350">
              <a:buAutoNum type="arabicPeriod"/>
            </a:pPr>
            <a:r>
              <a:rPr lang="en-US" sz="2400" dirty="0"/>
              <a:t>Set up </a:t>
            </a:r>
            <a:r>
              <a:rPr lang="en-US" sz="2400" i="1" dirty="0" err="1"/>
              <a:t>timetrackR</a:t>
            </a:r>
            <a:r>
              <a:rPr lang="en-US" sz="2400" i="1" dirty="0"/>
              <a:t> </a:t>
            </a:r>
            <a:r>
              <a:rPr lang="en-US" sz="2400" dirty="0"/>
              <a:t>Shiny App to work for you</a:t>
            </a:r>
          </a:p>
          <a:p>
            <a:pPr marL="1030287" lvl="1" indent="-514350"/>
            <a:r>
              <a:rPr lang="en-US" sz="2000" b="1" dirty="0" err="1"/>
              <a:t>create_datasets</a:t>
            </a:r>
            <a:r>
              <a:rPr lang="en-US" sz="2000" dirty="0"/>
              <a:t>: read in time tracking spreadsheets</a:t>
            </a:r>
          </a:p>
          <a:p>
            <a:pPr marL="1030287" lvl="1" indent="-514350"/>
            <a:r>
              <a:rPr lang="en-US" sz="2000" b="1" dirty="0"/>
              <a:t>server</a:t>
            </a:r>
            <a:r>
              <a:rPr lang="en-US" sz="2000" dirty="0"/>
              <a:t>: set of instructions to build the app</a:t>
            </a:r>
          </a:p>
          <a:p>
            <a:pPr marL="1030287" lvl="1" indent="-514350"/>
            <a:r>
              <a:rPr lang="en-US" sz="2000" b="1" dirty="0" err="1"/>
              <a:t>ui</a:t>
            </a:r>
            <a:r>
              <a:rPr lang="en-US" sz="2000" dirty="0"/>
              <a:t>: defines a webpage that the user interacts with, it controls layout and appearance</a:t>
            </a:r>
          </a:p>
          <a:p>
            <a:pPr marL="1030287" lvl="1" indent="-514350"/>
            <a:r>
              <a:rPr lang="en-US" sz="2000" dirty="0"/>
              <a:t>May need to update to reflect project phases and levels of stratification that are relevant to your work</a:t>
            </a:r>
          </a:p>
          <a:p>
            <a:pPr marL="514350" indent="-514350">
              <a:buFont typeface="+mj-lt"/>
              <a:buAutoNum type="arabicPeriod"/>
            </a:pPr>
            <a:r>
              <a:rPr lang="en-US" sz="2400" dirty="0"/>
              <a:t>Continue logging your hours and running the app at regular intervals (Weekly? Monthly? Quarterly?) to assess</a:t>
            </a:r>
          </a:p>
          <a:p>
            <a:pPr marL="1030287" lvl="1" indent="-514350"/>
            <a:endParaRPr lang="en-US" sz="2400" dirty="0"/>
          </a:p>
          <a:p>
            <a:pPr marL="514350" indent="-514350">
              <a:buAutoNum type="arabicPeriod"/>
            </a:pPr>
            <a:endParaRPr lang="en-US" sz="2800" dirty="0"/>
          </a:p>
          <a:p>
            <a:pPr marL="514350" indent="-514350">
              <a:buAutoNum type="arabicPeriod"/>
            </a:pPr>
            <a:endParaRPr lang="en-US" sz="2800" dirty="0"/>
          </a:p>
        </p:txBody>
      </p:sp>
      <p:sp>
        <p:nvSpPr>
          <p:cNvPr id="4" name="Slide Number Placeholder 3">
            <a:extLst>
              <a:ext uri="{FF2B5EF4-FFF2-40B4-BE49-F238E27FC236}">
                <a16:creationId xmlns:a16="http://schemas.microsoft.com/office/drawing/2014/main" id="{23FD29EA-5418-4440-A27D-56DD2D68F801}"/>
              </a:ext>
            </a:extLst>
          </p:cNvPr>
          <p:cNvSpPr>
            <a:spLocks noGrp="1"/>
          </p:cNvSpPr>
          <p:nvPr>
            <p:ph type="sldNum" sz="quarter" idx="4"/>
          </p:nvPr>
        </p:nvSpPr>
        <p:spPr/>
        <p:txBody>
          <a:bodyPr/>
          <a:lstStyle/>
          <a:p>
            <a:fld id="{1C3486A8-E8FB-4965-B61C-9B9FA7DC7BEE}" type="slidenum">
              <a:rPr lang="en-US" smtClean="0"/>
              <a:pPr/>
              <a:t>23</a:t>
            </a:fld>
            <a:endParaRPr lang="en-US"/>
          </a:p>
        </p:txBody>
      </p:sp>
    </p:spTree>
    <p:extLst>
      <p:ext uri="{BB962C8B-B14F-4D97-AF65-F5344CB8AC3E}">
        <p14:creationId xmlns:p14="http://schemas.microsoft.com/office/powerpoint/2010/main" val="101117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F780-0A20-420E-BDE8-1E2357373C89}"/>
              </a:ext>
            </a:extLst>
          </p:cNvPr>
          <p:cNvSpPr>
            <a:spLocks noGrp="1"/>
          </p:cNvSpPr>
          <p:nvPr>
            <p:ph type="title"/>
          </p:nvPr>
        </p:nvSpPr>
        <p:spPr/>
        <p:txBody>
          <a:bodyPr/>
          <a:lstStyle/>
          <a:p>
            <a:r>
              <a:rPr lang="en-US" b="0" dirty="0">
                <a:solidFill>
                  <a:schemeClr val="accent2"/>
                </a:solidFill>
              </a:rPr>
              <a:t>R Code Highlights:</a:t>
            </a:r>
            <a:br>
              <a:rPr lang="en-US" dirty="0"/>
            </a:br>
            <a:r>
              <a:rPr lang="en-US" dirty="0"/>
              <a:t>	</a:t>
            </a:r>
            <a:r>
              <a:rPr lang="en-US" b="0" dirty="0">
                <a:solidFill>
                  <a:schemeClr val="accent1"/>
                </a:solidFill>
              </a:rPr>
              <a:t>The </a:t>
            </a:r>
            <a:r>
              <a:rPr lang="en-US" dirty="0">
                <a:solidFill>
                  <a:schemeClr val="accent1"/>
                </a:solidFill>
              </a:rPr>
              <a:t>switch</a:t>
            </a:r>
            <a:r>
              <a:rPr lang="en-US" b="0" dirty="0">
                <a:solidFill>
                  <a:schemeClr val="accent1"/>
                </a:solidFill>
              </a:rPr>
              <a:t> function and </a:t>
            </a:r>
            <a:r>
              <a:rPr lang="en-US" dirty="0" err="1">
                <a:solidFill>
                  <a:schemeClr val="accent1"/>
                </a:solidFill>
              </a:rPr>
              <a:t>geom_segment</a:t>
            </a:r>
            <a:r>
              <a:rPr lang="en-US" dirty="0">
                <a:solidFill>
                  <a:schemeClr val="accent1"/>
                </a:solidFill>
              </a:rPr>
              <a:t>()</a:t>
            </a:r>
          </a:p>
        </p:txBody>
      </p:sp>
      <p:sp>
        <p:nvSpPr>
          <p:cNvPr id="3" name="Slide Number Placeholder 2">
            <a:extLst>
              <a:ext uri="{FF2B5EF4-FFF2-40B4-BE49-F238E27FC236}">
                <a16:creationId xmlns:a16="http://schemas.microsoft.com/office/drawing/2014/main" id="{D3905B7C-8E7D-4914-A81F-D023D3B49551}"/>
              </a:ext>
            </a:extLst>
          </p:cNvPr>
          <p:cNvSpPr>
            <a:spLocks noGrp="1"/>
          </p:cNvSpPr>
          <p:nvPr>
            <p:ph type="sldNum" sz="quarter" idx="11"/>
          </p:nvPr>
        </p:nvSpPr>
        <p:spPr/>
        <p:txBody>
          <a:bodyPr/>
          <a:lstStyle/>
          <a:p>
            <a:fld id="{1C3486A8-E8FB-4965-B61C-9B9FA7DC7BEE}" type="slidenum">
              <a:rPr lang="en-US" smtClean="0"/>
              <a:pPr/>
              <a:t>24</a:t>
            </a:fld>
            <a:endParaRPr lang="en-US"/>
          </a:p>
        </p:txBody>
      </p:sp>
    </p:spTree>
    <p:extLst>
      <p:ext uri="{BB962C8B-B14F-4D97-AF65-F5344CB8AC3E}">
        <p14:creationId xmlns:p14="http://schemas.microsoft.com/office/powerpoint/2010/main" val="3104528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9A70-6D57-4D90-A9B1-9D51FC41F5F9}"/>
              </a:ext>
            </a:extLst>
          </p:cNvPr>
          <p:cNvSpPr>
            <a:spLocks noGrp="1"/>
          </p:cNvSpPr>
          <p:nvPr>
            <p:ph type="title"/>
          </p:nvPr>
        </p:nvSpPr>
        <p:spPr/>
        <p:txBody>
          <a:bodyPr/>
          <a:lstStyle/>
          <a:p>
            <a:r>
              <a:rPr lang="en-US" dirty="0"/>
              <a:t>The </a:t>
            </a:r>
            <a:r>
              <a:rPr lang="en-US" dirty="0">
                <a:solidFill>
                  <a:schemeClr val="accent2"/>
                </a:solidFill>
              </a:rPr>
              <a:t>switch</a:t>
            </a:r>
            <a:r>
              <a:rPr lang="en-US" dirty="0"/>
              <a:t> function</a:t>
            </a:r>
          </a:p>
        </p:txBody>
      </p:sp>
      <p:sp>
        <p:nvSpPr>
          <p:cNvPr id="3" name="Content Placeholder 2">
            <a:extLst>
              <a:ext uri="{FF2B5EF4-FFF2-40B4-BE49-F238E27FC236}">
                <a16:creationId xmlns:a16="http://schemas.microsoft.com/office/drawing/2014/main" id="{7B7B1E04-3197-475B-9A06-7AC8072CFE05}"/>
              </a:ext>
            </a:extLst>
          </p:cNvPr>
          <p:cNvSpPr>
            <a:spLocks noGrp="1"/>
          </p:cNvSpPr>
          <p:nvPr>
            <p:ph idx="1"/>
          </p:nvPr>
        </p:nvSpPr>
        <p:spPr/>
        <p:txBody>
          <a:bodyPr/>
          <a:lstStyle/>
          <a:p>
            <a:r>
              <a:rPr lang="en-US" sz="2400" dirty="0"/>
              <a:t>Used to update the figure depending on which input (statistician, date range, project status) is selected</a:t>
            </a:r>
          </a:p>
          <a:p>
            <a:r>
              <a:rPr lang="en-US" sz="2400" dirty="0"/>
              <a:t>To display the bar chart for active projects or for all projects:</a:t>
            </a:r>
          </a:p>
          <a:p>
            <a:pPr lvl="1"/>
            <a:r>
              <a:rPr lang="en-US" sz="2000" dirty="0"/>
              <a:t>Utilize radio button so that user can select active or all projects</a:t>
            </a:r>
          </a:p>
          <a:p>
            <a:pPr lvl="1"/>
            <a:r>
              <a:rPr lang="en-US" sz="2000" dirty="0"/>
              <a:t>Use the switch function to update the data frame depending on which is selected</a:t>
            </a:r>
          </a:p>
          <a:p>
            <a:endParaRPr lang="en-US" sz="2400" dirty="0"/>
          </a:p>
        </p:txBody>
      </p:sp>
      <p:sp>
        <p:nvSpPr>
          <p:cNvPr id="5" name="Slide Number Placeholder 4">
            <a:extLst>
              <a:ext uri="{FF2B5EF4-FFF2-40B4-BE49-F238E27FC236}">
                <a16:creationId xmlns:a16="http://schemas.microsoft.com/office/drawing/2014/main" id="{AF018047-E10A-49DD-B1CA-6203BEAF485B}"/>
              </a:ext>
            </a:extLst>
          </p:cNvPr>
          <p:cNvSpPr>
            <a:spLocks noGrp="1"/>
          </p:cNvSpPr>
          <p:nvPr>
            <p:ph type="sldNum" sz="quarter" idx="4"/>
          </p:nvPr>
        </p:nvSpPr>
        <p:spPr/>
        <p:txBody>
          <a:bodyPr/>
          <a:lstStyle/>
          <a:p>
            <a:fld id="{1C3486A8-E8FB-4965-B61C-9B9FA7DC7BEE}" type="slidenum">
              <a:rPr lang="en-US" smtClean="0"/>
              <a:pPr/>
              <a:t>25</a:t>
            </a:fld>
            <a:endParaRPr lang="en-US"/>
          </a:p>
        </p:txBody>
      </p:sp>
    </p:spTree>
    <p:extLst>
      <p:ext uri="{BB962C8B-B14F-4D97-AF65-F5344CB8AC3E}">
        <p14:creationId xmlns:p14="http://schemas.microsoft.com/office/powerpoint/2010/main" val="3858287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9A70-6D57-4D90-A9B1-9D51FC41F5F9}"/>
              </a:ext>
            </a:extLst>
          </p:cNvPr>
          <p:cNvSpPr>
            <a:spLocks noGrp="1"/>
          </p:cNvSpPr>
          <p:nvPr>
            <p:ph type="title"/>
          </p:nvPr>
        </p:nvSpPr>
        <p:spPr/>
        <p:txBody>
          <a:bodyPr/>
          <a:lstStyle/>
          <a:p>
            <a:r>
              <a:rPr lang="en-US" dirty="0"/>
              <a:t>switch function: Bar chart application</a:t>
            </a:r>
          </a:p>
        </p:txBody>
      </p:sp>
      <p:sp>
        <p:nvSpPr>
          <p:cNvPr id="3" name="Content Placeholder 2">
            <a:extLst>
              <a:ext uri="{FF2B5EF4-FFF2-40B4-BE49-F238E27FC236}">
                <a16:creationId xmlns:a16="http://schemas.microsoft.com/office/drawing/2014/main" id="{7B7B1E04-3197-475B-9A06-7AC8072CFE05}"/>
              </a:ext>
            </a:extLst>
          </p:cNvPr>
          <p:cNvSpPr>
            <a:spLocks noGrp="1"/>
          </p:cNvSpPr>
          <p:nvPr>
            <p:ph idx="1"/>
          </p:nvPr>
        </p:nvSpPr>
        <p:spPr/>
        <p:txBody>
          <a:bodyPr/>
          <a:lstStyle/>
          <a:p>
            <a:pPr marL="0" indent="0">
              <a:buNone/>
            </a:pPr>
            <a:r>
              <a:rPr lang="en-US" sz="2000" dirty="0"/>
              <a:t>App interface:</a:t>
            </a:r>
            <a:endParaRPr lang="en-US" sz="2400" dirty="0"/>
          </a:p>
          <a:p>
            <a:endParaRPr lang="en-US" sz="2400" dirty="0"/>
          </a:p>
          <a:p>
            <a:endParaRPr lang="en-US" sz="2400" dirty="0"/>
          </a:p>
          <a:p>
            <a:endParaRPr lang="en-US" sz="2400" dirty="0"/>
          </a:p>
          <a:p>
            <a:endParaRPr lang="en-US" sz="2400" dirty="0"/>
          </a:p>
          <a:p>
            <a:r>
              <a:rPr lang="en-US" sz="1800" dirty="0" err="1">
                <a:latin typeface="Courier"/>
              </a:rPr>
              <a:t>input$status_filter_bar</a:t>
            </a:r>
            <a:r>
              <a:rPr lang="en-US" sz="1800" dirty="0">
                <a:latin typeface="Courier"/>
              </a:rPr>
              <a:t> </a:t>
            </a:r>
            <a:r>
              <a:rPr lang="en-US" sz="2000" dirty="0"/>
              <a:t>returns either “Active projects” or “All projects” depending on which radio button is selected </a:t>
            </a:r>
          </a:p>
          <a:p>
            <a:r>
              <a:rPr lang="en-US" sz="2000" dirty="0"/>
              <a:t>Code (</a:t>
            </a:r>
            <a:r>
              <a:rPr lang="en-US" sz="2000" dirty="0" err="1"/>
              <a:t>server.R</a:t>
            </a:r>
            <a:r>
              <a:rPr lang="en-US" sz="2000" dirty="0"/>
              <a:t>):</a:t>
            </a:r>
            <a:endParaRPr lang="en-US" sz="2400" dirty="0"/>
          </a:p>
          <a:p>
            <a:endParaRPr lang="en-US" sz="2400" dirty="0"/>
          </a:p>
          <a:p>
            <a:endParaRPr lang="en-US" sz="1600" dirty="0">
              <a:latin typeface="Courier"/>
            </a:endParaRPr>
          </a:p>
          <a:p>
            <a:endParaRPr lang="en-US" sz="1600" dirty="0">
              <a:latin typeface="Courier"/>
            </a:endParaRPr>
          </a:p>
          <a:p>
            <a:endParaRPr lang="en-US" sz="1800" dirty="0"/>
          </a:p>
          <a:p>
            <a:r>
              <a:rPr lang="en-US" sz="1800" dirty="0"/>
              <a:t>Using switch function to subset the data on active projects if needed, otherwise proceeding with all projects</a:t>
            </a:r>
            <a:endParaRPr lang="en-US" sz="2400" dirty="0"/>
          </a:p>
          <a:p>
            <a:endParaRPr lang="en-US" sz="2400" dirty="0"/>
          </a:p>
          <a:p>
            <a:endParaRPr lang="en-US" sz="2400" dirty="0"/>
          </a:p>
        </p:txBody>
      </p:sp>
      <p:sp>
        <p:nvSpPr>
          <p:cNvPr id="6" name="Rectangle 5">
            <a:extLst>
              <a:ext uri="{FF2B5EF4-FFF2-40B4-BE49-F238E27FC236}">
                <a16:creationId xmlns:a16="http://schemas.microsoft.com/office/drawing/2014/main" id="{9A8554B4-C3D3-4D86-8F01-5351C0BDE7A5}"/>
              </a:ext>
            </a:extLst>
          </p:cNvPr>
          <p:cNvSpPr/>
          <p:nvPr/>
        </p:nvSpPr>
        <p:spPr>
          <a:xfrm>
            <a:off x="1100363" y="4508818"/>
            <a:ext cx="6741459" cy="954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b="1" dirty="0">
                <a:solidFill>
                  <a:srgbClr val="007020"/>
                </a:solidFill>
                <a:latin typeface="Courier"/>
              </a:rPr>
              <a:t>switch</a:t>
            </a:r>
            <a:r>
              <a:rPr lang="en-US" sz="1400" dirty="0">
                <a:latin typeface="Courier"/>
              </a:rPr>
              <a:t>(</a:t>
            </a:r>
            <a:r>
              <a:rPr lang="en-US" sz="1400" dirty="0" err="1">
                <a:latin typeface="Courier"/>
              </a:rPr>
              <a:t>input</a:t>
            </a:r>
            <a:r>
              <a:rPr lang="en-US" sz="1400" dirty="0" err="1">
                <a:solidFill>
                  <a:srgbClr val="666666"/>
                </a:solidFill>
                <a:latin typeface="Courier"/>
              </a:rPr>
              <a:t>$</a:t>
            </a:r>
            <a:r>
              <a:rPr lang="en-US" sz="1400" dirty="0" err="1">
                <a:latin typeface="Courier"/>
              </a:rPr>
              <a:t>status_filter_bar</a:t>
            </a:r>
            <a:r>
              <a:rPr lang="en-US" sz="1400" dirty="0">
                <a:latin typeface="Courier"/>
              </a:rPr>
              <a:t>,</a:t>
            </a:r>
            <a:br>
              <a:rPr lang="en-US" sz="2400" dirty="0"/>
            </a:br>
            <a:r>
              <a:rPr lang="en-US" sz="1400" dirty="0">
                <a:latin typeface="Courier"/>
              </a:rPr>
              <a:t>           </a:t>
            </a:r>
            <a:r>
              <a:rPr lang="en-US" sz="1400" dirty="0">
                <a:solidFill>
                  <a:srgbClr val="4070A0"/>
                </a:solidFill>
                <a:latin typeface="Courier"/>
              </a:rPr>
              <a:t>"Active projects"</a:t>
            </a:r>
            <a:r>
              <a:rPr lang="en-US" sz="1400" dirty="0">
                <a:latin typeface="Courier"/>
              </a:rPr>
              <a:t> =</a:t>
            </a:r>
            <a:r>
              <a:rPr lang="en-US" sz="1400" dirty="0">
                <a:solidFill>
                  <a:srgbClr val="4070A0"/>
                </a:solidFill>
                <a:latin typeface="Courier"/>
              </a:rPr>
              <a:t> </a:t>
            </a:r>
            <a:r>
              <a:rPr lang="en-US" sz="1400" dirty="0" err="1">
                <a:latin typeface="Courier"/>
              </a:rPr>
              <a:t>bar_filtered</a:t>
            </a:r>
            <a:r>
              <a:rPr lang="en-US" sz="1400" dirty="0">
                <a:latin typeface="Courier"/>
              </a:rPr>
              <a:t> &lt;-</a:t>
            </a:r>
            <a:r>
              <a:rPr lang="en-US" sz="1400" dirty="0">
                <a:solidFill>
                  <a:srgbClr val="4070A0"/>
                </a:solidFill>
                <a:latin typeface="Courier"/>
              </a:rPr>
              <a:t> </a:t>
            </a:r>
            <a:r>
              <a:rPr lang="en-US" sz="1400" dirty="0">
                <a:latin typeface="Courier"/>
              </a:rPr>
              <a:t>tracker </a:t>
            </a:r>
            <a:r>
              <a:rPr lang="en-US" sz="1400" dirty="0">
                <a:solidFill>
                  <a:srgbClr val="666666"/>
                </a:solidFill>
                <a:latin typeface="Courier"/>
              </a:rPr>
              <a:t>%&gt;%</a:t>
            </a:r>
            <a:r>
              <a:rPr lang="en-US" sz="1400" dirty="0">
                <a:solidFill>
                  <a:srgbClr val="4070A0"/>
                </a:solidFill>
                <a:latin typeface="Courier"/>
              </a:rPr>
              <a:t> </a:t>
            </a:r>
            <a:br>
              <a:rPr lang="en-US" sz="2400" dirty="0"/>
            </a:br>
            <a:r>
              <a:rPr lang="en-US" sz="1400" dirty="0">
                <a:solidFill>
                  <a:srgbClr val="4070A0"/>
                </a:solidFill>
                <a:latin typeface="Courier"/>
              </a:rPr>
              <a:t>             </a:t>
            </a:r>
            <a:r>
              <a:rPr lang="en-US" sz="1400" b="1" dirty="0">
                <a:solidFill>
                  <a:srgbClr val="007020"/>
                </a:solidFill>
                <a:latin typeface="Courier"/>
              </a:rPr>
              <a:t>filter</a:t>
            </a:r>
            <a:r>
              <a:rPr lang="en-US" sz="1400" dirty="0">
                <a:latin typeface="Courier"/>
              </a:rPr>
              <a:t>(status </a:t>
            </a:r>
            <a:r>
              <a:rPr lang="en-US" sz="1400" dirty="0">
                <a:solidFill>
                  <a:srgbClr val="666666"/>
                </a:solidFill>
                <a:latin typeface="Courier"/>
              </a:rPr>
              <a:t>==</a:t>
            </a:r>
            <a:r>
              <a:rPr lang="en-US" sz="1400" dirty="0">
                <a:solidFill>
                  <a:srgbClr val="4070A0"/>
                </a:solidFill>
                <a:latin typeface="Courier"/>
              </a:rPr>
              <a:t> "Active"</a:t>
            </a:r>
            <a:r>
              <a:rPr lang="en-US" sz="1400" dirty="0">
                <a:latin typeface="Courier"/>
              </a:rPr>
              <a:t>),</a:t>
            </a:r>
            <a:br>
              <a:rPr lang="en-US" sz="2400" dirty="0"/>
            </a:br>
            <a:r>
              <a:rPr lang="en-US" sz="1400" dirty="0">
                <a:latin typeface="Courier"/>
              </a:rPr>
              <a:t>           </a:t>
            </a:r>
            <a:r>
              <a:rPr lang="en-US" sz="1400" dirty="0">
                <a:solidFill>
                  <a:srgbClr val="4070A0"/>
                </a:solidFill>
                <a:latin typeface="Courier"/>
              </a:rPr>
              <a:t>"All projects"</a:t>
            </a:r>
            <a:r>
              <a:rPr lang="en-US" sz="1400" dirty="0">
                <a:latin typeface="Courier"/>
              </a:rPr>
              <a:t> =</a:t>
            </a:r>
            <a:r>
              <a:rPr lang="en-US" sz="1400" dirty="0">
                <a:solidFill>
                  <a:srgbClr val="4070A0"/>
                </a:solidFill>
                <a:latin typeface="Courier"/>
              </a:rPr>
              <a:t> </a:t>
            </a:r>
            <a:r>
              <a:rPr lang="en-US" sz="1400" dirty="0" err="1">
                <a:latin typeface="Courier"/>
              </a:rPr>
              <a:t>bar_filtered</a:t>
            </a:r>
            <a:r>
              <a:rPr lang="en-US" sz="1400" dirty="0">
                <a:latin typeface="Courier"/>
              </a:rPr>
              <a:t> &lt;-</a:t>
            </a:r>
            <a:r>
              <a:rPr lang="en-US" sz="1400" dirty="0">
                <a:solidFill>
                  <a:srgbClr val="4070A0"/>
                </a:solidFill>
                <a:latin typeface="Courier"/>
              </a:rPr>
              <a:t> </a:t>
            </a:r>
            <a:r>
              <a:rPr lang="en-US" sz="1400" dirty="0">
                <a:latin typeface="Courier"/>
              </a:rPr>
              <a:t>tracker)</a:t>
            </a:r>
            <a:endParaRPr lang="en-US" sz="1400" dirty="0"/>
          </a:p>
        </p:txBody>
      </p:sp>
      <p:pic>
        <p:nvPicPr>
          <p:cNvPr id="7" name="Picture 6">
            <a:extLst>
              <a:ext uri="{FF2B5EF4-FFF2-40B4-BE49-F238E27FC236}">
                <a16:creationId xmlns:a16="http://schemas.microsoft.com/office/drawing/2014/main" id="{ACF31CA0-F4F7-46F7-9DBC-96F4F9115B72}"/>
              </a:ext>
            </a:extLst>
          </p:cNvPr>
          <p:cNvPicPr>
            <a:picLocks noChangeAspect="1"/>
          </p:cNvPicPr>
          <p:nvPr/>
        </p:nvPicPr>
        <p:blipFill>
          <a:blip r:embed="rId2"/>
          <a:stretch>
            <a:fillRect/>
          </a:stretch>
        </p:blipFill>
        <p:spPr>
          <a:xfrm>
            <a:off x="1234834" y="1632821"/>
            <a:ext cx="4843237" cy="1594724"/>
          </a:xfrm>
          <a:prstGeom prst="rect">
            <a:avLst/>
          </a:prstGeom>
          <a:ln w="28575">
            <a:solidFill>
              <a:schemeClr val="accent2"/>
            </a:solidFill>
          </a:ln>
        </p:spPr>
      </p:pic>
      <p:sp>
        <p:nvSpPr>
          <p:cNvPr id="5" name="Slide Number Placeholder 4">
            <a:extLst>
              <a:ext uri="{FF2B5EF4-FFF2-40B4-BE49-F238E27FC236}">
                <a16:creationId xmlns:a16="http://schemas.microsoft.com/office/drawing/2014/main" id="{13AAA3A0-3A7B-46E7-9865-E7A5C376ACC9}"/>
              </a:ext>
            </a:extLst>
          </p:cNvPr>
          <p:cNvSpPr>
            <a:spLocks noGrp="1"/>
          </p:cNvSpPr>
          <p:nvPr>
            <p:ph type="sldNum" sz="quarter" idx="4"/>
          </p:nvPr>
        </p:nvSpPr>
        <p:spPr/>
        <p:txBody>
          <a:bodyPr/>
          <a:lstStyle/>
          <a:p>
            <a:fld id="{1C3486A8-E8FB-4965-B61C-9B9FA7DC7BEE}" type="slidenum">
              <a:rPr lang="en-US" smtClean="0"/>
              <a:pPr/>
              <a:t>26</a:t>
            </a:fld>
            <a:endParaRPr lang="en-US"/>
          </a:p>
        </p:txBody>
      </p:sp>
    </p:spTree>
    <p:extLst>
      <p:ext uri="{BB962C8B-B14F-4D97-AF65-F5344CB8AC3E}">
        <p14:creationId xmlns:p14="http://schemas.microsoft.com/office/powerpoint/2010/main" val="1947615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9A70-6D57-4D90-A9B1-9D51FC41F5F9}"/>
              </a:ext>
            </a:extLst>
          </p:cNvPr>
          <p:cNvSpPr>
            <a:spLocks noGrp="1"/>
          </p:cNvSpPr>
          <p:nvPr>
            <p:ph type="title"/>
          </p:nvPr>
        </p:nvSpPr>
        <p:spPr/>
        <p:txBody>
          <a:bodyPr/>
          <a:lstStyle/>
          <a:p>
            <a:r>
              <a:rPr lang="en-US" dirty="0"/>
              <a:t>Project Timeline</a:t>
            </a:r>
          </a:p>
        </p:txBody>
      </p:sp>
      <p:sp>
        <p:nvSpPr>
          <p:cNvPr id="3" name="Content Placeholder 2">
            <a:extLst>
              <a:ext uri="{FF2B5EF4-FFF2-40B4-BE49-F238E27FC236}">
                <a16:creationId xmlns:a16="http://schemas.microsoft.com/office/drawing/2014/main" id="{7B7B1E04-3197-475B-9A06-7AC8072CFE05}"/>
              </a:ext>
            </a:extLst>
          </p:cNvPr>
          <p:cNvSpPr>
            <a:spLocks noGrp="1"/>
          </p:cNvSpPr>
          <p:nvPr>
            <p:ph idx="1"/>
          </p:nvPr>
        </p:nvSpPr>
        <p:spPr/>
        <p:txBody>
          <a:bodyPr/>
          <a:lstStyle/>
          <a:p>
            <a:r>
              <a:rPr lang="en-US" sz="2800" dirty="0"/>
              <a:t>Made using </a:t>
            </a:r>
            <a:r>
              <a:rPr lang="en-US" sz="2800" dirty="0" err="1">
                <a:solidFill>
                  <a:schemeClr val="accent1"/>
                </a:solidFill>
              </a:rPr>
              <a:t>ggplot</a:t>
            </a:r>
            <a:r>
              <a:rPr lang="en-US" sz="2800" dirty="0"/>
              <a:t> with </a:t>
            </a:r>
            <a:r>
              <a:rPr lang="en-US" sz="2800" dirty="0" err="1">
                <a:solidFill>
                  <a:schemeClr val="accent1"/>
                </a:solidFill>
              </a:rPr>
              <a:t>geom_segment</a:t>
            </a:r>
            <a:r>
              <a:rPr lang="en-US" sz="2800" dirty="0">
                <a:solidFill>
                  <a:schemeClr val="accent1"/>
                </a:solidFill>
              </a:rPr>
              <a:t>()</a:t>
            </a:r>
          </a:p>
        </p:txBody>
      </p:sp>
      <p:sp>
        <p:nvSpPr>
          <p:cNvPr id="5" name="Slide Number Placeholder 4">
            <a:extLst>
              <a:ext uri="{FF2B5EF4-FFF2-40B4-BE49-F238E27FC236}">
                <a16:creationId xmlns:a16="http://schemas.microsoft.com/office/drawing/2014/main" id="{7C261B0C-6D5F-42BD-AB20-05FBAACEA086}"/>
              </a:ext>
            </a:extLst>
          </p:cNvPr>
          <p:cNvSpPr>
            <a:spLocks noGrp="1"/>
          </p:cNvSpPr>
          <p:nvPr>
            <p:ph type="sldNum" sz="quarter" idx="4"/>
          </p:nvPr>
        </p:nvSpPr>
        <p:spPr/>
        <p:txBody>
          <a:bodyPr/>
          <a:lstStyle/>
          <a:p>
            <a:fld id="{1C3486A8-E8FB-4965-B61C-9B9FA7DC7BEE}" type="slidenum">
              <a:rPr lang="en-US" smtClean="0"/>
              <a:pPr/>
              <a:t>27</a:t>
            </a:fld>
            <a:endParaRPr lang="en-US"/>
          </a:p>
        </p:txBody>
      </p:sp>
      <p:pic>
        <p:nvPicPr>
          <p:cNvPr id="4" name="Picture 3">
            <a:extLst>
              <a:ext uri="{FF2B5EF4-FFF2-40B4-BE49-F238E27FC236}">
                <a16:creationId xmlns:a16="http://schemas.microsoft.com/office/drawing/2014/main" id="{5239F43E-C41E-4FBB-B19F-D11595494C72}"/>
              </a:ext>
            </a:extLst>
          </p:cNvPr>
          <p:cNvPicPr>
            <a:picLocks noChangeAspect="1"/>
          </p:cNvPicPr>
          <p:nvPr/>
        </p:nvPicPr>
        <p:blipFill>
          <a:blip r:embed="rId2"/>
          <a:stretch>
            <a:fillRect/>
          </a:stretch>
        </p:blipFill>
        <p:spPr>
          <a:xfrm>
            <a:off x="0" y="2313761"/>
            <a:ext cx="9144000" cy="3611806"/>
          </a:xfrm>
          <a:prstGeom prst="rect">
            <a:avLst/>
          </a:prstGeom>
        </p:spPr>
      </p:pic>
    </p:spTree>
    <p:extLst>
      <p:ext uri="{BB962C8B-B14F-4D97-AF65-F5344CB8AC3E}">
        <p14:creationId xmlns:p14="http://schemas.microsoft.com/office/powerpoint/2010/main" val="747747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36E0-77B2-4109-9DA0-AC5C744247E8}"/>
              </a:ext>
            </a:extLst>
          </p:cNvPr>
          <p:cNvSpPr>
            <a:spLocks noGrp="1"/>
          </p:cNvSpPr>
          <p:nvPr>
            <p:ph type="title"/>
          </p:nvPr>
        </p:nvSpPr>
        <p:spPr/>
        <p:txBody>
          <a:bodyPr/>
          <a:lstStyle/>
          <a:p>
            <a:r>
              <a:rPr lang="en-US" dirty="0"/>
              <a:t>Project Timeline: Data wrangling</a:t>
            </a:r>
          </a:p>
        </p:txBody>
      </p:sp>
      <p:sp>
        <p:nvSpPr>
          <p:cNvPr id="5" name="Content Placeholder 4">
            <a:extLst>
              <a:ext uri="{FF2B5EF4-FFF2-40B4-BE49-F238E27FC236}">
                <a16:creationId xmlns:a16="http://schemas.microsoft.com/office/drawing/2014/main" id="{4623352B-A8B5-4C6F-889C-A0CFFAFF326D}"/>
              </a:ext>
            </a:extLst>
          </p:cNvPr>
          <p:cNvSpPr>
            <a:spLocks noGrp="1"/>
          </p:cNvSpPr>
          <p:nvPr>
            <p:ph idx="1"/>
          </p:nvPr>
        </p:nvSpPr>
        <p:spPr/>
        <p:txBody>
          <a:bodyPr/>
          <a:lstStyle/>
          <a:p>
            <a:pPr marL="0" indent="0">
              <a:buNone/>
            </a:pPr>
            <a:r>
              <a:rPr lang="en-US" sz="2400" dirty="0"/>
              <a:t>Summarize hourly data into project phase start / stop times</a:t>
            </a:r>
          </a:p>
        </p:txBody>
      </p:sp>
      <p:pic>
        <p:nvPicPr>
          <p:cNvPr id="6" name="Picture 5">
            <a:extLst>
              <a:ext uri="{FF2B5EF4-FFF2-40B4-BE49-F238E27FC236}">
                <a16:creationId xmlns:a16="http://schemas.microsoft.com/office/drawing/2014/main" id="{5B0E4286-A70E-4F92-BF78-AD01D59E0E4C}"/>
              </a:ext>
            </a:extLst>
          </p:cNvPr>
          <p:cNvPicPr>
            <a:picLocks noChangeAspect="1"/>
          </p:cNvPicPr>
          <p:nvPr/>
        </p:nvPicPr>
        <p:blipFill>
          <a:blip r:embed="rId2"/>
          <a:stretch>
            <a:fillRect/>
          </a:stretch>
        </p:blipFill>
        <p:spPr>
          <a:xfrm>
            <a:off x="2489178" y="4695022"/>
            <a:ext cx="4165644" cy="1983324"/>
          </a:xfrm>
          <a:prstGeom prst="rect">
            <a:avLst/>
          </a:prstGeom>
        </p:spPr>
      </p:pic>
      <p:sp>
        <p:nvSpPr>
          <p:cNvPr id="7" name="Arrow: Down 6">
            <a:extLst>
              <a:ext uri="{FF2B5EF4-FFF2-40B4-BE49-F238E27FC236}">
                <a16:creationId xmlns:a16="http://schemas.microsoft.com/office/drawing/2014/main" id="{32B2FC51-9C10-404B-A681-F8E81376C67B}"/>
              </a:ext>
            </a:extLst>
          </p:cNvPr>
          <p:cNvSpPr/>
          <p:nvPr/>
        </p:nvSpPr>
        <p:spPr>
          <a:xfrm>
            <a:off x="4202153" y="4096542"/>
            <a:ext cx="403411" cy="5794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2572FA0-669F-4799-87D2-70A6F72E0A38}"/>
              </a:ext>
            </a:extLst>
          </p:cNvPr>
          <p:cNvPicPr>
            <a:picLocks noChangeAspect="1"/>
          </p:cNvPicPr>
          <p:nvPr/>
        </p:nvPicPr>
        <p:blipFill>
          <a:blip r:embed="rId3"/>
          <a:stretch>
            <a:fillRect/>
          </a:stretch>
        </p:blipFill>
        <p:spPr>
          <a:xfrm>
            <a:off x="1063079" y="2010172"/>
            <a:ext cx="6886317" cy="2067292"/>
          </a:xfrm>
          <a:prstGeom prst="rect">
            <a:avLst/>
          </a:prstGeom>
        </p:spPr>
      </p:pic>
      <p:sp>
        <p:nvSpPr>
          <p:cNvPr id="9" name="Rectangle 8">
            <a:extLst>
              <a:ext uri="{FF2B5EF4-FFF2-40B4-BE49-F238E27FC236}">
                <a16:creationId xmlns:a16="http://schemas.microsoft.com/office/drawing/2014/main" id="{6793DD58-34FF-4DA8-95CD-7A3FB197DFC5}"/>
              </a:ext>
            </a:extLst>
          </p:cNvPr>
          <p:cNvSpPr/>
          <p:nvPr/>
        </p:nvSpPr>
        <p:spPr>
          <a:xfrm>
            <a:off x="1156447" y="2303929"/>
            <a:ext cx="6651812" cy="36755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FD4C215-274A-4633-A823-5DF5AAA80F50}"/>
              </a:ext>
            </a:extLst>
          </p:cNvPr>
          <p:cNvSpPr/>
          <p:nvPr/>
        </p:nvSpPr>
        <p:spPr>
          <a:xfrm>
            <a:off x="2590800" y="5041007"/>
            <a:ext cx="1021976" cy="1621135"/>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0FD57FB-6165-460A-BD63-D9EBA35CA57E}"/>
              </a:ext>
            </a:extLst>
          </p:cNvPr>
          <p:cNvSpPr>
            <a:spLocks noGrp="1"/>
          </p:cNvSpPr>
          <p:nvPr>
            <p:ph type="sldNum" sz="quarter" idx="4"/>
          </p:nvPr>
        </p:nvSpPr>
        <p:spPr/>
        <p:txBody>
          <a:bodyPr/>
          <a:lstStyle/>
          <a:p>
            <a:fld id="{1C3486A8-E8FB-4965-B61C-9B9FA7DC7BEE}" type="slidenum">
              <a:rPr lang="en-US" smtClean="0"/>
              <a:pPr/>
              <a:t>28</a:t>
            </a:fld>
            <a:endParaRPr lang="en-US"/>
          </a:p>
        </p:txBody>
      </p:sp>
    </p:spTree>
    <p:extLst>
      <p:ext uri="{BB962C8B-B14F-4D97-AF65-F5344CB8AC3E}">
        <p14:creationId xmlns:p14="http://schemas.microsoft.com/office/powerpoint/2010/main" val="1849953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36E0-77B2-4109-9DA0-AC5C744247E8}"/>
              </a:ext>
            </a:extLst>
          </p:cNvPr>
          <p:cNvSpPr>
            <a:spLocks noGrp="1"/>
          </p:cNvSpPr>
          <p:nvPr>
            <p:ph type="title"/>
          </p:nvPr>
        </p:nvSpPr>
        <p:spPr/>
        <p:txBody>
          <a:bodyPr/>
          <a:lstStyle/>
          <a:p>
            <a:r>
              <a:rPr lang="en-US" dirty="0"/>
              <a:t>Project Timeline: Data Viz</a:t>
            </a:r>
          </a:p>
        </p:txBody>
      </p:sp>
      <p:sp>
        <p:nvSpPr>
          <p:cNvPr id="4" name="Rectangle 3">
            <a:extLst>
              <a:ext uri="{FF2B5EF4-FFF2-40B4-BE49-F238E27FC236}">
                <a16:creationId xmlns:a16="http://schemas.microsoft.com/office/drawing/2014/main" id="{FAA39DE1-00CB-442F-807E-ABC638B25941}"/>
              </a:ext>
            </a:extLst>
          </p:cNvPr>
          <p:cNvSpPr/>
          <p:nvPr/>
        </p:nvSpPr>
        <p:spPr>
          <a:xfrm>
            <a:off x="457199" y="1010107"/>
            <a:ext cx="8686801" cy="2246769"/>
          </a:xfrm>
          <a:prstGeom prst="rect">
            <a:avLst/>
          </a:prstGeom>
        </p:spPr>
        <p:txBody>
          <a:bodyPr wrap="square">
            <a:spAutoFit/>
          </a:bodyPr>
          <a:lstStyle/>
          <a:p>
            <a:r>
              <a:rPr lang="en-US" sz="1400" dirty="0">
                <a:latin typeface="Courier"/>
              </a:rPr>
              <a:t>    </a:t>
            </a:r>
            <a:r>
              <a:rPr lang="en-US" sz="1400" b="1" dirty="0" err="1">
                <a:solidFill>
                  <a:srgbClr val="007020"/>
                </a:solidFill>
                <a:latin typeface="Courier"/>
              </a:rPr>
              <a:t>ggplot</a:t>
            </a:r>
            <a:r>
              <a:rPr lang="en-US" sz="1400" dirty="0">
                <a:latin typeface="Courier"/>
              </a:rPr>
              <a:t>(</a:t>
            </a:r>
            <a:r>
              <a:rPr lang="en-US" sz="1400" dirty="0" err="1">
                <a:latin typeface="Courier"/>
              </a:rPr>
              <a:t>phase_filtered</a:t>
            </a:r>
            <a:r>
              <a:rPr lang="en-US" sz="1400" dirty="0">
                <a:latin typeface="Courier"/>
              </a:rPr>
              <a:t>) </a:t>
            </a:r>
            <a:r>
              <a:rPr lang="en-US" sz="1400" dirty="0">
                <a:solidFill>
                  <a:srgbClr val="666666"/>
                </a:solidFill>
                <a:latin typeface="Courier"/>
              </a:rPr>
              <a:t>+</a:t>
            </a:r>
            <a:br>
              <a:rPr lang="en-US" sz="1400" dirty="0"/>
            </a:br>
            <a:r>
              <a:rPr lang="en-US" sz="1400" dirty="0">
                <a:solidFill>
                  <a:srgbClr val="4070A0"/>
                </a:solidFill>
                <a:latin typeface="Courier"/>
              </a:rPr>
              <a:t>      </a:t>
            </a:r>
            <a:r>
              <a:rPr lang="en-US" sz="1400" b="1" dirty="0" err="1">
                <a:solidFill>
                  <a:srgbClr val="007020"/>
                </a:solidFill>
                <a:latin typeface="Courier"/>
              </a:rPr>
              <a:t>geom_segment</a:t>
            </a:r>
            <a:r>
              <a:rPr lang="en-US" sz="1400" dirty="0">
                <a:latin typeface="Courier"/>
              </a:rPr>
              <a:t>(</a:t>
            </a:r>
            <a:r>
              <a:rPr lang="en-US" sz="1400" b="1" dirty="0" err="1">
                <a:solidFill>
                  <a:srgbClr val="007020"/>
                </a:solidFill>
                <a:latin typeface="Courier"/>
              </a:rPr>
              <a:t>aes</a:t>
            </a:r>
            <a:r>
              <a:rPr lang="en-US" sz="1400" dirty="0">
                <a:latin typeface="Courier"/>
              </a:rPr>
              <a:t>(</a:t>
            </a:r>
            <a:r>
              <a:rPr lang="en-US" sz="1400" dirty="0">
                <a:solidFill>
                  <a:srgbClr val="902000"/>
                </a:solidFill>
                <a:latin typeface="Courier"/>
              </a:rPr>
              <a:t>x =</a:t>
            </a:r>
            <a:r>
              <a:rPr lang="en-US" sz="1400" dirty="0">
                <a:latin typeface="Courier"/>
              </a:rPr>
              <a:t> </a:t>
            </a:r>
            <a:r>
              <a:rPr lang="en-US" sz="1400" dirty="0" err="1">
                <a:latin typeface="Courier"/>
              </a:rPr>
              <a:t>start_dt</a:t>
            </a:r>
            <a:r>
              <a:rPr lang="en-US" sz="1400" dirty="0">
                <a:latin typeface="Courier"/>
              </a:rPr>
              <a:t>, </a:t>
            </a:r>
            <a:r>
              <a:rPr lang="en-US" sz="1400" dirty="0" err="1">
                <a:solidFill>
                  <a:srgbClr val="902000"/>
                </a:solidFill>
                <a:latin typeface="Courier"/>
              </a:rPr>
              <a:t>xend</a:t>
            </a:r>
            <a:r>
              <a:rPr lang="en-US" sz="1400" dirty="0">
                <a:solidFill>
                  <a:srgbClr val="902000"/>
                </a:solidFill>
                <a:latin typeface="Courier"/>
              </a:rPr>
              <a:t> =</a:t>
            </a:r>
            <a:r>
              <a:rPr lang="en-US" sz="1400" dirty="0">
                <a:latin typeface="Courier"/>
              </a:rPr>
              <a:t> </a:t>
            </a:r>
            <a:r>
              <a:rPr lang="en-US" sz="1400" dirty="0" err="1">
                <a:latin typeface="Courier"/>
              </a:rPr>
              <a:t>end_dt</a:t>
            </a:r>
            <a:r>
              <a:rPr lang="en-US" sz="1400" dirty="0">
                <a:latin typeface="Courier"/>
              </a:rPr>
              <a:t>, </a:t>
            </a:r>
            <a:br>
              <a:rPr lang="en-US" sz="1400" dirty="0"/>
            </a:br>
            <a:r>
              <a:rPr lang="en-US" sz="1400" dirty="0">
                <a:latin typeface="Courier"/>
              </a:rPr>
              <a:t>                       </a:t>
            </a:r>
            <a:r>
              <a:rPr lang="en-US" sz="1400" dirty="0">
                <a:solidFill>
                  <a:srgbClr val="902000"/>
                </a:solidFill>
                <a:latin typeface="Courier"/>
              </a:rPr>
              <a:t>y =</a:t>
            </a:r>
            <a:r>
              <a:rPr lang="en-US" sz="1400" dirty="0">
                <a:latin typeface="Courier"/>
              </a:rPr>
              <a:t> </a:t>
            </a:r>
            <a:r>
              <a:rPr lang="en-US" sz="1400" dirty="0" err="1">
                <a:latin typeface="Courier"/>
              </a:rPr>
              <a:t>study_title</a:t>
            </a:r>
            <a:r>
              <a:rPr lang="en-US" sz="1400" dirty="0">
                <a:latin typeface="Courier"/>
              </a:rPr>
              <a:t>, </a:t>
            </a:r>
            <a:r>
              <a:rPr lang="en-US" sz="1400" dirty="0" err="1">
                <a:solidFill>
                  <a:srgbClr val="902000"/>
                </a:solidFill>
                <a:latin typeface="Courier"/>
              </a:rPr>
              <a:t>yend</a:t>
            </a:r>
            <a:r>
              <a:rPr lang="en-US" sz="1400" dirty="0">
                <a:solidFill>
                  <a:srgbClr val="902000"/>
                </a:solidFill>
                <a:latin typeface="Courier"/>
              </a:rPr>
              <a:t> =</a:t>
            </a:r>
            <a:r>
              <a:rPr lang="en-US" sz="1400" dirty="0">
                <a:latin typeface="Courier"/>
              </a:rPr>
              <a:t> </a:t>
            </a:r>
            <a:r>
              <a:rPr lang="en-US" sz="1400" dirty="0" err="1">
                <a:latin typeface="Courier"/>
              </a:rPr>
              <a:t>study_title</a:t>
            </a:r>
            <a:r>
              <a:rPr lang="en-US" sz="1400" dirty="0">
                <a:latin typeface="Courier"/>
              </a:rPr>
              <a:t>, </a:t>
            </a:r>
            <a:br>
              <a:rPr lang="en-US" sz="1400" dirty="0"/>
            </a:br>
            <a:r>
              <a:rPr lang="en-US" sz="1400" dirty="0">
                <a:latin typeface="Courier"/>
              </a:rPr>
              <a:t>                       </a:t>
            </a:r>
            <a:r>
              <a:rPr lang="en-US" sz="1400" dirty="0" err="1">
                <a:solidFill>
                  <a:srgbClr val="902000"/>
                </a:solidFill>
                <a:latin typeface="Courier"/>
              </a:rPr>
              <a:t>colour</a:t>
            </a:r>
            <a:r>
              <a:rPr lang="en-US" sz="1400" dirty="0">
                <a:solidFill>
                  <a:srgbClr val="902000"/>
                </a:solidFill>
                <a:latin typeface="Courier"/>
              </a:rPr>
              <a:t> =</a:t>
            </a:r>
            <a:r>
              <a:rPr lang="en-US" sz="1400" dirty="0">
                <a:latin typeface="Courier"/>
              </a:rPr>
              <a:t> </a:t>
            </a:r>
            <a:r>
              <a:rPr lang="en-US" sz="1400" dirty="0" err="1">
                <a:latin typeface="Courier"/>
              </a:rPr>
              <a:t>project_phase</a:t>
            </a:r>
            <a:r>
              <a:rPr lang="en-US" sz="1400" dirty="0">
                <a:latin typeface="Courier"/>
              </a:rPr>
              <a:t>), </a:t>
            </a:r>
            <a:r>
              <a:rPr lang="en-US" sz="1400" dirty="0">
                <a:solidFill>
                  <a:srgbClr val="902000"/>
                </a:solidFill>
                <a:latin typeface="Courier"/>
              </a:rPr>
              <a:t>size =</a:t>
            </a:r>
            <a:r>
              <a:rPr lang="en-US" sz="1400" dirty="0">
                <a:latin typeface="Courier"/>
              </a:rPr>
              <a:t> </a:t>
            </a:r>
            <a:r>
              <a:rPr lang="en-US" sz="1400" dirty="0">
                <a:solidFill>
                  <a:srgbClr val="40A070"/>
                </a:solidFill>
                <a:latin typeface="Courier"/>
              </a:rPr>
              <a:t>4</a:t>
            </a:r>
            <a:r>
              <a:rPr lang="en-US" sz="1400" dirty="0">
                <a:latin typeface="Courier"/>
              </a:rPr>
              <a:t>) </a:t>
            </a:r>
            <a:r>
              <a:rPr lang="en-US" sz="1400" dirty="0">
                <a:solidFill>
                  <a:srgbClr val="666666"/>
                </a:solidFill>
                <a:latin typeface="Courier"/>
              </a:rPr>
              <a:t>+</a:t>
            </a:r>
            <a:br>
              <a:rPr lang="en-US" sz="1400" dirty="0"/>
            </a:br>
            <a:r>
              <a:rPr lang="en-US" sz="1400" dirty="0">
                <a:solidFill>
                  <a:srgbClr val="4070A0"/>
                </a:solidFill>
                <a:latin typeface="Courier"/>
              </a:rPr>
              <a:t>      </a:t>
            </a:r>
            <a:r>
              <a:rPr lang="en-US" sz="1400" b="1" dirty="0" err="1">
                <a:solidFill>
                  <a:srgbClr val="007020"/>
                </a:solidFill>
                <a:latin typeface="Courier"/>
              </a:rPr>
              <a:t>theme_bw</a:t>
            </a:r>
            <a:r>
              <a:rPr lang="en-US" sz="1400" dirty="0">
                <a:latin typeface="Courier"/>
              </a:rPr>
              <a:t>() </a:t>
            </a:r>
            <a:r>
              <a:rPr lang="en-US" sz="1400" dirty="0">
                <a:solidFill>
                  <a:srgbClr val="666666"/>
                </a:solidFill>
                <a:latin typeface="Courier"/>
              </a:rPr>
              <a:t>+</a:t>
            </a:r>
            <a:r>
              <a:rPr lang="en-US" sz="1400" dirty="0">
                <a:solidFill>
                  <a:srgbClr val="4070A0"/>
                </a:solidFill>
                <a:latin typeface="Courier"/>
              </a:rPr>
              <a:t> </a:t>
            </a:r>
            <a:br>
              <a:rPr lang="en-US" sz="1400" dirty="0"/>
            </a:br>
            <a:r>
              <a:rPr lang="en-US" sz="1400" dirty="0">
                <a:solidFill>
                  <a:srgbClr val="4070A0"/>
                </a:solidFill>
                <a:latin typeface="Courier"/>
              </a:rPr>
              <a:t>      </a:t>
            </a:r>
            <a:r>
              <a:rPr lang="en-US" sz="1400" b="1" dirty="0">
                <a:solidFill>
                  <a:srgbClr val="007020"/>
                </a:solidFill>
                <a:latin typeface="Courier"/>
              </a:rPr>
              <a:t>theme</a:t>
            </a:r>
            <a:r>
              <a:rPr lang="en-US" sz="1400" dirty="0">
                <a:latin typeface="Courier"/>
              </a:rPr>
              <a:t>(</a:t>
            </a:r>
            <a:r>
              <a:rPr lang="en-US" sz="1400" dirty="0" err="1">
                <a:solidFill>
                  <a:srgbClr val="902000"/>
                </a:solidFill>
                <a:latin typeface="Courier"/>
              </a:rPr>
              <a:t>legend.position</a:t>
            </a:r>
            <a:r>
              <a:rPr lang="en-US" sz="1400" dirty="0">
                <a:solidFill>
                  <a:srgbClr val="902000"/>
                </a:solidFill>
                <a:latin typeface="Courier"/>
              </a:rPr>
              <a:t> =</a:t>
            </a:r>
            <a:r>
              <a:rPr lang="en-US" sz="1400" dirty="0">
                <a:latin typeface="Courier"/>
              </a:rPr>
              <a:t> </a:t>
            </a:r>
            <a:r>
              <a:rPr lang="en-US" sz="1400" dirty="0">
                <a:solidFill>
                  <a:srgbClr val="4070A0"/>
                </a:solidFill>
                <a:latin typeface="Courier"/>
              </a:rPr>
              <a:t>"bottom"</a:t>
            </a:r>
            <a:r>
              <a:rPr lang="en-US" sz="1400" dirty="0">
                <a:latin typeface="Courier"/>
              </a:rPr>
              <a:t>,</a:t>
            </a:r>
            <a:br>
              <a:rPr lang="en-US" sz="1400" dirty="0"/>
            </a:br>
            <a:r>
              <a:rPr lang="en-US" sz="1400" dirty="0">
                <a:latin typeface="Courier"/>
              </a:rPr>
              <a:t>            </a:t>
            </a:r>
            <a:r>
              <a:rPr lang="en-US" sz="1400" dirty="0" err="1">
                <a:solidFill>
                  <a:srgbClr val="902000"/>
                </a:solidFill>
                <a:latin typeface="Courier"/>
              </a:rPr>
              <a:t>legend.title</a:t>
            </a:r>
            <a:r>
              <a:rPr lang="en-US" sz="1400" dirty="0">
                <a:solidFill>
                  <a:srgbClr val="902000"/>
                </a:solidFill>
                <a:latin typeface="Courier"/>
              </a:rPr>
              <a:t> =</a:t>
            </a:r>
            <a:r>
              <a:rPr lang="en-US" sz="1400" dirty="0">
                <a:latin typeface="Courier"/>
              </a:rPr>
              <a:t> </a:t>
            </a:r>
            <a:r>
              <a:rPr lang="en-US" sz="1400" b="1" dirty="0" err="1">
                <a:solidFill>
                  <a:srgbClr val="007020"/>
                </a:solidFill>
                <a:latin typeface="Courier"/>
              </a:rPr>
              <a:t>element_blank</a:t>
            </a:r>
            <a:r>
              <a:rPr lang="en-US" sz="1400" dirty="0">
                <a:latin typeface="Courier"/>
              </a:rPr>
              <a:t>(),</a:t>
            </a:r>
            <a:br>
              <a:rPr lang="en-US" sz="1400" dirty="0"/>
            </a:br>
            <a:r>
              <a:rPr lang="en-US" sz="1400" dirty="0">
                <a:latin typeface="Courier"/>
              </a:rPr>
              <a:t>            </a:t>
            </a:r>
            <a:r>
              <a:rPr lang="en-US" sz="1400" dirty="0" err="1">
                <a:solidFill>
                  <a:srgbClr val="902000"/>
                </a:solidFill>
                <a:latin typeface="Courier"/>
              </a:rPr>
              <a:t>axis.title</a:t>
            </a:r>
            <a:r>
              <a:rPr lang="en-US" sz="1400" dirty="0">
                <a:solidFill>
                  <a:srgbClr val="902000"/>
                </a:solidFill>
                <a:latin typeface="Courier"/>
              </a:rPr>
              <a:t> =</a:t>
            </a:r>
            <a:r>
              <a:rPr lang="en-US" sz="1400" dirty="0">
                <a:latin typeface="Courier"/>
              </a:rPr>
              <a:t> </a:t>
            </a:r>
            <a:r>
              <a:rPr lang="en-US" sz="1400" b="1" dirty="0" err="1">
                <a:solidFill>
                  <a:srgbClr val="007020"/>
                </a:solidFill>
                <a:latin typeface="Courier"/>
              </a:rPr>
              <a:t>element_blank</a:t>
            </a:r>
            <a:r>
              <a:rPr lang="en-US" sz="1400" dirty="0">
                <a:latin typeface="Courier"/>
              </a:rPr>
              <a:t>(), </a:t>
            </a:r>
            <a:br>
              <a:rPr lang="en-US" sz="1400" dirty="0"/>
            </a:br>
            <a:r>
              <a:rPr lang="en-US" sz="1400" dirty="0">
                <a:latin typeface="Courier"/>
              </a:rPr>
              <a:t>            </a:t>
            </a:r>
            <a:r>
              <a:rPr lang="en-US" sz="1400" dirty="0" err="1">
                <a:solidFill>
                  <a:srgbClr val="902000"/>
                </a:solidFill>
                <a:latin typeface="Courier"/>
              </a:rPr>
              <a:t>axis.ticks</a:t>
            </a:r>
            <a:r>
              <a:rPr lang="en-US" sz="1400" dirty="0">
                <a:solidFill>
                  <a:srgbClr val="902000"/>
                </a:solidFill>
                <a:latin typeface="Courier"/>
              </a:rPr>
              <a:t> =</a:t>
            </a:r>
            <a:r>
              <a:rPr lang="en-US" sz="1400" dirty="0">
                <a:latin typeface="Courier"/>
              </a:rPr>
              <a:t> </a:t>
            </a:r>
            <a:r>
              <a:rPr lang="en-US" sz="1400" b="1" dirty="0" err="1">
                <a:solidFill>
                  <a:srgbClr val="007020"/>
                </a:solidFill>
                <a:latin typeface="Courier"/>
              </a:rPr>
              <a:t>element_blank</a:t>
            </a:r>
            <a:r>
              <a:rPr lang="en-US" sz="1400" dirty="0">
                <a:latin typeface="Courier"/>
              </a:rPr>
              <a:t>()) </a:t>
            </a:r>
            <a:r>
              <a:rPr lang="en-US" sz="1400" dirty="0">
                <a:solidFill>
                  <a:srgbClr val="666666"/>
                </a:solidFill>
                <a:latin typeface="Courier"/>
              </a:rPr>
              <a:t>+</a:t>
            </a:r>
            <a:br>
              <a:rPr lang="en-US" sz="1400" dirty="0"/>
            </a:br>
            <a:r>
              <a:rPr lang="en-US" sz="1400" dirty="0">
                <a:solidFill>
                  <a:srgbClr val="4070A0"/>
                </a:solidFill>
                <a:latin typeface="Courier"/>
              </a:rPr>
              <a:t>      </a:t>
            </a:r>
            <a:r>
              <a:rPr lang="en-US" sz="1400" b="1" dirty="0" err="1">
                <a:solidFill>
                  <a:srgbClr val="007020"/>
                </a:solidFill>
                <a:latin typeface="Courier"/>
              </a:rPr>
              <a:t>scale_x_date</a:t>
            </a:r>
            <a:r>
              <a:rPr lang="en-US" sz="1400" dirty="0">
                <a:latin typeface="Courier"/>
              </a:rPr>
              <a:t>(</a:t>
            </a:r>
            <a:r>
              <a:rPr lang="en-US" sz="1400" dirty="0">
                <a:solidFill>
                  <a:srgbClr val="902000"/>
                </a:solidFill>
                <a:latin typeface="Courier"/>
              </a:rPr>
              <a:t>breaks =</a:t>
            </a:r>
            <a:r>
              <a:rPr lang="en-US" sz="1400" dirty="0">
                <a:latin typeface="Courier"/>
              </a:rPr>
              <a:t> </a:t>
            </a:r>
            <a:r>
              <a:rPr lang="en-US" sz="1400" dirty="0">
                <a:solidFill>
                  <a:srgbClr val="4070A0"/>
                </a:solidFill>
                <a:latin typeface="Courier"/>
              </a:rPr>
              <a:t>"3 months"</a:t>
            </a:r>
            <a:r>
              <a:rPr lang="en-US" sz="1400" dirty="0">
                <a:latin typeface="Courier"/>
              </a:rPr>
              <a:t>, </a:t>
            </a:r>
            <a:r>
              <a:rPr lang="en-US" sz="1400" dirty="0" err="1">
                <a:solidFill>
                  <a:srgbClr val="902000"/>
                </a:solidFill>
                <a:latin typeface="Courier"/>
              </a:rPr>
              <a:t>date_labels</a:t>
            </a:r>
            <a:r>
              <a:rPr lang="en-US" sz="1400" dirty="0">
                <a:solidFill>
                  <a:srgbClr val="902000"/>
                </a:solidFill>
                <a:latin typeface="Courier"/>
              </a:rPr>
              <a:t> =</a:t>
            </a:r>
            <a:r>
              <a:rPr lang="en-US" sz="1400" dirty="0">
                <a:latin typeface="Courier"/>
              </a:rPr>
              <a:t> </a:t>
            </a:r>
            <a:r>
              <a:rPr lang="en-US" sz="1400" dirty="0">
                <a:solidFill>
                  <a:srgbClr val="4070A0"/>
                </a:solidFill>
                <a:latin typeface="Courier"/>
              </a:rPr>
              <a:t>"%b %Y"</a:t>
            </a:r>
            <a:r>
              <a:rPr lang="en-US" sz="1400" dirty="0">
                <a:latin typeface="Courier"/>
              </a:rPr>
              <a:t>) </a:t>
            </a:r>
            <a:endParaRPr lang="en-US" sz="1400" dirty="0"/>
          </a:p>
        </p:txBody>
      </p:sp>
      <p:sp>
        <p:nvSpPr>
          <p:cNvPr id="6" name="Slide Number Placeholder 5">
            <a:extLst>
              <a:ext uri="{FF2B5EF4-FFF2-40B4-BE49-F238E27FC236}">
                <a16:creationId xmlns:a16="http://schemas.microsoft.com/office/drawing/2014/main" id="{F5D45294-648C-4B35-8CC3-57A2EC7AE344}"/>
              </a:ext>
            </a:extLst>
          </p:cNvPr>
          <p:cNvSpPr>
            <a:spLocks noGrp="1"/>
          </p:cNvSpPr>
          <p:nvPr>
            <p:ph type="sldNum" sz="quarter" idx="4"/>
          </p:nvPr>
        </p:nvSpPr>
        <p:spPr/>
        <p:txBody>
          <a:bodyPr/>
          <a:lstStyle/>
          <a:p>
            <a:fld id="{1C3486A8-E8FB-4965-B61C-9B9FA7DC7BEE}" type="slidenum">
              <a:rPr lang="en-US" smtClean="0"/>
              <a:pPr/>
              <a:t>29</a:t>
            </a:fld>
            <a:endParaRPr lang="en-US"/>
          </a:p>
        </p:txBody>
      </p:sp>
      <p:pic>
        <p:nvPicPr>
          <p:cNvPr id="3" name="Picture 2">
            <a:extLst>
              <a:ext uri="{FF2B5EF4-FFF2-40B4-BE49-F238E27FC236}">
                <a16:creationId xmlns:a16="http://schemas.microsoft.com/office/drawing/2014/main" id="{A3097BAD-DB6B-47DD-A49E-F8D544D0D3DC}"/>
              </a:ext>
            </a:extLst>
          </p:cNvPr>
          <p:cNvPicPr>
            <a:picLocks noChangeAspect="1"/>
          </p:cNvPicPr>
          <p:nvPr/>
        </p:nvPicPr>
        <p:blipFill>
          <a:blip r:embed="rId2"/>
          <a:stretch>
            <a:fillRect/>
          </a:stretch>
        </p:blipFill>
        <p:spPr>
          <a:xfrm>
            <a:off x="457199" y="3494024"/>
            <a:ext cx="8445500" cy="3335904"/>
          </a:xfrm>
          <a:prstGeom prst="rect">
            <a:avLst/>
          </a:prstGeom>
        </p:spPr>
      </p:pic>
    </p:spTree>
    <p:extLst>
      <p:ext uri="{BB962C8B-B14F-4D97-AF65-F5344CB8AC3E}">
        <p14:creationId xmlns:p14="http://schemas.microsoft.com/office/powerpoint/2010/main" val="2632600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3C6A1-166B-444C-A7E4-439E42EDF691}"/>
              </a:ext>
            </a:extLst>
          </p:cNvPr>
          <p:cNvSpPr>
            <a:spLocks noGrp="1"/>
          </p:cNvSpPr>
          <p:nvPr>
            <p:ph type="title"/>
          </p:nvPr>
        </p:nvSpPr>
        <p:spPr/>
        <p:txBody>
          <a:bodyPr/>
          <a:lstStyle/>
          <a:p>
            <a:r>
              <a:rPr lang="en-US" dirty="0">
                <a:solidFill>
                  <a:schemeClr val="accent2"/>
                </a:solidFill>
              </a:rPr>
              <a:t>So what’s the problem?</a:t>
            </a:r>
          </a:p>
        </p:txBody>
      </p:sp>
      <p:sp>
        <p:nvSpPr>
          <p:cNvPr id="3" name="Rectangle 2">
            <a:extLst>
              <a:ext uri="{FF2B5EF4-FFF2-40B4-BE49-F238E27FC236}">
                <a16:creationId xmlns:a16="http://schemas.microsoft.com/office/drawing/2014/main" id="{240CE671-8EC7-4394-855E-2312C9E84A10}"/>
              </a:ext>
            </a:extLst>
          </p:cNvPr>
          <p:cNvSpPr/>
          <p:nvPr/>
        </p:nvSpPr>
        <p:spPr>
          <a:xfrm>
            <a:off x="1416424" y="2168623"/>
            <a:ext cx="6123214" cy="1569660"/>
          </a:xfrm>
          <a:prstGeom prst="rect">
            <a:avLst/>
          </a:prstGeom>
        </p:spPr>
        <p:txBody>
          <a:bodyPr wrap="square">
            <a:spAutoFit/>
          </a:bodyPr>
          <a:lstStyle/>
          <a:p>
            <a:r>
              <a:rPr lang="en-US" sz="3200" i="1" dirty="0">
                <a:solidFill>
                  <a:schemeClr val="accent1"/>
                </a:solidFill>
              </a:rPr>
              <a:t>It’s hard to manage your time if you don’t know how you’re spending your time</a:t>
            </a:r>
          </a:p>
        </p:txBody>
      </p:sp>
      <p:sp>
        <p:nvSpPr>
          <p:cNvPr id="4" name="Slide Number Placeholder 3">
            <a:extLst>
              <a:ext uri="{FF2B5EF4-FFF2-40B4-BE49-F238E27FC236}">
                <a16:creationId xmlns:a16="http://schemas.microsoft.com/office/drawing/2014/main" id="{9A7C9F4E-7D96-4C5B-B961-7B535F33CC04}"/>
              </a:ext>
            </a:extLst>
          </p:cNvPr>
          <p:cNvSpPr>
            <a:spLocks noGrp="1"/>
          </p:cNvSpPr>
          <p:nvPr>
            <p:ph type="sldNum" sz="quarter" idx="11"/>
          </p:nvPr>
        </p:nvSpPr>
        <p:spPr/>
        <p:txBody>
          <a:bodyPr/>
          <a:lstStyle/>
          <a:p>
            <a:fld id="{1C3486A8-E8FB-4965-B61C-9B9FA7DC7BEE}" type="slidenum">
              <a:rPr lang="en-US" smtClean="0"/>
              <a:pPr/>
              <a:t>3</a:t>
            </a:fld>
            <a:endParaRPr lang="en-US"/>
          </a:p>
        </p:txBody>
      </p:sp>
    </p:spTree>
    <p:extLst>
      <p:ext uri="{BB962C8B-B14F-4D97-AF65-F5344CB8AC3E}">
        <p14:creationId xmlns:p14="http://schemas.microsoft.com/office/powerpoint/2010/main" val="3569034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7905-7574-E348-9601-1DBE555CE1FE}"/>
              </a:ext>
            </a:extLst>
          </p:cNvPr>
          <p:cNvSpPr>
            <a:spLocks noGrp="1"/>
          </p:cNvSpPr>
          <p:nvPr>
            <p:ph type="title"/>
          </p:nvPr>
        </p:nvSpPr>
        <p:spPr/>
        <p:txBody>
          <a:bodyPr/>
          <a:lstStyle/>
          <a:p>
            <a:r>
              <a:rPr lang="en-US" dirty="0"/>
              <a:t>Unrelated to time tracking: Hex Sticker</a:t>
            </a:r>
          </a:p>
        </p:txBody>
      </p:sp>
      <p:sp>
        <p:nvSpPr>
          <p:cNvPr id="3" name="Content Placeholder 2">
            <a:extLst>
              <a:ext uri="{FF2B5EF4-FFF2-40B4-BE49-F238E27FC236}">
                <a16:creationId xmlns:a16="http://schemas.microsoft.com/office/drawing/2014/main" id="{9BBFFCD4-E7E6-4F4E-A1F8-408212331322}"/>
              </a:ext>
            </a:extLst>
          </p:cNvPr>
          <p:cNvSpPr>
            <a:spLocks noGrp="1"/>
          </p:cNvSpPr>
          <p:nvPr>
            <p:ph idx="1"/>
          </p:nvPr>
        </p:nvSpPr>
        <p:spPr/>
        <p:txBody>
          <a:bodyPr/>
          <a:lstStyle/>
          <a:p>
            <a:pPr marL="0" indent="0">
              <a:buNone/>
            </a:pPr>
            <a:r>
              <a:rPr lang="en-US" sz="1800" b="1" dirty="0">
                <a:solidFill>
                  <a:srgbClr val="007020"/>
                </a:solidFill>
                <a:latin typeface="Courier"/>
              </a:rPr>
              <a:t>library</a:t>
            </a:r>
            <a:r>
              <a:rPr lang="en-US" sz="1800" dirty="0">
                <a:latin typeface="Courier"/>
              </a:rPr>
              <a:t>(</a:t>
            </a:r>
            <a:r>
              <a:rPr lang="en-US" sz="1800" dirty="0" err="1">
                <a:latin typeface="Courier"/>
              </a:rPr>
              <a:t>hexSticker</a:t>
            </a:r>
            <a:r>
              <a:rPr lang="en-US" sz="1800" dirty="0">
                <a:latin typeface="Courier"/>
              </a:rPr>
              <a:t>)</a:t>
            </a:r>
            <a:br>
              <a:rPr lang="en-US" sz="1800" dirty="0"/>
            </a:br>
            <a:br>
              <a:rPr lang="en-US" sz="1800" dirty="0"/>
            </a:br>
            <a:r>
              <a:rPr lang="en-US" sz="1800" b="1" dirty="0">
                <a:solidFill>
                  <a:srgbClr val="007020"/>
                </a:solidFill>
                <a:latin typeface="Courier"/>
              </a:rPr>
              <a:t>sticker</a:t>
            </a:r>
            <a:r>
              <a:rPr lang="en-US" sz="1800" dirty="0">
                <a:latin typeface="Courier"/>
              </a:rPr>
              <a:t>(</a:t>
            </a:r>
            <a:r>
              <a:rPr lang="en-US" sz="1800" i="1" dirty="0">
                <a:solidFill>
                  <a:srgbClr val="60A0B0"/>
                </a:solidFill>
                <a:latin typeface="Courier"/>
              </a:rPr>
              <a:t># figure information</a:t>
            </a:r>
            <a:br>
              <a:rPr lang="en-US" sz="1800" dirty="0"/>
            </a:br>
            <a:r>
              <a:rPr lang="en-US" sz="1800" dirty="0">
                <a:latin typeface="Courier"/>
              </a:rPr>
              <a:t>        </a:t>
            </a:r>
            <a:r>
              <a:rPr lang="en-US" sz="1800" dirty="0">
                <a:solidFill>
                  <a:srgbClr val="902000"/>
                </a:solidFill>
                <a:latin typeface="Courier"/>
              </a:rPr>
              <a:t>subplot =</a:t>
            </a:r>
            <a:r>
              <a:rPr lang="en-US" sz="1800" dirty="0">
                <a:latin typeface="Courier"/>
              </a:rPr>
              <a:t> </a:t>
            </a:r>
            <a:r>
              <a:rPr lang="en-US" sz="1800" dirty="0">
                <a:solidFill>
                  <a:srgbClr val="4070A0"/>
                </a:solidFill>
                <a:latin typeface="Courier"/>
              </a:rPr>
              <a:t>"/</a:t>
            </a:r>
            <a:r>
              <a:rPr lang="en-US" sz="1800" dirty="0" err="1">
                <a:solidFill>
                  <a:srgbClr val="4070A0"/>
                </a:solidFill>
                <a:latin typeface="Courier"/>
              </a:rPr>
              <a:t>calendar_light_orange.png</a:t>
            </a:r>
            <a:r>
              <a:rPr lang="en-US" sz="1800" dirty="0">
                <a:solidFill>
                  <a:srgbClr val="4070A0"/>
                </a:solidFill>
                <a:latin typeface="Courier"/>
              </a:rPr>
              <a:t>"</a:t>
            </a:r>
            <a:r>
              <a:rPr lang="en-US" sz="1800" dirty="0">
                <a:latin typeface="Courier"/>
              </a:rPr>
              <a:t>, </a:t>
            </a:r>
            <a:br>
              <a:rPr lang="en-US" sz="1800" dirty="0"/>
            </a:br>
            <a:r>
              <a:rPr lang="en-US" sz="1800" dirty="0">
                <a:latin typeface="Courier"/>
              </a:rPr>
              <a:t>        </a:t>
            </a:r>
            <a:r>
              <a:rPr lang="en-US" sz="1800" dirty="0" err="1">
                <a:solidFill>
                  <a:srgbClr val="902000"/>
                </a:solidFill>
                <a:latin typeface="Courier"/>
              </a:rPr>
              <a:t>s_x</a:t>
            </a:r>
            <a:r>
              <a:rPr lang="en-US" sz="1800" dirty="0">
                <a:solidFill>
                  <a:srgbClr val="902000"/>
                </a:solidFill>
                <a:latin typeface="Courier"/>
              </a:rPr>
              <a:t> =</a:t>
            </a:r>
            <a:r>
              <a:rPr lang="en-US" sz="1800" dirty="0">
                <a:latin typeface="Courier"/>
              </a:rPr>
              <a:t> </a:t>
            </a:r>
            <a:r>
              <a:rPr lang="en-US" sz="1800" dirty="0">
                <a:solidFill>
                  <a:srgbClr val="40A070"/>
                </a:solidFill>
                <a:latin typeface="Courier"/>
              </a:rPr>
              <a:t>1.05</a:t>
            </a:r>
            <a:r>
              <a:rPr lang="en-US" sz="1800" dirty="0">
                <a:latin typeface="Courier"/>
              </a:rPr>
              <a:t>, </a:t>
            </a:r>
            <a:r>
              <a:rPr lang="en-US" sz="1800" dirty="0" err="1">
                <a:solidFill>
                  <a:srgbClr val="902000"/>
                </a:solidFill>
                <a:latin typeface="Courier"/>
              </a:rPr>
              <a:t>s_y</a:t>
            </a:r>
            <a:r>
              <a:rPr lang="en-US" sz="1800" dirty="0">
                <a:solidFill>
                  <a:srgbClr val="902000"/>
                </a:solidFill>
                <a:latin typeface="Courier"/>
              </a:rPr>
              <a:t> =</a:t>
            </a:r>
            <a:r>
              <a:rPr lang="en-US" sz="1800" dirty="0">
                <a:latin typeface="Courier"/>
              </a:rPr>
              <a:t> </a:t>
            </a:r>
            <a:r>
              <a:rPr lang="en-US" sz="1800" dirty="0">
                <a:solidFill>
                  <a:srgbClr val="40A070"/>
                </a:solidFill>
                <a:latin typeface="Courier"/>
              </a:rPr>
              <a:t>.7</a:t>
            </a:r>
            <a:r>
              <a:rPr lang="en-US" sz="1800" dirty="0">
                <a:latin typeface="Courier"/>
              </a:rPr>
              <a:t>, </a:t>
            </a:r>
          </a:p>
          <a:p>
            <a:pPr marL="0" indent="0">
              <a:buNone/>
            </a:pPr>
            <a:r>
              <a:rPr lang="en-US" sz="1800" dirty="0">
                <a:solidFill>
                  <a:srgbClr val="902000"/>
                </a:solidFill>
                <a:latin typeface="Courier"/>
              </a:rPr>
              <a:t>        </a:t>
            </a:r>
            <a:r>
              <a:rPr lang="en-US" sz="1800" dirty="0" err="1">
                <a:solidFill>
                  <a:srgbClr val="902000"/>
                </a:solidFill>
                <a:latin typeface="Courier"/>
              </a:rPr>
              <a:t>s_width</a:t>
            </a:r>
            <a:r>
              <a:rPr lang="en-US" sz="1800" dirty="0">
                <a:solidFill>
                  <a:srgbClr val="902000"/>
                </a:solidFill>
                <a:latin typeface="Courier"/>
              </a:rPr>
              <a:t> =</a:t>
            </a:r>
            <a:r>
              <a:rPr lang="en-US" sz="1800" dirty="0">
                <a:latin typeface="Courier"/>
              </a:rPr>
              <a:t> </a:t>
            </a:r>
            <a:r>
              <a:rPr lang="en-US" sz="1800" dirty="0">
                <a:solidFill>
                  <a:srgbClr val="40A070"/>
                </a:solidFill>
                <a:latin typeface="Courier"/>
              </a:rPr>
              <a:t>0.5</a:t>
            </a:r>
            <a:r>
              <a:rPr lang="en-US" sz="1800" dirty="0">
                <a:latin typeface="Courier"/>
              </a:rPr>
              <a:t>, </a:t>
            </a:r>
            <a:r>
              <a:rPr lang="en-US" sz="1800" dirty="0" err="1">
                <a:solidFill>
                  <a:srgbClr val="902000"/>
                </a:solidFill>
                <a:latin typeface="Courier"/>
              </a:rPr>
              <a:t>s_height</a:t>
            </a:r>
            <a:r>
              <a:rPr lang="en-US" sz="1800" dirty="0">
                <a:solidFill>
                  <a:srgbClr val="902000"/>
                </a:solidFill>
                <a:latin typeface="Courier"/>
              </a:rPr>
              <a:t> =</a:t>
            </a:r>
            <a:r>
              <a:rPr lang="en-US" sz="1800" dirty="0">
                <a:latin typeface="Courier"/>
              </a:rPr>
              <a:t> </a:t>
            </a:r>
            <a:r>
              <a:rPr lang="en-US" sz="1800" dirty="0">
                <a:solidFill>
                  <a:srgbClr val="40A070"/>
                </a:solidFill>
                <a:latin typeface="Courier"/>
              </a:rPr>
              <a:t>0.6</a:t>
            </a:r>
            <a:r>
              <a:rPr lang="en-US" sz="1800" dirty="0">
                <a:latin typeface="Courier"/>
              </a:rPr>
              <a:t>,</a:t>
            </a:r>
            <a:br>
              <a:rPr lang="en-US" sz="1800" dirty="0"/>
            </a:br>
            <a:r>
              <a:rPr lang="en-US" sz="1800" dirty="0">
                <a:latin typeface="Courier"/>
              </a:rPr>
              <a:t>        </a:t>
            </a:r>
            <a:r>
              <a:rPr lang="en-US" sz="1800" i="1" dirty="0">
                <a:solidFill>
                  <a:srgbClr val="60A0B0"/>
                </a:solidFill>
                <a:latin typeface="Courier"/>
              </a:rPr>
              <a:t># hex sticker information</a:t>
            </a:r>
            <a:br>
              <a:rPr lang="en-US" sz="1800" dirty="0"/>
            </a:br>
            <a:r>
              <a:rPr lang="en-US" sz="1800" dirty="0">
                <a:latin typeface="Courier"/>
              </a:rPr>
              <a:t>        </a:t>
            </a:r>
            <a:r>
              <a:rPr lang="en-US" sz="1800" dirty="0" err="1">
                <a:solidFill>
                  <a:srgbClr val="902000"/>
                </a:solidFill>
                <a:latin typeface="Courier"/>
              </a:rPr>
              <a:t>h_fill</a:t>
            </a:r>
            <a:r>
              <a:rPr lang="en-US" sz="1800" dirty="0">
                <a:solidFill>
                  <a:srgbClr val="902000"/>
                </a:solidFill>
                <a:latin typeface="Courier"/>
              </a:rPr>
              <a:t> =</a:t>
            </a:r>
            <a:r>
              <a:rPr lang="en-US" sz="1800" dirty="0">
                <a:latin typeface="Courier"/>
              </a:rPr>
              <a:t> </a:t>
            </a:r>
            <a:r>
              <a:rPr lang="en-US" sz="1800" dirty="0">
                <a:solidFill>
                  <a:srgbClr val="4070A0"/>
                </a:solidFill>
                <a:latin typeface="Courier"/>
              </a:rPr>
              <a:t>"#007CBA"</a:t>
            </a:r>
            <a:r>
              <a:rPr lang="en-US" sz="1800" dirty="0">
                <a:latin typeface="Courier"/>
              </a:rPr>
              <a:t>, </a:t>
            </a:r>
            <a:r>
              <a:rPr lang="en-US" sz="1800" dirty="0" err="1">
                <a:solidFill>
                  <a:srgbClr val="902000"/>
                </a:solidFill>
                <a:latin typeface="Courier"/>
              </a:rPr>
              <a:t>h_color</a:t>
            </a:r>
            <a:r>
              <a:rPr lang="en-US" sz="1800" dirty="0">
                <a:solidFill>
                  <a:srgbClr val="902000"/>
                </a:solidFill>
                <a:latin typeface="Courier"/>
              </a:rPr>
              <a:t> =</a:t>
            </a:r>
            <a:r>
              <a:rPr lang="en-US" sz="1800" dirty="0">
                <a:latin typeface="Courier"/>
              </a:rPr>
              <a:t> </a:t>
            </a:r>
            <a:r>
              <a:rPr lang="en-US" sz="1800" dirty="0">
                <a:solidFill>
                  <a:srgbClr val="4070A0"/>
                </a:solidFill>
                <a:latin typeface="Courier"/>
              </a:rPr>
              <a:t>"#006098"</a:t>
            </a:r>
            <a:r>
              <a:rPr lang="en-US" sz="1800" dirty="0">
                <a:latin typeface="Courier"/>
              </a:rPr>
              <a:t>,</a:t>
            </a:r>
            <a:br>
              <a:rPr lang="en-US" sz="1800" dirty="0"/>
            </a:br>
            <a:r>
              <a:rPr lang="en-US" sz="1800" dirty="0">
                <a:latin typeface="Courier"/>
              </a:rPr>
              <a:t>        </a:t>
            </a:r>
            <a:r>
              <a:rPr lang="en-US" sz="1800" i="1" dirty="0">
                <a:solidFill>
                  <a:srgbClr val="60A0B0"/>
                </a:solidFill>
                <a:latin typeface="Courier"/>
              </a:rPr>
              <a:t># package information</a:t>
            </a:r>
            <a:br>
              <a:rPr lang="en-US" sz="1800" dirty="0"/>
            </a:br>
            <a:r>
              <a:rPr lang="en-US" sz="1800" dirty="0">
                <a:latin typeface="Courier"/>
              </a:rPr>
              <a:t>        </a:t>
            </a:r>
            <a:r>
              <a:rPr lang="en-US" sz="1800" dirty="0">
                <a:solidFill>
                  <a:srgbClr val="902000"/>
                </a:solidFill>
                <a:latin typeface="Courier"/>
              </a:rPr>
              <a:t>package =</a:t>
            </a:r>
            <a:r>
              <a:rPr lang="en-US" sz="1800" dirty="0">
                <a:latin typeface="Courier"/>
              </a:rPr>
              <a:t> </a:t>
            </a:r>
            <a:r>
              <a:rPr lang="en-US" sz="1800" dirty="0">
                <a:solidFill>
                  <a:srgbClr val="4070A0"/>
                </a:solidFill>
                <a:latin typeface="Courier"/>
              </a:rPr>
              <a:t>"</a:t>
            </a:r>
            <a:r>
              <a:rPr lang="en-US" sz="1800" dirty="0" err="1">
                <a:solidFill>
                  <a:srgbClr val="4070A0"/>
                </a:solidFill>
                <a:latin typeface="Courier"/>
              </a:rPr>
              <a:t>timetrackR</a:t>
            </a:r>
            <a:r>
              <a:rPr lang="en-US" sz="1800" dirty="0">
                <a:solidFill>
                  <a:srgbClr val="4070A0"/>
                </a:solidFill>
                <a:latin typeface="Courier"/>
              </a:rPr>
              <a:t>"</a:t>
            </a:r>
            <a:r>
              <a:rPr lang="en-US" sz="1800" dirty="0">
                <a:latin typeface="Courier"/>
              </a:rPr>
              <a:t>, </a:t>
            </a:r>
          </a:p>
          <a:p>
            <a:pPr marL="0" indent="0">
              <a:buNone/>
            </a:pPr>
            <a:r>
              <a:rPr lang="en-US" sz="1800" dirty="0">
                <a:solidFill>
                  <a:srgbClr val="902000"/>
                </a:solidFill>
                <a:latin typeface="Courier"/>
              </a:rPr>
              <a:t>        </a:t>
            </a:r>
            <a:r>
              <a:rPr lang="en-US" sz="1800" dirty="0" err="1">
                <a:solidFill>
                  <a:srgbClr val="902000"/>
                </a:solidFill>
                <a:latin typeface="Courier"/>
              </a:rPr>
              <a:t>p_size</a:t>
            </a:r>
            <a:r>
              <a:rPr lang="en-US" sz="1800" dirty="0">
                <a:solidFill>
                  <a:srgbClr val="902000"/>
                </a:solidFill>
                <a:latin typeface="Courier"/>
              </a:rPr>
              <a:t> =</a:t>
            </a:r>
            <a:r>
              <a:rPr lang="en-US" sz="1800" dirty="0">
                <a:latin typeface="Courier"/>
              </a:rPr>
              <a:t> </a:t>
            </a:r>
            <a:r>
              <a:rPr lang="en-US" sz="1800" dirty="0">
                <a:solidFill>
                  <a:srgbClr val="40A070"/>
                </a:solidFill>
                <a:latin typeface="Courier"/>
              </a:rPr>
              <a:t>8</a:t>
            </a:r>
            <a:r>
              <a:rPr lang="en-US" sz="1800" dirty="0">
                <a:latin typeface="Courier"/>
              </a:rPr>
              <a:t>, </a:t>
            </a:r>
            <a:r>
              <a:rPr lang="en-US" sz="1800" dirty="0" err="1">
                <a:solidFill>
                  <a:srgbClr val="902000"/>
                </a:solidFill>
                <a:latin typeface="Courier"/>
              </a:rPr>
              <a:t>p_color</a:t>
            </a:r>
            <a:r>
              <a:rPr lang="en-US" sz="1800" dirty="0">
                <a:solidFill>
                  <a:srgbClr val="902000"/>
                </a:solidFill>
                <a:latin typeface="Courier"/>
              </a:rPr>
              <a:t> =</a:t>
            </a:r>
            <a:r>
              <a:rPr lang="en-US" sz="1800" dirty="0">
                <a:latin typeface="Courier"/>
              </a:rPr>
              <a:t> </a:t>
            </a:r>
            <a:r>
              <a:rPr lang="en-US" sz="1800" dirty="0">
                <a:solidFill>
                  <a:srgbClr val="4070A0"/>
                </a:solidFill>
                <a:latin typeface="Courier"/>
              </a:rPr>
              <a:t>"#F6C65B"</a:t>
            </a:r>
            <a:r>
              <a:rPr lang="en-US" sz="1800" dirty="0">
                <a:latin typeface="Courier"/>
              </a:rPr>
              <a:t>)</a:t>
            </a:r>
          </a:p>
        </p:txBody>
      </p:sp>
      <p:sp>
        <p:nvSpPr>
          <p:cNvPr id="4" name="Slide Number Placeholder 3">
            <a:extLst>
              <a:ext uri="{FF2B5EF4-FFF2-40B4-BE49-F238E27FC236}">
                <a16:creationId xmlns:a16="http://schemas.microsoft.com/office/drawing/2014/main" id="{6368F44B-8A0E-BA49-80AF-FD0340216C7F}"/>
              </a:ext>
            </a:extLst>
          </p:cNvPr>
          <p:cNvSpPr>
            <a:spLocks noGrp="1"/>
          </p:cNvSpPr>
          <p:nvPr>
            <p:ph type="sldNum" sz="quarter" idx="4"/>
          </p:nvPr>
        </p:nvSpPr>
        <p:spPr/>
        <p:txBody>
          <a:bodyPr/>
          <a:lstStyle/>
          <a:p>
            <a:fld id="{1C3486A8-E8FB-4965-B61C-9B9FA7DC7BEE}" type="slidenum">
              <a:rPr lang="en-US" smtClean="0"/>
              <a:pPr/>
              <a:t>30</a:t>
            </a:fld>
            <a:endParaRPr lang="en-US"/>
          </a:p>
        </p:txBody>
      </p:sp>
      <p:pic>
        <p:nvPicPr>
          <p:cNvPr id="5" name="Picture 4">
            <a:extLst>
              <a:ext uri="{FF2B5EF4-FFF2-40B4-BE49-F238E27FC236}">
                <a16:creationId xmlns:a16="http://schemas.microsoft.com/office/drawing/2014/main" id="{B381A929-8ABB-2946-9ED6-9D7C5E6CCB6C}"/>
              </a:ext>
            </a:extLst>
          </p:cNvPr>
          <p:cNvPicPr>
            <a:picLocks noChangeAspect="1"/>
          </p:cNvPicPr>
          <p:nvPr/>
        </p:nvPicPr>
        <p:blipFill>
          <a:blip r:embed="rId3"/>
          <a:stretch>
            <a:fillRect/>
          </a:stretch>
        </p:blipFill>
        <p:spPr>
          <a:xfrm>
            <a:off x="281162" y="4256074"/>
            <a:ext cx="2139776" cy="2478505"/>
          </a:xfrm>
          <a:prstGeom prst="rect">
            <a:avLst/>
          </a:prstGeom>
        </p:spPr>
      </p:pic>
    </p:spTree>
    <p:extLst>
      <p:ext uri="{BB962C8B-B14F-4D97-AF65-F5344CB8AC3E}">
        <p14:creationId xmlns:p14="http://schemas.microsoft.com/office/powerpoint/2010/main" val="701887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F03C8-ABD3-4A00-AD80-087F21332873}"/>
              </a:ext>
            </a:extLst>
          </p:cNvPr>
          <p:cNvSpPr>
            <a:spLocks noGrp="1"/>
          </p:cNvSpPr>
          <p:nvPr>
            <p:ph type="title"/>
          </p:nvPr>
        </p:nvSpPr>
        <p:spPr/>
        <p:txBody>
          <a:bodyPr/>
          <a:lstStyle/>
          <a:p>
            <a:r>
              <a:rPr lang="en-US" dirty="0"/>
              <a:t>Caveats</a:t>
            </a:r>
          </a:p>
        </p:txBody>
      </p:sp>
      <p:sp>
        <p:nvSpPr>
          <p:cNvPr id="3" name="Content Placeholder 2">
            <a:extLst>
              <a:ext uri="{FF2B5EF4-FFF2-40B4-BE49-F238E27FC236}">
                <a16:creationId xmlns:a16="http://schemas.microsoft.com/office/drawing/2014/main" id="{D263E9DF-7C0F-4369-8FD3-EEA6C90D66F0}"/>
              </a:ext>
            </a:extLst>
          </p:cNvPr>
          <p:cNvSpPr>
            <a:spLocks noGrp="1"/>
          </p:cNvSpPr>
          <p:nvPr>
            <p:ph idx="1"/>
          </p:nvPr>
        </p:nvSpPr>
        <p:spPr/>
        <p:txBody>
          <a:bodyPr/>
          <a:lstStyle/>
          <a:p>
            <a:r>
              <a:rPr lang="en-US" sz="2400" dirty="0"/>
              <a:t>Be careful about your denominators: Analysis is based on </a:t>
            </a:r>
            <a:r>
              <a:rPr lang="en-US" sz="2400" i="1" dirty="0"/>
              <a:t>what you recorded</a:t>
            </a:r>
          </a:p>
          <a:p>
            <a:pPr lvl="1"/>
            <a:r>
              <a:rPr lang="en-US" sz="2000" dirty="0"/>
              <a:t>Won’t tell you if you spent 2 hours on Twitter or 45 minutes replying to an email (unless you log that yourself!)</a:t>
            </a:r>
            <a:endParaRPr lang="en-US" sz="2000" i="1" dirty="0"/>
          </a:p>
          <a:p>
            <a:r>
              <a:rPr lang="en-US" sz="2400" dirty="0"/>
              <a:t>Corollary: this is only useful if you log your time relatively accurately</a:t>
            </a:r>
          </a:p>
          <a:p>
            <a:pPr lvl="1"/>
            <a:r>
              <a:rPr lang="en-US" sz="2000" dirty="0"/>
              <a:t>15 minute increments at a minimum, sometimes record a single project or activity for an entire day</a:t>
            </a:r>
          </a:p>
          <a:p>
            <a:pPr lvl="1"/>
            <a:r>
              <a:rPr lang="en-US" sz="2000" dirty="0"/>
              <a:t>Do what works best for you</a:t>
            </a:r>
          </a:p>
          <a:p>
            <a:r>
              <a:rPr lang="en-US" sz="2400" dirty="0"/>
              <a:t>Entirely retrospective: it’s a summary of what you’ve done, doesn’t include projected time allocations</a:t>
            </a:r>
          </a:p>
        </p:txBody>
      </p:sp>
      <p:sp>
        <p:nvSpPr>
          <p:cNvPr id="5" name="Slide Number Placeholder 4">
            <a:extLst>
              <a:ext uri="{FF2B5EF4-FFF2-40B4-BE49-F238E27FC236}">
                <a16:creationId xmlns:a16="http://schemas.microsoft.com/office/drawing/2014/main" id="{5A453F05-4D37-4551-A440-48E8ED1FE85E}"/>
              </a:ext>
            </a:extLst>
          </p:cNvPr>
          <p:cNvSpPr>
            <a:spLocks noGrp="1"/>
          </p:cNvSpPr>
          <p:nvPr>
            <p:ph type="sldNum" sz="quarter" idx="4"/>
          </p:nvPr>
        </p:nvSpPr>
        <p:spPr/>
        <p:txBody>
          <a:bodyPr/>
          <a:lstStyle/>
          <a:p>
            <a:fld id="{1C3486A8-E8FB-4965-B61C-9B9FA7DC7BEE}" type="slidenum">
              <a:rPr lang="en-US" smtClean="0"/>
              <a:pPr/>
              <a:t>31</a:t>
            </a:fld>
            <a:endParaRPr lang="en-US"/>
          </a:p>
        </p:txBody>
      </p:sp>
    </p:spTree>
    <p:extLst>
      <p:ext uri="{BB962C8B-B14F-4D97-AF65-F5344CB8AC3E}">
        <p14:creationId xmlns:p14="http://schemas.microsoft.com/office/powerpoint/2010/main" val="2875116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5790-0EA7-4012-93A7-22425D41E1E3}"/>
              </a:ext>
            </a:extLst>
          </p:cNvPr>
          <p:cNvSpPr>
            <a:spLocks noGrp="1"/>
          </p:cNvSpPr>
          <p:nvPr>
            <p:ph type="title"/>
          </p:nvPr>
        </p:nvSpPr>
        <p:spPr/>
        <p:txBody>
          <a:bodyPr/>
          <a:lstStyle/>
          <a:p>
            <a:r>
              <a:rPr lang="en-US" dirty="0"/>
              <a:t>Future Plans</a:t>
            </a:r>
          </a:p>
        </p:txBody>
      </p:sp>
      <p:sp>
        <p:nvSpPr>
          <p:cNvPr id="3" name="Content Placeholder 2">
            <a:extLst>
              <a:ext uri="{FF2B5EF4-FFF2-40B4-BE49-F238E27FC236}">
                <a16:creationId xmlns:a16="http://schemas.microsoft.com/office/drawing/2014/main" id="{4851F475-9DB2-4FC0-B370-DDE4324E134A}"/>
              </a:ext>
            </a:extLst>
          </p:cNvPr>
          <p:cNvSpPr>
            <a:spLocks noGrp="1"/>
          </p:cNvSpPr>
          <p:nvPr>
            <p:ph idx="1"/>
          </p:nvPr>
        </p:nvSpPr>
        <p:spPr/>
        <p:txBody>
          <a:bodyPr/>
          <a:lstStyle/>
          <a:p>
            <a:r>
              <a:rPr lang="en-US" sz="2800" dirty="0"/>
              <a:t>Incorporate with Toggl app (or other) </a:t>
            </a:r>
          </a:p>
          <a:p>
            <a:pPr lvl="1"/>
            <a:r>
              <a:rPr lang="en-US" sz="2400" dirty="0"/>
              <a:t>More automated time tracking + customizable reporting = best of both worlds?</a:t>
            </a:r>
          </a:p>
          <a:p>
            <a:r>
              <a:rPr lang="en-US" sz="2800" dirty="0"/>
              <a:t>Incorporate additional visualizations and/or summary measures</a:t>
            </a:r>
          </a:p>
          <a:p>
            <a:pPr lvl="1"/>
            <a:r>
              <a:rPr lang="en-US" sz="2400" dirty="0"/>
              <a:t>Changes over time?</a:t>
            </a:r>
          </a:p>
          <a:p>
            <a:pPr lvl="1"/>
            <a:r>
              <a:rPr lang="en-US" sz="2400" dirty="0"/>
              <a:t>Suggestions?</a:t>
            </a:r>
          </a:p>
        </p:txBody>
      </p:sp>
      <p:sp>
        <p:nvSpPr>
          <p:cNvPr id="5" name="Slide Number Placeholder 4">
            <a:extLst>
              <a:ext uri="{FF2B5EF4-FFF2-40B4-BE49-F238E27FC236}">
                <a16:creationId xmlns:a16="http://schemas.microsoft.com/office/drawing/2014/main" id="{8ECB3582-11B2-4221-9A20-0F2E986B1969}"/>
              </a:ext>
            </a:extLst>
          </p:cNvPr>
          <p:cNvSpPr>
            <a:spLocks noGrp="1"/>
          </p:cNvSpPr>
          <p:nvPr>
            <p:ph type="sldNum" sz="quarter" idx="4"/>
          </p:nvPr>
        </p:nvSpPr>
        <p:spPr/>
        <p:txBody>
          <a:bodyPr/>
          <a:lstStyle/>
          <a:p>
            <a:fld id="{1C3486A8-E8FB-4965-B61C-9B9FA7DC7BEE}" type="slidenum">
              <a:rPr lang="en-US" smtClean="0"/>
              <a:pPr/>
              <a:t>32</a:t>
            </a:fld>
            <a:endParaRPr lang="en-US"/>
          </a:p>
        </p:txBody>
      </p:sp>
    </p:spTree>
    <p:extLst>
      <p:ext uri="{BB962C8B-B14F-4D97-AF65-F5344CB8AC3E}">
        <p14:creationId xmlns:p14="http://schemas.microsoft.com/office/powerpoint/2010/main" val="1472678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5790-0EA7-4012-93A7-22425D41E1E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851F475-9DB2-4FC0-B370-DDE4324E134A}"/>
              </a:ext>
            </a:extLst>
          </p:cNvPr>
          <p:cNvSpPr>
            <a:spLocks noGrp="1"/>
          </p:cNvSpPr>
          <p:nvPr>
            <p:ph idx="1"/>
          </p:nvPr>
        </p:nvSpPr>
        <p:spPr/>
        <p:txBody>
          <a:bodyPr/>
          <a:lstStyle/>
          <a:p>
            <a:r>
              <a:rPr lang="en-US" sz="2400" dirty="0"/>
              <a:t>Very few metrics are needed to gain a general understanding of how you’re spending your time</a:t>
            </a:r>
          </a:p>
          <a:p>
            <a:r>
              <a:rPr lang="en-US" sz="2400" i="1" dirty="0" err="1"/>
              <a:t>timetrackR</a:t>
            </a:r>
            <a:r>
              <a:rPr lang="en-US" sz="2400" dirty="0"/>
              <a:t> can be used for reporting across a team or individually</a:t>
            </a:r>
          </a:p>
          <a:p>
            <a:r>
              <a:rPr lang="en-US" sz="2400" dirty="0"/>
              <a:t>Can be used to align (or re-align) your workflow with how you </a:t>
            </a:r>
            <a:r>
              <a:rPr lang="en-US" sz="2400" i="1" dirty="0"/>
              <a:t>intend</a:t>
            </a:r>
            <a:r>
              <a:rPr lang="en-US" sz="2400" dirty="0"/>
              <a:t> to spend your time</a:t>
            </a:r>
          </a:p>
        </p:txBody>
      </p:sp>
      <p:pic>
        <p:nvPicPr>
          <p:cNvPr id="1026" name="Picture 2" descr="Image result for time management meme">
            <a:extLst>
              <a:ext uri="{FF2B5EF4-FFF2-40B4-BE49-F238E27FC236}">
                <a16:creationId xmlns:a16="http://schemas.microsoft.com/office/drawing/2014/main" id="{7B30C622-4B2D-4127-9BB3-6372FD6BB5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5577" y="3875259"/>
            <a:ext cx="2521550" cy="252155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0C4F9C53-CB7F-4CF6-8E03-B4F12AA5EFA4}"/>
              </a:ext>
            </a:extLst>
          </p:cNvPr>
          <p:cNvSpPr>
            <a:spLocks noGrp="1"/>
          </p:cNvSpPr>
          <p:nvPr>
            <p:ph type="sldNum" sz="quarter" idx="4"/>
          </p:nvPr>
        </p:nvSpPr>
        <p:spPr/>
        <p:txBody>
          <a:bodyPr/>
          <a:lstStyle/>
          <a:p>
            <a:fld id="{1C3486A8-E8FB-4965-B61C-9B9FA7DC7BEE}" type="slidenum">
              <a:rPr lang="en-US" smtClean="0"/>
              <a:pPr/>
              <a:t>33</a:t>
            </a:fld>
            <a:endParaRPr lang="en-US"/>
          </a:p>
        </p:txBody>
      </p:sp>
    </p:spTree>
    <p:extLst>
      <p:ext uri="{BB962C8B-B14F-4D97-AF65-F5344CB8AC3E}">
        <p14:creationId xmlns:p14="http://schemas.microsoft.com/office/powerpoint/2010/main" val="11283041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txBox="1">
            <a:spLocks/>
          </p:cNvSpPr>
          <p:nvPr/>
        </p:nvSpPr>
        <p:spPr bwMode="auto">
          <a:xfrm>
            <a:off x="774140" y="1182689"/>
            <a:ext cx="7680325" cy="8075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4400" b="1" dirty="0">
                <a:solidFill>
                  <a:schemeClr val="accent2"/>
                </a:solidFill>
                <a:latin typeface="Arial" panose="020B0604020202020204" pitchFamily="34" charset="0"/>
                <a:cs typeface="Arial" panose="020B0604020202020204" pitchFamily="34" charset="0"/>
              </a:rPr>
              <a:t>Thank you!</a:t>
            </a:r>
          </a:p>
        </p:txBody>
      </p:sp>
      <p:pic>
        <p:nvPicPr>
          <p:cNvPr id="2050" name="Picture 2"/>
          <p:cNvPicPr>
            <a:picLocks noChangeAspect="1" noChangeArrowheads="1"/>
          </p:cNvPicPr>
          <p:nvPr/>
        </p:nvPicPr>
        <p:blipFill>
          <a:blip r:embed="rId2"/>
          <a:srcRect/>
          <a:stretch>
            <a:fillRect/>
          </a:stretch>
        </p:blipFill>
        <p:spPr bwMode="auto">
          <a:xfrm>
            <a:off x="623818" y="4645943"/>
            <a:ext cx="472440" cy="365760"/>
          </a:xfrm>
          <a:prstGeom prst="rect">
            <a:avLst/>
          </a:prstGeom>
          <a:noFill/>
          <a:ln w="9525">
            <a:noFill/>
            <a:miter lim="800000"/>
            <a:headEnd/>
            <a:tailEnd/>
          </a:ln>
        </p:spPr>
      </p:pic>
      <p:sp>
        <p:nvSpPr>
          <p:cNvPr id="4" name="Rectangle 3"/>
          <p:cNvSpPr/>
          <p:nvPr/>
        </p:nvSpPr>
        <p:spPr>
          <a:xfrm>
            <a:off x="1273176" y="4645943"/>
            <a:ext cx="1942519" cy="369332"/>
          </a:xfrm>
          <a:prstGeom prst="rect">
            <a:avLst/>
          </a:prstGeom>
        </p:spPr>
        <p:txBody>
          <a:bodyPr wrap="none">
            <a:spAutoFit/>
          </a:bodyPr>
          <a:lstStyle/>
          <a:p>
            <a:r>
              <a:rPr lang="en-US" dirty="0">
                <a:solidFill>
                  <a:schemeClr val="accent1"/>
                </a:solidFill>
                <a:latin typeface="+mj-lt"/>
                <a:cs typeface="Arial" panose="020B0604020202020204" pitchFamily="34" charset="0"/>
                <a:hlinkClick r:id="rId3">
                  <a:extLst>
                    <a:ext uri="{A12FA001-AC4F-418D-AE19-62706E023703}">
                      <ahyp:hlinkClr xmlns:ahyp="http://schemas.microsoft.com/office/drawing/2018/hyperlinkcolor" val="tx"/>
                    </a:ext>
                  </a:extLst>
                </a:hlinkClick>
              </a:rPr>
              <a:t>laveryj@mskcc.org</a:t>
            </a:r>
            <a:endParaRPr lang="en-US" dirty="0">
              <a:solidFill>
                <a:schemeClr val="accent1"/>
              </a:solidFill>
              <a:latin typeface="+mj-lt"/>
              <a:cs typeface="Arial" panose="020B0604020202020204" pitchFamily="34" charset="0"/>
            </a:endParaRPr>
          </a:p>
        </p:txBody>
      </p:sp>
      <p:pic>
        <p:nvPicPr>
          <p:cNvPr id="3" name="Graphic 2">
            <a:extLst>
              <a:ext uri="{FF2B5EF4-FFF2-40B4-BE49-F238E27FC236}">
                <a16:creationId xmlns:a16="http://schemas.microsoft.com/office/drawing/2014/main" id="{D50B19F6-5340-4F9E-B7DD-D9ACA4E3F80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5718" y="5781997"/>
            <a:ext cx="548640" cy="548640"/>
          </a:xfrm>
          <a:prstGeom prst="rect">
            <a:avLst/>
          </a:prstGeom>
        </p:spPr>
      </p:pic>
      <p:sp>
        <p:nvSpPr>
          <p:cNvPr id="5" name="Rectangle 4">
            <a:extLst>
              <a:ext uri="{FF2B5EF4-FFF2-40B4-BE49-F238E27FC236}">
                <a16:creationId xmlns:a16="http://schemas.microsoft.com/office/drawing/2014/main" id="{82A04F32-BAE7-490D-A395-7C8095D36025}"/>
              </a:ext>
            </a:extLst>
          </p:cNvPr>
          <p:cNvSpPr/>
          <p:nvPr/>
        </p:nvSpPr>
        <p:spPr>
          <a:xfrm>
            <a:off x="1273176" y="5871651"/>
            <a:ext cx="2406877" cy="369332"/>
          </a:xfrm>
          <a:prstGeom prst="rect">
            <a:avLst/>
          </a:prstGeom>
        </p:spPr>
        <p:txBody>
          <a:bodyPr wrap="none" anchor="ctr">
            <a:spAutoFit/>
          </a:bodyPr>
          <a:lstStyle/>
          <a:p>
            <a:r>
              <a:rPr lang="en-US" dirty="0">
                <a:solidFill>
                  <a:schemeClr val="accent1"/>
                </a:solidFill>
                <a:latin typeface="+mj-lt"/>
                <a:cs typeface="Arial" panose="020B0604020202020204" pitchFamily="34" charset="0"/>
              </a:rPr>
              <a:t>www.JessicaLavery.com</a:t>
            </a:r>
          </a:p>
        </p:txBody>
      </p:sp>
      <p:pic>
        <p:nvPicPr>
          <p:cNvPr id="1028" name="Picture 4" descr="Image result for twitter logo">
            <a:extLst>
              <a:ext uri="{FF2B5EF4-FFF2-40B4-BE49-F238E27FC236}">
                <a16:creationId xmlns:a16="http://schemas.microsoft.com/office/drawing/2014/main" id="{70A8DCF7-EE66-43A7-A1BB-508A7D8B42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098" y="5109839"/>
            <a:ext cx="609880" cy="6098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3CCD6D-1E40-4F0F-BE95-202FF180AB2B}"/>
              </a:ext>
            </a:extLst>
          </p:cNvPr>
          <p:cNvSpPr txBox="1"/>
          <p:nvPr/>
        </p:nvSpPr>
        <p:spPr>
          <a:xfrm>
            <a:off x="1273176" y="5250563"/>
            <a:ext cx="1352871" cy="369332"/>
          </a:xfrm>
          <a:prstGeom prst="rect">
            <a:avLst/>
          </a:prstGeom>
          <a:noFill/>
        </p:spPr>
        <p:txBody>
          <a:bodyPr wrap="none" rtlCol="0">
            <a:spAutoFit/>
          </a:bodyPr>
          <a:lstStyle/>
          <a:p>
            <a:r>
              <a:rPr lang="en-US" dirty="0">
                <a:solidFill>
                  <a:schemeClr val="accent1"/>
                </a:solidFill>
              </a:rPr>
              <a:t>@</a:t>
            </a:r>
            <a:r>
              <a:rPr lang="en-US" dirty="0" err="1">
                <a:solidFill>
                  <a:schemeClr val="accent1"/>
                </a:solidFill>
              </a:rPr>
              <a:t>jessicalavs</a:t>
            </a:r>
            <a:endParaRPr lang="en-US" dirty="0">
              <a:solidFill>
                <a:schemeClr val="accent1"/>
              </a:solidFill>
            </a:endParaRPr>
          </a:p>
        </p:txBody>
      </p:sp>
      <p:sp>
        <p:nvSpPr>
          <p:cNvPr id="2" name="Rectangle 1">
            <a:extLst>
              <a:ext uri="{FF2B5EF4-FFF2-40B4-BE49-F238E27FC236}">
                <a16:creationId xmlns:a16="http://schemas.microsoft.com/office/drawing/2014/main" id="{D546039F-AA6A-4F7A-9C3D-5CED5F5D9363}"/>
              </a:ext>
            </a:extLst>
          </p:cNvPr>
          <p:cNvSpPr/>
          <p:nvPr/>
        </p:nvSpPr>
        <p:spPr>
          <a:xfrm>
            <a:off x="2476614" y="2237966"/>
            <a:ext cx="4018151" cy="369332"/>
          </a:xfrm>
          <a:prstGeom prst="rect">
            <a:avLst/>
          </a:prstGeom>
        </p:spPr>
        <p:txBody>
          <a:bodyPr wrap="none">
            <a:spAutoFit/>
          </a:bodyPr>
          <a:lstStyle/>
          <a:p>
            <a:r>
              <a:rPr lang="en-US" dirty="0">
                <a:hlinkClick r:id="rId7"/>
              </a:rPr>
              <a:t>https://github.com/jalavery/timetrackR</a:t>
            </a:r>
            <a:endParaRPr lang="en-US" dirty="0"/>
          </a:p>
        </p:txBody>
      </p:sp>
      <p:pic>
        <p:nvPicPr>
          <p:cNvPr id="7" name="Picture 4" descr="Image of github icon">
            <a:extLst>
              <a:ext uri="{FF2B5EF4-FFF2-40B4-BE49-F238E27FC236}">
                <a16:creationId xmlns:a16="http://schemas.microsoft.com/office/drawing/2014/main" id="{97B2C1DE-4C6C-4692-B572-3A795E8943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3051" y="2133930"/>
            <a:ext cx="577405" cy="57740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B9FA43D-0806-46DC-8F07-89A0DFF194C1}"/>
              </a:ext>
            </a:extLst>
          </p:cNvPr>
          <p:cNvSpPr txBox="1"/>
          <p:nvPr/>
        </p:nvSpPr>
        <p:spPr>
          <a:xfrm>
            <a:off x="5532300" y="4671322"/>
            <a:ext cx="3466293" cy="1384995"/>
          </a:xfrm>
          <a:prstGeom prst="rect">
            <a:avLst/>
          </a:prstGeom>
          <a:noFill/>
        </p:spPr>
        <p:txBody>
          <a:bodyPr wrap="square" rtlCol="0">
            <a:spAutoFit/>
          </a:bodyPr>
          <a:lstStyle/>
          <a:p>
            <a:r>
              <a:rPr lang="en-US" sz="1200" i="1" dirty="0"/>
              <a:t>Special thanks to Margie Hannum &amp; Karissa Whiting for sharing their creative naming skills to come up with the name of both the app and this talk.</a:t>
            </a:r>
          </a:p>
          <a:p>
            <a:endParaRPr lang="en-US" sz="1200" i="1" dirty="0"/>
          </a:p>
          <a:p>
            <a:r>
              <a:rPr lang="en-US" sz="1200" i="1" dirty="0"/>
              <a:t>Thanks also to Mike Curry for letting me share his time tracking data and his patience in answering my many R questions. </a:t>
            </a:r>
          </a:p>
        </p:txBody>
      </p:sp>
    </p:spTree>
    <p:extLst>
      <p:ext uri="{BB962C8B-B14F-4D97-AF65-F5344CB8AC3E}">
        <p14:creationId xmlns:p14="http://schemas.microsoft.com/office/powerpoint/2010/main" val="3029446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B88349-776A-4077-9F4D-FC87772D4A8A}"/>
              </a:ext>
            </a:extLst>
          </p:cNvPr>
          <p:cNvSpPr>
            <a:spLocks noGrp="1"/>
          </p:cNvSpPr>
          <p:nvPr>
            <p:ph type="title"/>
          </p:nvPr>
        </p:nvSpPr>
        <p:spPr/>
        <p:txBody>
          <a:bodyPr/>
          <a:lstStyle/>
          <a:p>
            <a:r>
              <a:rPr lang="en-US" dirty="0">
                <a:solidFill>
                  <a:schemeClr val="accent2"/>
                </a:solidFill>
              </a:rPr>
              <a:t>Potential solution: </a:t>
            </a:r>
            <a:br>
              <a:rPr lang="en-US" dirty="0">
                <a:solidFill>
                  <a:schemeClr val="accent2"/>
                </a:solidFill>
              </a:rPr>
            </a:br>
            <a:r>
              <a:rPr lang="en-US" dirty="0">
                <a:solidFill>
                  <a:schemeClr val="accent2"/>
                </a:solidFill>
              </a:rPr>
              <a:t>	</a:t>
            </a:r>
            <a:r>
              <a:rPr lang="en-US" b="0" i="1" dirty="0">
                <a:solidFill>
                  <a:schemeClr val="accent1"/>
                </a:solidFill>
              </a:rPr>
              <a:t>time tracking app?</a:t>
            </a:r>
          </a:p>
        </p:txBody>
      </p:sp>
      <p:sp>
        <p:nvSpPr>
          <p:cNvPr id="5" name="Slide Number Placeholder 4">
            <a:extLst>
              <a:ext uri="{FF2B5EF4-FFF2-40B4-BE49-F238E27FC236}">
                <a16:creationId xmlns:a16="http://schemas.microsoft.com/office/drawing/2014/main" id="{D6E745D3-169D-44DB-8357-88502E3007A2}"/>
              </a:ext>
            </a:extLst>
          </p:cNvPr>
          <p:cNvSpPr>
            <a:spLocks noGrp="1"/>
          </p:cNvSpPr>
          <p:nvPr>
            <p:ph type="sldNum" sz="quarter" idx="11"/>
          </p:nvPr>
        </p:nvSpPr>
        <p:spPr/>
        <p:txBody>
          <a:bodyPr/>
          <a:lstStyle/>
          <a:p>
            <a:fld id="{1C3486A8-E8FB-4965-B61C-9B9FA7DC7BEE}" type="slidenum">
              <a:rPr lang="en-US" smtClean="0"/>
              <a:pPr/>
              <a:t>4</a:t>
            </a:fld>
            <a:endParaRPr lang="en-US"/>
          </a:p>
        </p:txBody>
      </p:sp>
      <p:pic>
        <p:nvPicPr>
          <p:cNvPr id="1026" name="Picture 2" descr="Image result for time app">
            <a:extLst>
              <a:ext uri="{FF2B5EF4-FFF2-40B4-BE49-F238E27FC236}">
                <a16:creationId xmlns:a16="http://schemas.microsoft.com/office/drawing/2014/main" id="{B47F96C9-B122-429E-B252-7FFB16ED59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2485" y="3068997"/>
            <a:ext cx="4426244" cy="2213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897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5F51F-7E07-4A40-BC26-034C4B71F632}"/>
              </a:ext>
            </a:extLst>
          </p:cNvPr>
          <p:cNvSpPr>
            <a:spLocks noGrp="1"/>
          </p:cNvSpPr>
          <p:nvPr>
            <p:ph type="title"/>
          </p:nvPr>
        </p:nvSpPr>
        <p:spPr/>
        <p:txBody>
          <a:bodyPr/>
          <a:lstStyle/>
          <a:p>
            <a:r>
              <a:rPr lang="en-US" dirty="0"/>
              <a:t>Potential tools for logging &amp; tracking your time</a:t>
            </a:r>
          </a:p>
        </p:txBody>
      </p:sp>
      <p:graphicFrame>
        <p:nvGraphicFramePr>
          <p:cNvPr id="21" name="Content Placeholder 20">
            <a:extLst>
              <a:ext uri="{FF2B5EF4-FFF2-40B4-BE49-F238E27FC236}">
                <a16:creationId xmlns:a16="http://schemas.microsoft.com/office/drawing/2014/main" id="{0B5ECE22-564E-C94D-BA1A-EDE96ECE3B79}"/>
              </a:ext>
            </a:extLst>
          </p:cNvPr>
          <p:cNvGraphicFramePr>
            <a:graphicFrameLocks noGrp="1"/>
          </p:cNvGraphicFramePr>
          <p:nvPr>
            <p:ph idx="1"/>
            <p:extLst>
              <p:ext uri="{D42A27DB-BD31-4B8C-83A1-F6EECF244321}">
                <p14:modId xmlns:p14="http://schemas.microsoft.com/office/powerpoint/2010/main" val="1984347973"/>
              </p:ext>
            </p:extLst>
          </p:nvPr>
        </p:nvGraphicFramePr>
        <p:xfrm>
          <a:off x="765629" y="1095779"/>
          <a:ext cx="8114901" cy="5762220"/>
        </p:xfrm>
        <a:graphic>
          <a:graphicData uri="http://schemas.openxmlformats.org/drawingml/2006/table">
            <a:tbl>
              <a:tblPr firstRow="1" bandRow="1">
                <a:tableStyleId>{5C22544A-7EE6-4342-B048-85BDC9FD1C3A}</a:tableStyleId>
              </a:tblPr>
              <a:tblGrid>
                <a:gridCol w="2397603">
                  <a:extLst>
                    <a:ext uri="{9D8B030D-6E8A-4147-A177-3AD203B41FA5}">
                      <a16:colId xmlns:a16="http://schemas.microsoft.com/office/drawing/2014/main" val="2849829160"/>
                    </a:ext>
                  </a:extLst>
                </a:gridCol>
                <a:gridCol w="2858649">
                  <a:extLst>
                    <a:ext uri="{9D8B030D-6E8A-4147-A177-3AD203B41FA5}">
                      <a16:colId xmlns:a16="http://schemas.microsoft.com/office/drawing/2014/main" val="2406306967"/>
                    </a:ext>
                  </a:extLst>
                </a:gridCol>
                <a:gridCol w="2858649">
                  <a:extLst>
                    <a:ext uri="{9D8B030D-6E8A-4147-A177-3AD203B41FA5}">
                      <a16:colId xmlns:a16="http://schemas.microsoft.com/office/drawing/2014/main" val="2507487730"/>
                    </a:ext>
                  </a:extLst>
                </a:gridCol>
              </a:tblGrid>
              <a:tr h="1030148">
                <a:tc>
                  <a:txBody>
                    <a:bodyPr/>
                    <a:lstStyle/>
                    <a:p>
                      <a:endParaRPr lang="en-US" sz="20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t>Existing software (e.g. Toggl, </a:t>
                      </a:r>
                      <a:r>
                        <a:rPr lang="en-US" sz="2000" dirty="0" err="1"/>
                        <a:t>RescueTime</a:t>
                      </a:r>
                      <a:r>
                        <a:rPr lang="en-US" sz="2000" dirty="0"/>
                        <a:t>, </a:t>
                      </a:r>
                      <a:r>
                        <a:rPr lang="en-US" sz="2000" dirty="0" err="1"/>
                        <a:t>Everhour</a:t>
                      </a:r>
                      <a:r>
                        <a:rPr lang="en-US" sz="2000" dirty="0"/>
                        <a:t>)</a:t>
                      </a:r>
                    </a:p>
                  </a:txBody>
                  <a:tcPr/>
                </a:tc>
                <a:tc>
                  <a:txBody>
                    <a:bodyPr/>
                    <a:lstStyle/>
                    <a:p>
                      <a:r>
                        <a:rPr lang="en-US" sz="2000" dirty="0"/>
                        <a:t>DIY</a:t>
                      </a:r>
                    </a:p>
                  </a:txBody>
                  <a:tcPr/>
                </a:tc>
                <a:extLst>
                  <a:ext uri="{0D108BD9-81ED-4DB2-BD59-A6C34878D82A}">
                    <a16:rowId xmlns:a16="http://schemas.microsoft.com/office/drawing/2014/main" val="3270522597"/>
                  </a:ext>
                </a:extLst>
              </a:tr>
              <a:tr h="1030148">
                <a:tc>
                  <a:txBody>
                    <a:bodyPr/>
                    <a:lstStyle/>
                    <a:p>
                      <a:r>
                        <a:rPr lang="en-US" sz="2000" b="1" dirty="0"/>
                        <a:t>General</a:t>
                      </a:r>
                    </a:p>
                  </a:txBody>
                  <a:tcPr/>
                </a:tc>
                <a:tc>
                  <a:txBody>
                    <a:bodyPr/>
                    <a:lstStyle/>
                    <a:p>
                      <a:r>
                        <a:rPr lang="en-US" sz="2000" dirty="0"/>
                        <a:t>Free versions and paid versions with different capabilities</a:t>
                      </a:r>
                    </a:p>
                  </a:txBody>
                  <a:tcPr/>
                </a:tc>
                <a:tc>
                  <a:txBody>
                    <a:bodyPr/>
                    <a:lstStyle/>
                    <a:p>
                      <a:r>
                        <a:rPr lang="en-US" sz="2000" b="0" dirty="0"/>
                        <a:t>Free</a:t>
                      </a:r>
                    </a:p>
                  </a:txBody>
                  <a:tcPr/>
                </a:tc>
                <a:extLst>
                  <a:ext uri="{0D108BD9-81ED-4DB2-BD59-A6C34878D82A}">
                    <a16:rowId xmlns:a16="http://schemas.microsoft.com/office/drawing/2014/main" val="85090996"/>
                  </a:ext>
                </a:extLst>
              </a:tr>
              <a:tr h="71798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t>Logging your time</a:t>
                      </a:r>
                    </a:p>
                  </a:txBody>
                  <a:tcPr/>
                </a:tc>
                <a:tc>
                  <a:txBody>
                    <a:bodyPr/>
                    <a:lstStyle/>
                    <a:p>
                      <a:r>
                        <a:rPr lang="en-US" sz="2000" dirty="0"/>
                        <a:t>Turn on timer to start/stop tracking</a:t>
                      </a:r>
                    </a:p>
                  </a:txBody>
                  <a:tcPr/>
                </a:tc>
                <a:tc>
                  <a:txBody>
                    <a:bodyPr/>
                    <a:lstStyle/>
                    <a:p>
                      <a:r>
                        <a:rPr lang="en-US" sz="2000" dirty="0"/>
                        <a:t>Self-report number of hours spent per task</a:t>
                      </a:r>
                    </a:p>
                  </a:txBody>
                  <a:tcPr/>
                </a:tc>
                <a:extLst>
                  <a:ext uri="{0D108BD9-81ED-4DB2-BD59-A6C34878D82A}">
                    <a16:rowId xmlns:a16="http://schemas.microsoft.com/office/drawing/2014/main" val="3478194810"/>
                  </a:ext>
                </a:extLst>
              </a:tr>
              <a:tr h="1583708">
                <a:tc>
                  <a:txBody>
                    <a:bodyPr/>
                    <a:lstStyle/>
                    <a:p>
                      <a:endParaRPr lang="en-US" sz="20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t>Some can monitor apps and URLs used and identify distracters (hello Slack!)</a:t>
                      </a:r>
                    </a:p>
                  </a:txBody>
                  <a:tcPr/>
                </a:tc>
                <a:tc>
                  <a:txBody>
                    <a:bodyPr/>
                    <a:lstStyle/>
                    <a:p>
                      <a:r>
                        <a:rPr lang="en-US" sz="2000" dirty="0"/>
                        <a:t>Only knows what you record</a:t>
                      </a:r>
                    </a:p>
                  </a:txBody>
                  <a:tcPr/>
                </a:tc>
                <a:extLst>
                  <a:ext uri="{0D108BD9-81ED-4DB2-BD59-A6C34878D82A}">
                    <a16:rowId xmlns:a16="http://schemas.microsoft.com/office/drawing/2014/main" val="365403065"/>
                  </a:ext>
                </a:extLst>
              </a:tr>
              <a:tr h="140023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t>Tracking &amp; analyzing your time</a:t>
                      </a:r>
                    </a:p>
                  </a:txBody>
                  <a:tcPr/>
                </a:tc>
                <a:tc>
                  <a:txBody>
                    <a:bodyPr/>
                    <a:lstStyle/>
                    <a:p>
                      <a:r>
                        <a:rPr lang="en-US" sz="2000" dirty="0"/>
                        <a:t>Preset metrics; can export your data and modify as needed for analysis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0" dirty="0"/>
                        <a:t>Full ownership of your recorded data, can set up and analyze in a way that best suits your needs</a:t>
                      </a:r>
                    </a:p>
                  </a:txBody>
                  <a:tcPr/>
                </a:tc>
                <a:extLst>
                  <a:ext uri="{0D108BD9-81ED-4DB2-BD59-A6C34878D82A}">
                    <a16:rowId xmlns:a16="http://schemas.microsoft.com/office/drawing/2014/main" val="1461580731"/>
                  </a:ext>
                </a:extLst>
              </a:tr>
            </a:tbl>
          </a:graphicData>
        </a:graphic>
      </p:graphicFrame>
      <p:sp>
        <p:nvSpPr>
          <p:cNvPr id="4" name="Slide Number Placeholder 3">
            <a:extLst>
              <a:ext uri="{FF2B5EF4-FFF2-40B4-BE49-F238E27FC236}">
                <a16:creationId xmlns:a16="http://schemas.microsoft.com/office/drawing/2014/main" id="{6C867645-EF69-43F0-BD42-9E23B31FE145}"/>
              </a:ext>
            </a:extLst>
          </p:cNvPr>
          <p:cNvSpPr>
            <a:spLocks noGrp="1"/>
          </p:cNvSpPr>
          <p:nvPr>
            <p:ph type="sldNum" sz="quarter" idx="4"/>
          </p:nvPr>
        </p:nvSpPr>
        <p:spPr/>
        <p:txBody>
          <a:bodyPr/>
          <a:lstStyle/>
          <a:p>
            <a:fld id="{1C3486A8-E8FB-4965-B61C-9B9FA7DC7BEE}" type="slidenum">
              <a:rPr lang="en-US" smtClean="0"/>
              <a:pPr/>
              <a:t>5</a:t>
            </a:fld>
            <a:endParaRPr lang="en-US"/>
          </a:p>
        </p:txBody>
      </p:sp>
    </p:spTree>
    <p:extLst>
      <p:ext uri="{BB962C8B-B14F-4D97-AF65-F5344CB8AC3E}">
        <p14:creationId xmlns:p14="http://schemas.microsoft.com/office/powerpoint/2010/main" val="3083300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6DA84-64A6-4D51-AE5A-782C2EF42B49}"/>
              </a:ext>
            </a:extLst>
          </p:cNvPr>
          <p:cNvSpPr>
            <a:spLocks noGrp="1"/>
          </p:cNvSpPr>
          <p:nvPr>
            <p:ph type="title"/>
          </p:nvPr>
        </p:nvSpPr>
        <p:spPr/>
        <p:txBody>
          <a:bodyPr/>
          <a:lstStyle/>
          <a:p>
            <a:r>
              <a:rPr lang="en-US" dirty="0"/>
              <a:t>The DIY Approach: Motivation &amp; Goals</a:t>
            </a:r>
          </a:p>
        </p:txBody>
      </p:sp>
      <p:sp>
        <p:nvSpPr>
          <p:cNvPr id="3" name="Content Placeholder 2">
            <a:extLst>
              <a:ext uri="{FF2B5EF4-FFF2-40B4-BE49-F238E27FC236}">
                <a16:creationId xmlns:a16="http://schemas.microsoft.com/office/drawing/2014/main" id="{9A967F74-7B0A-49DD-81F3-E85A91C181CA}"/>
              </a:ext>
            </a:extLst>
          </p:cNvPr>
          <p:cNvSpPr>
            <a:spLocks noGrp="1"/>
          </p:cNvSpPr>
          <p:nvPr>
            <p:ph idx="1"/>
          </p:nvPr>
        </p:nvSpPr>
        <p:spPr/>
        <p:txBody>
          <a:bodyPr/>
          <a:lstStyle/>
          <a:p>
            <a:r>
              <a:rPr lang="en-US" sz="2400" dirty="0">
                <a:solidFill>
                  <a:schemeClr val="accent1"/>
                </a:solidFill>
              </a:rPr>
              <a:t>Motivation</a:t>
            </a:r>
          </a:p>
          <a:p>
            <a:pPr lvl="1"/>
            <a:r>
              <a:rPr lang="en-US" sz="2000" dirty="0"/>
              <a:t>Interested in full customizability, less interested in identifying distractors</a:t>
            </a:r>
          </a:p>
          <a:p>
            <a:pPr lvl="1"/>
            <a:r>
              <a:rPr lang="en-US" sz="2000" dirty="0"/>
              <a:t>Professional development: Wanted experience with R &amp; Shiny</a:t>
            </a:r>
          </a:p>
          <a:p>
            <a:pPr lvl="2"/>
            <a:r>
              <a:rPr lang="en-US" sz="1600" dirty="0"/>
              <a:t>Used previous RLadies presentation to get started: </a:t>
            </a:r>
            <a:r>
              <a:rPr lang="en-US" sz="1600" i="1" dirty="0">
                <a:hlinkClick r:id="rId3"/>
              </a:rPr>
              <a:t>Learning Shiny with NBA data</a:t>
            </a:r>
            <a:endParaRPr lang="en-US" sz="1600" i="1" dirty="0"/>
          </a:p>
          <a:p>
            <a:r>
              <a:rPr lang="en-US" sz="2400" dirty="0">
                <a:solidFill>
                  <a:schemeClr val="accent1"/>
                </a:solidFill>
              </a:rPr>
              <a:t>Goals</a:t>
            </a:r>
          </a:p>
          <a:p>
            <a:pPr lvl="1"/>
            <a:r>
              <a:rPr lang="en-US" sz="2000" dirty="0"/>
              <a:t>Wanted simple, easily interpretable metrics/visualization – didn’t want to spend all of my time analyzing my time</a:t>
            </a:r>
          </a:p>
          <a:p>
            <a:pPr lvl="1"/>
            <a:r>
              <a:rPr lang="en-US" sz="2000" dirty="0"/>
              <a:t>Use for goal-setting and evaluating overall project flow</a:t>
            </a:r>
          </a:p>
          <a:p>
            <a:pPr lvl="1"/>
            <a:r>
              <a:rPr lang="en-US" sz="2000" dirty="0"/>
              <a:t>Aid in forecasting/resource allocation decisions</a:t>
            </a:r>
          </a:p>
          <a:p>
            <a:pPr lvl="1"/>
            <a:r>
              <a:rPr lang="en-US" sz="2000" dirty="0"/>
              <a:t>“Where is my time going and can it be efficiently </a:t>
            </a:r>
            <a:br>
              <a:rPr lang="en-US" sz="2000" dirty="0"/>
            </a:br>
            <a:r>
              <a:rPr lang="en-US" sz="2000" dirty="0"/>
              <a:t>(re-) directed?”</a:t>
            </a:r>
          </a:p>
          <a:p>
            <a:pPr lvl="1"/>
            <a:endParaRPr lang="en-US" sz="2000" dirty="0"/>
          </a:p>
          <a:p>
            <a:endParaRPr lang="en-US" sz="2200" dirty="0"/>
          </a:p>
          <a:p>
            <a:pPr lvl="1"/>
            <a:endParaRPr lang="en-US" sz="2000" i="1" dirty="0"/>
          </a:p>
        </p:txBody>
      </p:sp>
      <p:sp>
        <p:nvSpPr>
          <p:cNvPr id="5" name="Slide Number Placeholder 4">
            <a:extLst>
              <a:ext uri="{FF2B5EF4-FFF2-40B4-BE49-F238E27FC236}">
                <a16:creationId xmlns:a16="http://schemas.microsoft.com/office/drawing/2014/main" id="{95ED0AB3-14CC-4A72-AD3D-0A906DB47766}"/>
              </a:ext>
            </a:extLst>
          </p:cNvPr>
          <p:cNvSpPr>
            <a:spLocks noGrp="1"/>
          </p:cNvSpPr>
          <p:nvPr>
            <p:ph type="sldNum" sz="quarter" idx="4"/>
          </p:nvPr>
        </p:nvSpPr>
        <p:spPr/>
        <p:txBody>
          <a:bodyPr/>
          <a:lstStyle/>
          <a:p>
            <a:fld id="{1C3486A8-E8FB-4965-B61C-9B9FA7DC7BEE}" type="slidenum">
              <a:rPr lang="en-US" smtClean="0"/>
              <a:pPr/>
              <a:t>6</a:t>
            </a:fld>
            <a:endParaRPr lang="en-US"/>
          </a:p>
        </p:txBody>
      </p:sp>
    </p:spTree>
    <p:extLst>
      <p:ext uri="{BB962C8B-B14F-4D97-AF65-F5344CB8AC3E}">
        <p14:creationId xmlns:p14="http://schemas.microsoft.com/office/powerpoint/2010/main" val="173444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A30B0-D468-7049-844F-3E19AE20A019}"/>
              </a:ext>
            </a:extLst>
          </p:cNvPr>
          <p:cNvSpPr>
            <a:spLocks noGrp="1"/>
          </p:cNvSpPr>
          <p:nvPr>
            <p:ph type="title"/>
          </p:nvPr>
        </p:nvSpPr>
        <p:spPr/>
        <p:txBody>
          <a:bodyPr/>
          <a:lstStyle/>
          <a:p>
            <a:r>
              <a:rPr lang="en-US" dirty="0"/>
              <a:t>Thus, a (Shiny) star was born</a:t>
            </a:r>
            <a:endParaRPr lang="en-US" i="1" dirty="0"/>
          </a:p>
        </p:txBody>
      </p:sp>
      <p:sp>
        <p:nvSpPr>
          <p:cNvPr id="4" name="Slide Number Placeholder 3">
            <a:extLst>
              <a:ext uri="{FF2B5EF4-FFF2-40B4-BE49-F238E27FC236}">
                <a16:creationId xmlns:a16="http://schemas.microsoft.com/office/drawing/2014/main" id="{721BEABF-ABB5-5447-BC76-5255EFF435D1}"/>
              </a:ext>
            </a:extLst>
          </p:cNvPr>
          <p:cNvSpPr>
            <a:spLocks noGrp="1"/>
          </p:cNvSpPr>
          <p:nvPr>
            <p:ph type="sldNum" sz="quarter" idx="11"/>
          </p:nvPr>
        </p:nvSpPr>
        <p:spPr/>
        <p:txBody>
          <a:bodyPr/>
          <a:lstStyle/>
          <a:p>
            <a:fld id="{1C3486A8-E8FB-4965-B61C-9B9FA7DC7BEE}" type="slidenum">
              <a:rPr lang="en-US" smtClean="0"/>
              <a:pPr/>
              <a:t>7</a:t>
            </a:fld>
            <a:endParaRPr lang="en-US"/>
          </a:p>
        </p:txBody>
      </p:sp>
      <p:pic>
        <p:nvPicPr>
          <p:cNvPr id="6" name="Picture 5">
            <a:extLst>
              <a:ext uri="{FF2B5EF4-FFF2-40B4-BE49-F238E27FC236}">
                <a16:creationId xmlns:a16="http://schemas.microsoft.com/office/drawing/2014/main" id="{E1ED5538-6F3F-4A48-AF11-E9C628D71EA6}"/>
              </a:ext>
            </a:extLst>
          </p:cNvPr>
          <p:cNvPicPr>
            <a:picLocks noChangeAspect="1"/>
          </p:cNvPicPr>
          <p:nvPr/>
        </p:nvPicPr>
        <p:blipFill>
          <a:blip r:embed="rId2"/>
          <a:stretch>
            <a:fillRect/>
          </a:stretch>
        </p:blipFill>
        <p:spPr>
          <a:xfrm>
            <a:off x="3352043" y="2725833"/>
            <a:ext cx="2467127" cy="2857676"/>
          </a:xfrm>
          <a:prstGeom prst="rect">
            <a:avLst/>
          </a:prstGeom>
        </p:spPr>
      </p:pic>
      <p:pic>
        <p:nvPicPr>
          <p:cNvPr id="8" name="Picture 7">
            <a:extLst>
              <a:ext uri="{FF2B5EF4-FFF2-40B4-BE49-F238E27FC236}">
                <a16:creationId xmlns:a16="http://schemas.microsoft.com/office/drawing/2014/main" id="{B0880EB9-C73F-5A49-AEC0-F336947E5C86}"/>
              </a:ext>
            </a:extLst>
          </p:cNvPr>
          <p:cNvPicPr>
            <a:picLocks noChangeAspect="1"/>
          </p:cNvPicPr>
          <p:nvPr/>
        </p:nvPicPr>
        <p:blipFill>
          <a:blip r:embed="rId3"/>
          <a:stretch>
            <a:fillRect/>
          </a:stretch>
        </p:blipFill>
        <p:spPr>
          <a:xfrm>
            <a:off x="726156" y="2459889"/>
            <a:ext cx="1694782" cy="1694782"/>
          </a:xfrm>
          <a:prstGeom prst="rect">
            <a:avLst/>
          </a:prstGeom>
        </p:spPr>
      </p:pic>
      <p:pic>
        <p:nvPicPr>
          <p:cNvPr id="9" name="Picture 8">
            <a:extLst>
              <a:ext uri="{FF2B5EF4-FFF2-40B4-BE49-F238E27FC236}">
                <a16:creationId xmlns:a16="http://schemas.microsoft.com/office/drawing/2014/main" id="{3A39A1F0-67AB-0445-AA5D-01330C5358BE}"/>
              </a:ext>
            </a:extLst>
          </p:cNvPr>
          <p:cNvPicPr>
            <a:picLocks noChangeAspect="1"/>
          </p:cNvPicPr>
          <p:nvPr/>
        </p:nvPicPr>
        <p:blipFill>
          <a:blip r:embed="rId3"/>
          <a:stretch>
            <a:fillRect/>
          </a:stretch>
        </p:blipFill>
        <p:spPr>
          <a:xfrm>
            <a:off x="6750276" y="2459889"/>
            <a:ext cx="1694782" cy="1694782"/>
          </a:xfrm>
          <a:prstGeom prst="rect">
            <a:avLst/>
          </a:prstGeom>
        </p:spPr>
      </p:pic>
    </p:spTree>
    <p:extLst>
      <p:ext uri="{BB962C8B-B14F-4D97-AF65-F5344CB8AC3E}">
        <p14:creationId xmlns:p14="http://schemas.microsoft.com/office/powerpoint/2010/main" val="226974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59B33-7DAA-4FC6-BE7A-FE860B864268}"/>
              </a:ext>
            </a:extLst>
          </p:cNvPr>
          <p:cNvSpPr>
            <a:spLocks noGrp="1"/>
          </p:cNvSpPr>
          <p:nvPr>
            <p:ph type="title"/>
          </p:nvPr>
        </p:nvSpPr>
        <p:spPr/>
        <p:txBody>
          <a:bodyPr/>
          <a:lstStyle/>
          <a:p>
            <a:r>
              <a:rPr lang="en-US" dirty="0"/>
              <a:t>What is </a:t>
            </a:r>
            <a:r>
              <a:rPr lang="en-US" i="1" dirty="0" err="1"/>
              <a:t>timetrackR</a:t>
            </a:r>
            <a:r>
              <a:rPr lang="en-US" dirty="0"/>
              <a:t>?</a:t>
            </a:r>
          </a:p>
        </p:txBody>
      </p:sp>
      <p:pic>
        <p:nvPicPr>
          <p:cNvPr id="2050" name="Picture 2" descr="Related image">
            <a:extLst>
              <a:ext uri="{FF2B5EF4-FFF2-40B4-BE49-F238E27FC236}">
                <a16:creationId xmlns:a16="http://schemas.microsoft.com/office/drawing/2014/main" id="{0A0DE399-89C2-4201-8138-A1C206F37F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573" y="3906756"/>
            <a:ext cx="3611547" cy="18870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lated image">
            <a:extLst>
              <a:ext uri="{FF2B5EF4-FFF2-40B4-BE49-F238E27FC236}">
                <a16:creationId xmlns:a16="http://schemas.microsoft.com/office/drawing/2014/main" id="{1E189DA8-FD84-447A-B5C0-6D332F98CB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1485" y="3906756"/>
            <a:ext cx="3192651" cy="188703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Diagram 6">
            <a:extLst>
              <a:ext uri="{FF2B5EF4-FFF2-40B4-BE49-F238E27FC236}">
                <a16:creationId xmlns:a16="http://schemas.microsoft.com/office/drawing/2014/main" id="{FB87456C-F9C5-4704-BF77-87B9D8F34412}"/>
              </a:ext>
            </a:extLst>
          </p:cNvPr>
          <p:cNvGraphicFramePr/>
          <p:nvPr>
            <p:extLst>
              <p:ext uri="{D42A27DB-BD31-4B8C-83A1-F6EECF244321}">
                <p14:modId xmlns:p14="http://schemas.microsoft.com/office/powerpoint/2010/main" val="1606245141"/>
              </p:ext>
            </p:extLst>
          </p:nvPr>
        </p:nvGraphicFramePr>
        <p:xfrm>
          <a:off x="2169935" y="1363049"/>
          <a:ext cx="5734201" cy="25437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Slide Number Placeholder 2">
            <a:extLst>
              <a:ext uri="{FF2B5EF4-FFF2-40B4-BE49-F238E27FC236}">
                <a16:creationId xmlns:a16="http://schemas.microsoft.com/office/drawing/2014/main" id="{40109E0A-B15A-4E73-B2B7-B8C67B86234B}"/>
              </a:ext>
            </a:extLst>
          </p:cNvPr>
          <p:cNvSpPr>
            <a:spLocks noGrp="1"/>
          </p:cNvSpPr>
          <p:nvPr>
            <p:ph type="sldNum" sz="quarter" idx="11"/>
          </p:nvPr>
        </p:nvSpPr>
        <p:spPr/>
        <p:txBody>
          <a:bodyPr/>
          <a:lstStyle/>
          <a:p>
            <a:fld id="{1C3486A8-E8FB-4965-B61C-9B9FA7DC7BEE}" type="slidenum">
              <a:rPr lang="en-US" smtClean="0"/>
              <a:pPr/>
              <a:t>8</a:t>
            </a:fld>
            <a:endParaRPr lang="en-US"/>
          </a:p>
        </p:txBody>
      </p:sp>
    </p:spTree>
    <p:extLst>
      <p:ext uri="{BB962C8B-B14F-4D97-AF65-F5344CB8AC3E}">
        <p14:creationId xmlns:p14="http://schemas.microsoft.com/office/powerpoint/2010/main" val="3889043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1E60F-E8EB-4D45-A968-5570DA7F1597}"/>
              </a:ext>
            </a:extLst>
          </p:cNvPr>
          <p:cNvSpPr>
            <a:spLocks noGrp="1"/>
          </p:cNvSpPr>
          <p:nvPr>
            <p:ph type="title"/>
          </p:nvPr>
        </p:nvSpPr>
        <p:spPr/>
        <p:txBody>
          <a:bodyPr/>
          <a:lstStyle/>
          <a:p>
            <a:r>
              <a:rPr lang="en-US" dirty="0"/>
              <a:t>Log hours</a:t>
            </a:r>
          </a:p>
        </p:txBody>
      </p:sp>
      <p:sp>
        <p:nvSpPr>
          <p:cNvPr id="3" name="Content Placeholder 2">
            <a:extLst>
              <a:ext uri="{FF2B5EF4-FFF2-40B4-BE49-F238E27FC236}">
                <a16:creationId xmlns:a16="http://schemas.microsoft.com/office/drawing/2014/main" id="{C111CDA8-6B9F-B047-847F-CAC3335C7080}"/>
              </a:ext>
            </a:extLst>
          </p:cNvPr>
          <p:cNvSpPr>
            <a:spLocks noGrp="1"/>
          </p:cNvSpPr>
          <p:nvPr>
            <p:ph idx="1"/>
          </p:nvPr>
        </p:nvSpPr>
        <p:spPr/>
        <p:txBody>
          <a:bodyPr/>
          <a:lstStyle/>
          <a:p>
            <a:r>
              <a:rPr lang="en-US" sz="2400" dirty="0"/>
              <a:t>Started logging my time in 2017</a:t>
            </a:r>
          </a:p>
          <a:p>
            <a:r>
              <a:rPr lang="en-US" sz="2400" dirty="0"/>
              <a:t>Log in 15-minute increments</a:t>
            </a:r>
          </a:p>
          <a:p>
            <a:r>
              <a:rPr lang="en-US" sz="2400" dirty="0"/>
              <a:t>Update 1-2x/day</a:t>
            </a:r>
          </a:p>
          <a:p>
            <a:r>
              <a:rPr lang="en-US" sz="2400" dirty="0"/>
              <a:t>Reasonably consistent: 4-5 days/week</a:t>
            </a:r>
          </a:p>
          <a:p>
            <a:r>
              <a:rPr lang="en-US" sz="2400" dirty="0"/>
              <a:t>Spend &lt;5 minutes a day recording my time</a:t>
            </a:r>
          </a:p>
          <a:p>
            <a:pPr marL="0" indent="0">
              <a:buNone/>
            </a:pPr>
            <a:endParaRPr lang="en-US" sz="2400" dirty="0"/>
          </a:p>
        </p:txBody>
      </p:sp>
      <p:sp>
        <p:nvSpPr>
          <p:cNvPr id="4" name="Slide Number Placeholder 3">
            <a:extLst>
              <a:ext uri="{FF2B5EF4-FFF2-40B4-BE49-F238E27FC236}">
                <a16:creationId xmlns:a16="http://schemas.microsoft.com/office/drawing/2014/main" id="{D4089AA8-D6AC-7540-8ABF-FA2E2379EA0D}"/>
              </a:ext>
            </a:extLst>
          </p:cNvPr>
          <p:cNvSpPr>
            <a:spLocks noGrp="1"/>
          </p:cNvSpPr>
          <p:nvPr>
            <p:ph type="sldNum" sz="quarter" idx="4"/>
          </p:nvPr>
        </p:nvSpPr>
        <p:spPr/>
        <p:txBody>
          <a:bodyPr/>
          <a:lstStyle/>
          <a:p>
            <a:fld id="{1C3486A8-E8FB-4965-B61C-9B9FA7DC7BEE}" type="slidenum">
              <a:rPr lang="en-US" smtClean="0"/>
              <a:pPr/>
              <a:t>9</a:t>
            </a:fld>
            <a:endParaRPr lang="en-US"/>
          </a:p>
        </p:txBody>
      </p:sp>
      <p:pic>
        <p:nvPicPr>
          <p:cNvPr id="5" name="Picture 4">
            <a:extLst>
              <a:ext uri="{FF2B5EF4-FFF2-40B4-BE49-F238E27FC236}">
                <a16:creationId xmlns:a16="http://schemas.microsoft.com/office/drawing/2014/main" id="{26B653D4-38CF-984F-BC49-6EA699B5ACF2}"/>
              </a:ext>
            </a:extLst>
          </p:cNvPr>
          <p:cNvPicPr>
            <a:picLocks noChangeAspect="1"/>
          </p:cNvPicPr>
          <p:nvPr/>
        </p:nvPicPr>
        <p:blipFill>
          <a:blip r:embed="rId3"/>
          <a:stretch>
            <a:fillRect/>
          </a:stretch>
        </p:blipFill>
        <p:spPr>
          <a:xfrm>
            <a:off x="0" y="3758306"/>
            <a:ext cx="9144000" cy="3941245"/>
          </a:xfrm>
          <a:prstGeom prst="rect">
            <a:avLst/>
          </a:prstGeom>
        </p:spPr>
      </p:pic>
    </p:spTree>
    <p:extLst>
      <p:ext uri="{BB962C8B-B14F-4D97-AF65-F5344CB8AC3E}">
        <p14:creationId xmlns:p14="http://schemas.microsoft.com/office/powerpoint/2010/main" val="3264263300"/>
      </p:ext>
    </p:extLst>
  </p:cSld>
  <p:clrMapOvr>
    <a:masterClrMapping/>
  </p:clrMapOvr>
</p:sld>
</file>

<file path=ppt/theme/theme1.xml><?xml version="1.0" encoding="utf-8"?>
<a:theme xmlns:a="http://schemas.openxmlformats.org/drawingml/2006/main" name="Slide Template 1">
  <a:themeElements>
    <a:clrScheme name="MSK color pallete">
      <a:dk1>
        <a:sysClr val="windowText" lastClr="000000"/>
      </a:dk1>
      <a:lt1>
        <a:sysClr val="window" lastClr="FFFFFF"/>
      </a:lt1>
      <a:dk2>
        <a:srgbClr val="737373"/>
      </a:dk2>
      <a:lt2>
        <a:srgbClr val="B3B3A6"/>
      </a:lt2>
      <a:accent1>
        <a:srgbClr val="2986E2"/>
      </a:accent1>
      <a:accent2>
        <a:srgbClr val="F26529"/>
      </a:accent2>
      <a:accent3>
        <a:srgbClr val="FFF5BC"/>
      </a:accent3>
      <a:accent4>
        <a:srgbClr val="737373"/>
      </a:accent4>
      <a:accent5>
        <a:srgbClr val="B3B3A6"/>
      </a:accent5>
      <a:accent6>
        <a:srgbClr val="2875B4"/>
      </a:accent6>
      <a:hlink>
        <a:srgbClr val="00BDF2"/>
      </a:hlink>
      <a:folHlink>
        <a:srgbClr val="9BDC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lide1Template" id="{03F4163E-8EE5-8E4B-B785-286A96067008}" vid="{CB926C4E-D035-DF42-AF97-2EB935907B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mageCreateDate xmlns="E64CF27C-2ECC-48E8-947E-CA63274FB2E8" xsi:nil="true"/>
    <PublishingExpirationDate xmlns="http://schemas.microsoft.com/sharepoint/v3" xsi:nil="true"/>
    <PublishingStartDate xmlns="http://schemas.microsoft.com/sharepoint/v3" xsi:nil="true"/>
    <wic_System_Copyright xmlns="http://schemas.microsoft.com/sharepoint/v3/fields" xsi:nil="true"/>
  </documentManagement>
</p:properties>
</file>

<file path=customXml/item3.xml><?xml version="1.0" encoding="utf-8"?>
<ct:contentTypeSchema xmlns:ct="http://schemas.microsoft.com/office/2006/metadata/contentType" xmlns:ma="http://schemas.microsoft.com/office/2006/metadata/properties/metaAttributes" ct:_="" ma:_="" ma:contentTypeName="Image" ma:contentTypeID="0x0101009148F5A04DDD49CBA7127AADA5FB792B00AADE34325A8B49CDA8BB4DB53328F214008DA1A4150FB2B848A3EB7B452BFA7AC5" ma:contentTypeVersion="1" ma:contentTypeDescription="Upload an image." ma:contentTypeScope="" ma:versionID="c5dd4a19140d82efd42bf2e2156fee3e">
  <xsd:schema xmlns:xsd="http://www.w3.org/2001/XMLSchema" xmlns:xs="http://www.w3.org/2001/XMLSchema" xmlns:p="http://schemas.microsoft.com/office/2006/metadata/properties" xmlns:ns1="http://schemas.microsoft.com/sharepoint/v3" xmlns:ns2="E64CF27C-2ECC-48E8-947E-CA63274FB2E8" xmlns:ns3="http://schemas.microsoft.com/sharepoint/v3/fields" targetNamespace="http://schemas.microsoft.com/office/2006/metadata/properties" ma:root="true" ma:fieldsID="8669bc30feb5185623fa09da941496e2" ns1:_="" ns2:_="" ns3:_="">
    <xsd:import namespace="http://schemas.microsoft.com/sharepoint/v3"/>
    <xsd:import namespace="E64CF27C-2ECC-48E8-947E-CA63274FB2E8"/>
    <xsd:import namespace="http://schemas.microsoft.com/sharepoint/v3/fields"/>
    <xsd:element name="properties">
      <xsd:complexType>
        <xsd:sequence>
          <xsd:element name="documentManagement">
            <xsd:complexType>
              <xsd:all>
                <xsd:element ref="ns1:FileRef" minOccurs="0"/>
                <xsd:element ref="ns1:File_x0020_Type" minOccurs="0"/>
                <xsd:element ref="ns1:HTML_x0020_File_x0020_Type" minOccurs="0"/>
                <xsd:element ref="ns1:FSObjType" minOccurs="0"/>
                <xsd:element ref="ns2:ThumbnailExists" minOccurs="0"/>
                <xsd:element ref="ns2:PreviewExists" minOccurs="0"/>
                <xsd:element ref="ns2:ImageWidth" minOccurs="0"/>
                <xsd:element ref="ns2:ImageHeight" minOccurs="0"/>
                <xsd:element ref="ns2:ImageCreateDate" minOccurs="0"/>
                <xsd:element ref="ns3:wic_System_Copyright"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ileRef" ma:index="8" nillable="true" ma:displayName="URL Path" ma:hidden="true" ma:list="Docs" ma:internalName="FileRef" ma:readOnly="true" ma:showField="FullUrl">
      <xsd:simpleType>
        <xsd:restriction base="dms:Lookup"/>
      </xsd:simpleType>
    </xsd:element>
    <xsd:element name="File_x0020_Type" ma:index="9" nillable="true" ma:displayName="File Type" ma:hidden="true" ma:internalName="File_x0020_Type" ma:readOnly="true">
      <xsd:simpleType>
        <xsd:restriction base="dms:Text"/>
      </xsd:simpleType>
    </xsd:element>
    <xsd:element name="HTML_x0020_File_x0020_Type" ma:index="10" nillable="true" ma:displayName="HTML File Type" ma:hidden="true" ma:internalName="HTML_x0020_File_x0020_Type" ma:readOnly="true">
      <xsd:simpleType>
        <xsd:restriction base="dms:Text"/>
      </xsd:simpleType>
    </xsd:element>
    <xsd:element name="FSObjType" ma:index="11" nillable="true" ma:displayName="Item Type" ma:hidden="true" ma:list="Docs" ma:internalName="FSObjType" ma:readOnly="true" ma:showField="FSType">
      <xsd:simpleType>
        <xsd:restriction base="dms:Lookup"/>
      </xsd:simpleType>
    </xsd:element>
    <xsd:element name="PublishingStartDate" ma:index="27" nillable="true" ma:displayName="Scheduling Start Date" ma:description="" ma:hidden="true" ma:internalName="PublishingStartDate">
      <xsd:simpleType>
        <xsd:restriction base="dms:Unknown"/>
      </xsd:simpleType>
    </xsd:element>
    <xsd:element name="PublishingExpirationDate" ma:index="28" nillable="true" ma:displayName="Scheduling End Date"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64CF27C-2ECC-48E8-947E-CA63274FB2E8" elementFormDefault="qualified">
    <xsd:import namespace="http://schemas.microsoft.com/office/2006/documentManagement/types"/>
    <xsd:import namespace="http://schemas.microsoft.com/office/infopath/2007/PartnerControls"/>
    <xsd:element name="ThumbnailExists" ma:index="18" nillable="true" ma:displayName="Thumbnail Exists" ma:default="FALSE" ma:hidden="true" ma:internalName="ThumbnailExists" ma:readOnly="true">
      <xsd:simpleType>
        <xsd:restriction base="dms:Boolean"/>
      </xsd:simpleType>
    </xsd:element>
    <xsd:element name="PreviewExists" ma:index="19" nillable="true" ma:displayName="Preview Exists" ma:default="FALSE" ma:hidden="true" ma:internalName="PreviewExists" ma:readOnly="true">
      <xsd:simpleType>
        <xsd:restriction base="dms:Boolean"/>
      </xsd:simpleType>
    </xsd:element>
    <xsd:element name="ImageWidth" ma:index="20" nillable="true" ma:displayName="Width" ma:internalName="ImageWidth" ma:readOnly="true">
      <xsd:simpleType>
        <xsd:restriction base="dms:Unknown"/>
      </xsd:simpleType>
    </xsd:element>
    <xsd:element name="ImageHeight" ma:index="22" nillable="true" ma:displayName="Height" ma:internalName="ImageHeight" ma:readOnly="true">
      <xsd:simpleType>
        <xsd:restriction base="dms:Unknown"/>
      </xsd:simpleType>
    </xsd:element>
    <xsd:element name="ImageCreateDate" ma:index="25" nillable="true" ma:displayName="Date Picture Taken" ma:format="DateTime" ma:hidden="true" ma:internalName="ImageCreat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wic_System_Copyright" ma:index="26" nillable="true" ma:displayName="Copyright" ma:internalName="wic_System_Copyright">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24"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23" ma:displayName="Comments"/>
        <xsd:element name="keywords" minOccurs="0" maxOccurs="1" type="xsd:string" ma:index="1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1F69EB-AD96-4AD6-8A18-0C8728F5F031}">
  <ds:schemaRefs>
    <ds:schemaRef ds:uri="http://schemas.microsoft.com/sharepoint/v3/contenttype/forms"/>
  </ds:schemaRefs>
</ds:datastoreItem>
</file>

<file path=customXml/itemProps2.xml><?xml version="1.0" encoding="utf-8"?>
<ds:datastoreItem xmlns:ds="http://schemas.openxmlformats.org/officeDocument/2006/customXml" ds:itemID="{2B30647F-A921-45DD-9E91-010F7EF4FB48}">
  <ds:schemaRefs>
    <ds:schemaRef ds:uri="http://schemas.microsoft.com/office/infopath/2007/PartnerControls"/>
    <ds:schemaRef ds:uri="http://purl.org/dc/elements/1.1/"/>
    <ds:schemaRef ds:uri="http://schemas.microsoft.com/office/2006/metadata/properties"/>
    <ds:schemaRef ds:uri="E64CF27C-2ECC-48E8-947E-CA63274FB2E8"/>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sharepoint/v3/fields"/>
    <ds:schemaRef ds:uri="http://www.w3.org/XML/1998/namespace"/>
    <ds:schemaRef ds:uri="http://purl.org/dc/dcmitype/"/>
  </ds:schemaRefs>
</ds:datastoreItem>
</file>

<file path=customXml/itemProps3.xml><?xml version="1.0" encoding="utf-8"?>
<ds:datastoreItem xmlns:ds="http://schemas.openxmlformats.org/officeDocument/2006/customXml" ds:itemID="{E57EBD8B-EA50-4231-9F03-F9188E4066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64CF27C-2ECC-48E8-947E-CA63274FB2E8"/>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MSK_Slide1Template</Template>
  <TotalTime>15811</TotalTime>
  <Words>2009</Words>
  <Application>Microsoft Macintosh PowerPoint</Application>
  <PresentationFormat>On-screen Show (4:3)</PresentationFormat>
  <Paragraphs>216</Paragraphs>
  <Slides>34</Slides>
  <Notes>14</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ＭＳ Ｐゴシック</vt:lpstr>
      <vt:lpstr>Arial</vt:lpstr>
      <vt:lpstr>Calibri</vt:lpstr>
      <vt:lpstr>Courier</vt:lpstr>
      <vt:lpstr>Georgia</vt:lpstr>
      <vt:lpstr>Slide Template 1</vt:lpstr>
      <vt:lpstr>It’s Time to Shine with the timetrackR App</vt:lpstr>
      <vt:lpstr>Time &amp; the busy RLady</vt:lpstr>
      <vt:lpstr>So what’s the problem?</vt:lpstr>
      <vt:lpstr>Potential solution:   time tracking app?</vt:lpstr>
      <vt:lpstr>Potential tools for logging &amp; tracking your time</vt:lpstr>
      <vt:lpstr>The DIY Approach: Motivation &amp; Goals</vt:lpstr>
      <vt:lpstr>Thus, a (Shiny) star was born</vt:lpstr>
      <vt:lpstr>What is timetrackR?</vt:lpstr>
      <vt:lpstr>Log hours</vt:lpstr>
      <vt:lpstr>timetrackR Metrics &amp; Visualizations</vt:lpstr>
      <vt:lpstr>Time tracking metrics: Percent effort</vt:lpstr>
      <vt:lpstr>Time tracking metrics: Total hours</vt:lpstr>
      <vt:lpstr>Time tracking viz: Project Timeline</vt:lpstr>
      <vt:lpstr>timetrackR Demo</vt:lpstr>
      <vt:lpstr>PowerPoint Presentation</vt:lpstr>
      <vt:lpstr>PowerPoint Presentation</vt:lpstr>
      <vt:lpstr>PowerPoint Presentation</vt:lpstr>
      <vt:lpstr>Information learned from timetrackR</vt:lpstr>
      <vt:lpstr>Have I sold you on logging your hours &amp; tracking your time yet?</vt:lpstr>
      <vt:lpstr>Adapting for your own use</vt:lpstr>
      <vt:lpstr>Required: Template Time Tracker</vt:lpstr>
      <vt:lpstr>Optional: Template Project Tracker</vt:lpstr>
      <vt:lpstr>Adapting for your own use</vt:lpstr>
      <vt:lpstr>R Code Highlights:  The switch function and geom_segment()</vt:lpstr>
      <vt:lpstr>The switch function</vt:lpstr>
      <vt:lpstr>switch function: Bar chart application</vt:lpstr>
      <vt:lpstr>Project Timeline</vt:lpstr>
      <vt:lpstr>Project Timeline: Data wrangling</vt:lpstr>
      <vt:lpstr>Project Timeline: Data Viz</vt:lpstr>
      <vt:lpstr>Unrelated to time tracking: Hex Sticker</vt:lpstr>
      <vt:lpstr>Caveats</vt:lpstr>
      <vt:lpstr>Future Plans</vt:lpstr>
      <vt:lpstr>Summary</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Presentation Here (Arial Bold 30 pt)</dc:title>
  <dc:creator>Lavery, Jessica A./Epidemiology-Biostatistics</dc:creator>
  <cp:keywords/>
  <dc:description/>
  <cp:lastModifiedBy>Jessica Lavery</cp:lastModifiedBy>
  <cp:revision>167</cp:revision>
  <dcterms:created xsi:type="dcterms:W3CDTF">2020-01-20T18:27:30Z</dcterms:created>
  <dcterms:modified xsi:type="dcterms:W3CDTF">2020-02-26T20:35:09Z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0x0101009148F5A04DDD49CBA7127AADA5FB792B00AADE34325A8B49CDA8BB4DB53328F214008DA1A4150FB2B848A3EB7B452BFA7AC5</vt:lpwstr>
  </property>
</Properties>
</file>