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54;p13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55195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71440" y="709200"/>
            <a:ext cx="860040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Sistema Modular de Monitoreo Multimisión para Aeronaves Remotamente Tripuladas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(SMART)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62880" y="3625200"/>
            <a:ext cx="8508960" cy="10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Colciencias proyecto 64697 convocatoria 808-2018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60;p14" descr=""/>
          <p:cNvPicPr/>
          <p:nvPr/>
        </p:nvPicPr>
        <p:blipFill>
          <a:blip r:embed="rId1"/>
          <a:stretch/>
        </p:blipFill>
        <p:spPr>
          <a:xfrm>
            <a:off x="-8280" y="0"/>
            <a:ext cx="9142200" cy="5141880"/>
          </a:xfrm>
          <a:prstGeom prst="rect">
            <a:avLst/>
          </a:prstGeom>
          <a:ln>
            <a:noFill/>
          </a:ln>
        </p:spPr>
      </p:pic>
      <p:pic>
        <p:nvPicPr>
          <p:cNvPr id="80" name="Google Shape;61;p14" descr=""/>
          <p:cNvPicPr/>
          <p:nvPr/>
        </p:nvPicPr>
        <p:blipFill>
          <a:blip r:embed="rId2"/>
          <a:stretch/>
        </p:blipFill>
        <p:spPr>
          <a:xfrm>
            <a:off x="7718040" y="0"/>
            <a:ext cx="1415880" cy="4687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5760" y="2250720"/>
            <a:ext cx="4200120" cy="19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Diego Pacheco Paramo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Director de Investigaciones ECEI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COINVESTIGADOR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Ingeniero Electrónico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Msc. Tecnologías, Sistemas y Redes de Comunicaciones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PhD. Telecomunicaciones.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Postdoctoral Researcher - Télécom ParisTech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Investigador Junior ColCiencias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Linea de investigacion : Telecomunicaciones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22200" y="55440"/>
            <a:ext cx="63968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Participantes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766400" y="2286720"/>
            <a:ext cx="4324680" cy="18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Nicolas Amezquita Gomez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INVESTIGADOR PRINCIPAL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Ingeniero Electrónico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Msc. Computer Security and Intelligent Systems.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PhD. Computer Vision &amp; Pattern Recognition.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-Machine Learning, Artificial Neural Networks,Deep Learning,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Object Detection,Recognition and Tracking.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Linea de investigacion: Mobile Robotics and Intelligent Systems.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91440" y="727200"/>
            <a:ext cx="3351960" cy="15231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4846320" y="823320"/>
            <a:ext cx="304740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60;p14" descr=""/>
          <p:cNvPicPr/>
          <p:nvPr/>
        </p:nvPicPr>
        <p:blipFill>
          <a:blip r:embed="rId1"/>
          <a:stretch/>
        </p:blipFill>
        <p:spPr>
          <a:xfrm>
            <a:off x="-8280" y="0"/>
            <a:ext cx="9142200" cy="5141880"/>
          </a:xfrm>
          <a:prstGeom prst="rect">
            <a:avLst/>
          </a:prstGeom>
          <a:ln>
            <a:noFill/>
          </a:ln>
        </p:spPr>
      </p:pic>
      <p:pic>
        <p:nvPicPr>
          <p:cNvPr id="87" name="Google Shape;61;p14" descr=""/>
          <p:cNvPicPr/>
          <p:nvPr/>
        </p:nvPicPr>
        <p:blipFill>
          <a:blip r:embed="rId2"/>
          <a:stretch/>
        </p:blipFill>
        <p:spPr>
          <a:xfrm>
            <a:off x="7718040" y="0"/>
            <a:ext cx="1415880" cy="4687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5760" y="2194560"/>
            <a:ext cx="4383000" cy="24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Marco Teran De la Hoz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Estuadiante de Doctorado - auxiliar de investigación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Ingeniero Electrónico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Msc. Ingeniería Electrónica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Universidad Estatal Técnica de Moscú Bauman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PhD(c).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Especializado en Sistemas de Navegación por satélite,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sistemas de radar y de radio-control.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Linea de investigacion: GNSS, Navegación indoor,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procesamiento digital de señales,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procesamiento estadístico de señales.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22200" y="55440"/>
            <a:ext cx="63968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Participantes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846320" y="2322720"/>
            <a:ext cx="4244760" cy="19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Tatina Manrique Espindola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COINVESTIGADOR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Ingeniera Electrónica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Msc. Ingeniería Electrónica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Phd. Control y Automatización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Investigador Junior ColCiencias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Linea de investigacion: Teoría de Control,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Control Predictivo,Vehículos Eléctricos de bajo consumo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y Vehículos Híbridos, Convertidores de potencia.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91440" y="821880"/>
            <a:ext cx="3066480" cy="14472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4937760" y="869400"/>
            <a:ext cx="3190320" cy="138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Google Shape;71;p15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 rot="21595200">
            <a:off x="89640" y="503280"/>
            <a:ext cx="4756320" cy="39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German Dario Corzo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COINVESTIGADOR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Capitán - Comandante del grupo de investigación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 Batallón de Investigación Desarrollo e Innovación de Inteligencia.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Ingeniero Electrónico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Especialización Telecomunicaciones.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Especialización Sensores Electromagnéticos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Msc. Ingeniería Electrónica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Linea de investigacion: inteligencia artificial,reconocimiento patrones,Análisis de Señales,sistemas electrónicos para seguridad.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Efrain Uchamocha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AUXILIAR DE INVESTIGACIÓN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Sargento.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Tecnologo en Electronica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Batallón de Investigación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Desarrollo e Innovación de inteligencia.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Implementación de prototipos, desarrollo y evaluación de pruebas.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Linea de investigacion: Comunicaiones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22200" y="55440"/>
            <a:ext cx="63968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Investigaciones Escuela de Ciencias Exactas e Ingeniería - ECEI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068800" y="2928240"/>
            <a:ext cx="2961000" cy="12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Álvaro Andrés Guzmán Castañeda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COINVESTIGADOR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Ingeniero Electrónico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Batallón de Investigación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Desarrollo e Innovación de inteligencia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663440" y="0"/>
            <a:ext cx="393192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Google Shape;71;p15" descr=""/>
          <p:cNvPicPr/>
          <p:nvPr/>
        </p:nvPicPr>
        <p:blipFill>
          <a:blip r:embed="rId1"/>
          <a:stretch/>
        </p:blipFill>
        <p:spPr>
          <a:xfrm>
            <a:off x="0" y="36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91440" y="560880"/>
            <a:ext cx="8868240" cy="28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i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1" i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Sistema Modular de Monitoreo Multimisión para Aeronaves Remotamente Tripuladas (SMART)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El SMART se compondrá de tres sistemas modulares de monitoreo: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Monitoreo del espectro electromagnético: Recolección de ondas electromagnéticas, en particular las bandas satelitales y de VHF/UHF en zonas protegidas ambientalmente.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Monitoreo del terreno: Generación informacion geoespaciales (LiDAR 3D, imágenes RGB y espectrales) que permitan hacer modelos digitales y análisis de terreno de zonas protegidas ambientalmente.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Monitoreo de huellas acústicas: Recolección de ondas acústicas para identificación de personas y objetos que no deben estar presentes en zonas protegidas ambientalmente.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El proyecto se realiza en conjunto entre la Universidad Sergio Arboleda y el Ejército colombiano, representado por la Escuela de Inteligencia y Contrainteligencia BG.-Ricardo-Charry-Solano y el Batallón de Investigación, Desarrollo e Innovación de Inteligencia de la Brigada-de-Inteligencia-Militar No.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22200" y="55440"/>
            <a:ext cx="63968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Investigaciones Escuela de Ciencias Exactas e Ingeniería - ECEI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-72000" y="-36000"/>
            <a:ext cx="9306720" cy="53028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04" name="CustomShape 1"/>
          <p:cNvSpPr/>
          <p:nvPr/>
        </p:nvSpPr>
        <p:spPr>
          <a:xfrm>
            <a:off x="2118600" y="2814480"/>
            <a:ext cx="202464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Monitoreo de terreno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668280" y="234360"/>
            <a:ext cx="15746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Mapa 3D lidiar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40080" y="34920"/>
            <a:ext cx="7509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4026600" y="176400"/>
            <a:ext cx="191556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RF VHF/UHF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Vigilancia espectral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800" y="1436040"/>
            <a:ext cx="12409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Lidiar sensor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033200" y="1339560"/>
            <a:ext cx="330480" cy="49644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10" name="Line 6"/>
          <p:cNvSpPr/>
          <p:nvPr/>
        </p:nvSpPr>
        <p:spPr>
          <a:xfrm flipH="1">
            <a:off x="1211400" y="862200"/>
            <a:ext cx="1658880" cy="444600"/>
          </a:xfrm>
          <a:prstGeom prst="line">
            <a:avLst/>
          </a:prstGeom>
          <a:ln cap="rnd" w="18360">
            <a:solidFill>
              <a:srgbClr val="ffffff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7"/>
          <p:cNvSpPr/>
          <p:nvPr/>
        </p:nvSpPr>
        <p:spPr>
          <a:xfrm flipH="1">
            <a:off x="1211400" y="862200"/>
            <a:ext cx="1658880" cy="995400"/>
          </a:xfrm>
          <a:prstGeom prst="line">
            <a:avLst/>
          </a:prstGeom>
          <a:ln cap="rnd" w="18360">
            <a:solidFill>
              <a:srgbClr val="ffffff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8"/>
          <p:cNvSpPr/>
          <p:nvPr/>
        </p:nvSpPr>
        <p:spPr>
          <a:xfrm flipV="1">
            <a:off x="3151800" y="331560"/>
            <a:ext cx="912240" cy="331920"/>
          </a:xfrm>
          <a:prstGeom prst="line">
            <a:avLst/>
          </a:prstGeom>
          <a:ln cap="rnd" w="18360">
            <a:solidFill>
              <a:srgbClr val="ffffff"/>
            </a:solidFill>
            <a:custDash>
              <a:ds d="3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9"/>
          <p:cNvSpPr/>
          <p:nvPr/>
        </p:nvSpPr>
        <p:spPr>
          <a:xfrm flipV="1">
            <a:off x="2903040" y="248760"/>
            <a:ext cx="360" cy="414720"/>
          </a:xfrm>
          <a:prstGeom prst="line">
            <a:avLst/>
          </a:prstGeom>
          <a:ln cap="rnd" w="18360">
            <a:solidFill>
              <a:srgbClr val="ffffff"/>
            </a:solidFill>
            <a:custDash>
              <a:ds d="3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0"/>
          <p:cNvSpPr/>
          <p:nvPr/>
        </p:nvSpPr>
        <p:spPr>
          <a:xfrm flipH="1" flipV="1">
            <a:off x="1296360" y="257040"/>
            <a:ext cx="943200" cy="157320"/>
          </a:xfrm>
          <a:prstGeom prst="line">
            <a:avLst/>
          </a:prstGeom>
          <a:ln cap="rnd" w="18360">
            <a:solidFill>
              <a:srgbClr val="ffffff"/>
            </a:solidFill>
            <a:custDash>
              <a:ds d="3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1"/>
          <p:cNvSpPr/>
          <p:nvPr/>
        </p:nvSpPr>
        <p:spPr>
          <a:xfrm>
            <a:off x="2529360" y="42840"/>
            <a:ext cx="1218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GNSS – INS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6" name="Line 12"/>
          <p:cNvSpPr/>
          <p:nvPr/>
        </p:nvSpPr>
        <p:spPr>
          <a:xfrm>
            <a:off x="7216560" y="497520"/>
            <a:ext cx="414720" cy="1525320"/>
          </a:xfrm>
          <a:prstGeom prst="line">
            <a:avLst/>
          </a:prstGeom>
          <a:ln cap="rnd" w="18360">
            <a:solidFill>
              <a:srgbClr val="ffffff"/>
            </a:solidFill>
            <a:custDash>
              <a:ds d="3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3"/>
          <p:cNvSpPr/>
          <p:nvPr/>
        </p:nvSpPr>
        <p:spPr>
          <a:xfrm flipH="1">
            <a:off x="5474520" y="497520"/>
            <a:ext cx="1742040" cy="945000"/>
          </a:xfrm>
          <a:prstGeom prst="line">
            <a:avLst/>
          </a:prstGeom>
          <a:ln cap="rnd" w="18360">
            <a:solidFill>
              <a:srgbClr val="ffffff"/>
            </a:solidFill>
            <a:custDash>
              <a:ds d="3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4"/>
          <p:cNvSpPr/>
          <p:nvPr/>
        </p:nvSpPr>
        <p:spPr>
          <a:xfrm>
            <a:off x="4538520" y="1442520"/>
            <a:ext cx="4036320" cy="579240"/>
          </a:xfrm>
          <a:custGeom>
            <a:avLst/>
            <a:gdLst/>
            <a:ahLst/>
            <a:rect l="l" t="t" r="r" b="b"/>
            <a:pathLst>
              <a:path w="11218" h="1615">
                <a:moveTo>
                  <a:pt x="2641" y="0"/>
                </a:moveTo>
                <a:lnTo>
                  <a:pt x="11217" y="0"/>
                </a:lnTo>
                <a:lnTo>
                  <a:pt x="8575" y="1614"/>
                </a:lnTo>
                <a:lnTo>
                  <a:pt x="0" y="1614"/>
                </a:lnTo>
                <a:lnTo>
                  <a:pt x="2641" y="0"/>
                </a:lnTo>
              </a:path>
            </a:pathLst>
          </a:custGeom>
          <a:noFill/>
          <a:ln cap="rnd" w="18360">
            <a:solidFill>
              <a:srgbClr val="ffffff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5"/>
          <p:cNvSpPr/>
          <p:nvPr/>
        </p:nvSpPr>
        <p:spPr>
          <a:xfrm>
            <a:off x="7225560" y="493560"/>
            <a:ext cx="1350720" cy="948960"/>
          </a:xfrm>
          <a:prstGeom prst="line">
            <a:avLst/>
          </a:prstGeom>
          <a:ln cap="rnd" w="18360">
            <a:solidFill>
              <a:srgbClr val="ffffff"/>
            </a:solidFill>
            <a:custDash>
              <a:ds d="3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2019-03-29T15:29:05Z</dcterms:modified>
  <cp:revision>9</cp:revision>
  <dc:subject/>
  <dc:title/>
</cp:coreProperties>
</file>