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504000" y="1326600"/>
            <a:ext cx="9071640" cy="156816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04000" y="304416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p:spPr>
        <p:txBody>
          <a:bodyPr lIns="0" rIns="0" tIns="0" bIns="0" anchor="ctr"/>
          <a:p>
            <a:pPr algn="ctr"/>
            <a:endParaRPr b="0" lang="en-US" sz="4400" spc="-1" strike="noStrike">
              <a:latin typeface="Arial"/>
            </a:endParaRPr>
          </a:p>
        </p:txBody>
      </p:sp>
      <p:sp>
        <p:nvSpPr>
          <p:cNvPr id="30"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31"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32" name="PlaceHolder 4"/>
          <p:cNvSpPr>
            <a:spLocks noGrp="1"/>
          </p:cNvSpPr>
          <p:nvPr>
            <p:ph type="body"/>
          </p:nvPr>
        </p:nvSpPr>
        <p:spPr>
          <a:xfrm>
            <a:off x="504000" y="3044160"/>
            <a:ext cx="4426920" cy="1568160"/>
          </a:xfrm>
          <a:prstGeom prst="rect">
            <a:avLst/>
          </a:prstGeom>
        </p:spPr>
        <p:txBody>
          <a:bodyPr lIns="0" rIns="0" tIns="0" bIns="0">
            <a:normAutofit/>
          </a:bodyPr>
          <a:p>
            <a:endParaRPr b="0" lang="en-US" sz="3200" spc="-1" strike="noStrike">
              <a:latin typeface="Arial"/>
            </a:endParaRPr>
          </a:p>
        </p:txBody>
      </p:sp>
      <p:sp>
        <p:nvSpPr>
          <p:cNvPr id="33" name="PlaceHolder 5"/>
          <p:cNvSpPr>
            <a:spLocks noGrp="1"/>
          </p:cNvSpPr>
          <p:nvPr>
            <p:ph type="body"/>
          </p:nvPr>
        </p:nvSpPr>
        <p:spPr>
          <a:xfrm>
            <a:off x="515268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p:spPr>
        <p:txBody>
          <a:bodyPr lIns="0" rIns="0" tIns="0" bIns="0" anchor="ctr"/>
          <a:p>
            <a:pPr algn="ctr"/>
            <a:endParaRPr b="0" lang="en-US" sz="4400" spc="-1" strike="noStrike">
              <a:latin typeface="Arial"/>
            </a:endParaRPr>
          </a:p>
        </p:txBody>
      </p:sp>
      <p:sp>
        <p:nvSpPr>
          <p:cNvPr id="35" name="PlaceHolder 2"/>
          <p:cNvSpPr>
            <a:spLocks noGrp="1"/>
          </p:cNvSpPr>
          <p:nvPr>
            <p:ph type="body"/>
          </p:nvPr>
        </p:nvSpPr>
        <p:spPr>
          <a:xfrm>
            <a:off x="504000" y="1326600"/>
            <a:ext cx="2920680" cy="1568160"/>
          </a:xfrm>
          <a:prstGeom prst="rect">
            <a:avLst/>
          </a:prstGeom>
        </p:spPr>
        <p:txBody>
          <a:bodyPr lIns="0" rIns="0" tIns="0" bIns="0">
            <a:normAutofit/>
          </a:bodyPr>
          <a:p>
            <a:endParaRPr b="0" lang="en-US" sz="3200" spc="-1" strike="noStrike">
              <a:latin typeface="Arial"/>
            </a:endParaRPr>
          </a:p>
        </p:txBody>
      </p:sp>
      <p:sp>
        <p:nvSpPr>
          <p:cNvPr id="36" name="PlaceHolder 3"/>
          <p:cNvSpPr>
            <a:spLocks noGrp="1"/>
          </p:cNvSpPr>
          <p:nvPr>
            <p:ph type="body"/>
          </p:nvPr>
        </p:nvSpPr>
        <p:spPr>
          <a:xfrm>
            <a:off x="3571200" y="1326600"/>
            <a:ext cx="2920680" cy="1568160"/>
          </a:xfrm>
          <a:prstGeom prst="rect">
            <a:avLst/>
          </a:prstGeom>
        </p:spPr>
        <p:txBody>
          <a:bodyPr lIns="0" rIns="0" tIns="0" bIns="0">
            <a:normAutofit/>
          </a:bodyPr>
          <a:p>
            <a:endParaRPr b="0" lang="en-US" sz="3200" spc="-1" strike="noStrike">
              <a:latin typeface="Arial"/>
            </a:endParaRPr>
          </a:p>
        </p:txBody>
      </p:sp>
      <p:sp>
        <p:nvSpPr>
          <p:cNvPr id="37" name="PlaceHolder 4"/>
          <p:cNvSpPr>
            <a:spLocks noGrp="1"/>
          </p:cNvSpPr>
          <p:nvPr>
            <p:ph type="body"/>
          </p:nvPr>
        </p:nvSpPr>
        <p:spPr>
          <a:xfrm>
            <a:off x="6638040" y="1326600"/>
            <a:ext cx="2920680" cy="1568160"/>
          </a:xfrm>
          <a:prstGeom prst="rect">
            <a:avLst/>
          </a:prstGeom>
        </p:spPr>
        <p:txBody>
          <a:bodyPr lIns="0" rIns="0" tIns="0" bIns="0">
            <a:normAutofit/>
          </a:bodyPr>
          <a:p>
            <a:endParaRPr b="0" lang="en-US" sz="3200" spc="-1" strike="noStrike">
              <a:latin typeface="Arial"/>
            </a:endParaRPr>
          </a:p>
        </p:txBody>
      </p:sp>
      <p:sp>
        <p:nvSpPr>
          <p:cNvPr id="38" name="PlaceHolder 5"/>
          <p:cNvSpPr>
            <a:spLocks noGrp="1"/>
          </p:cNvSpPr>
          <p:nvPr>
            <p:ph type="body"/>
          </p:nvPr>
        </p:nvSpPr>
        <p:spPr>
          <a:xfrm>
            <a:off x="504000" y="3044160"/>
            <a:ext cx="2920680" cy="1568160"/>
          </a:xfrm>
          <a:prstGeom prst="rect">
            <a:avLst/>
          </a:prstGeom>
        </p:spPr>
        <p:txBody>
          <a:bodyPr lIns="0" rIns="0" tIns="0" bIns="0">
            <a:normAutofit/>
          </a:bodyPr>
          <a:p>
            <a:endParaRPr b="0" lang="en-US" sz="3200" spc="-1" strike="noStrike">
              <a:latin typeface="Arial"/>
            </a:endParaRPr>
          </a:p>
        </p:txBody>
      </p:sp>
      <p:sp>
        <p:nvSpPr>
          <p:cNvPr id="39" name="PlaceHolder 6"/>
          <p:cNvSpPr>
            <a:spLocks noGrp="1"/>
          </p:cNvSpPr>
          <p:nvPr>
            <p:ph type="body"/>
          </p:nvPr>
        </p:nvSpPr>
        <p:spPr>
          <a:xfrm>
            <a:off x="3571200" y="3044160"/>
            <a:ext cx="2920680" cy="1568160"/>
          </a:xfrm>
          <a:prstGeom prst="rect">
            <a:avLst/>
          </a:prstGeom>
        </p:spPr>
        <p:txBody>
          <a:bodyPr lIns="0" rIns="0" tIns="0" bIns="0">
            <a:normAutofit/>
          </a:bodyPr>
          <a:p>
            <a:endParaRPr b="0" lang="en-US" sz="3200" spc="-1" strike="noStrike">
              <a:latin typeface="Arial"/>
            </a:endParaRPr>
          </a:p>
        </p:txBody>
      </p:sp>
      <p:sp>
        <p:nvSpPr>
          <p:cNvPr id="40" name="PlaceHolder 7"/>
          <p:cNvSpPr>
            <a:spLocks noGrp="1"/>
          </p:cNvSpPr>
          <p:nvPr>
            <p:ph type="body"/>
          </p:nvPr>
        </p:nvSpPr>
        <p:spPr>
          <a:xfrm>
            <a:off x="6638040" y="3044160"/>
            <a:ext cx="29206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p:spPr>
        <p:txBody>
          <a:bodyPr lIns="0" rIns="0" tIns="0" bIns="0" anchor="ctr"/>
          <a:p>
            <a:pPr algn="ctr"/>
            <a:endParaRPr b="0" lang="en-US" sz="4400" spc="-1" strike="noStrike">
              <a:latin typeface="Arial"/>
            </a:endParaRPr>
          </a:p>
        </p:txBody>
      </p:sp>
      <p:sp>
        <p:nvSpPr>
          <p:cNvPr id="6" name="PlaceHolder 2"/>
          <p:cNvSpPr>
            <a:spLocks noGrp="1"/>
          </p:cNvSpPr>
          <p:nvPr>
            <p:ph type="subTitle"/>
          </p:nvPr>
        </p:nvSpPr>
        <p:spPr>
          <a:xfrm>
            <a:off x="504000" y="1326600"/>
            <a:ext cx="9071640" cy="3288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p:spPr>
        <p:txBody>
          <a:bodyPr lIns="0" rIns="0" tIns="0" bIns="0" anchor="ctr"/>
          <a:p>
            <a:pPr algn="ctr"/>
            <a:endParaRPr b="0" lang="en-US" sz="4400" spc="-1" strike="noStrike">
              <a:latin typeface="Arial"/>
            </a:endParaRPr>
          </a:p>
        </p:txBody>
      </p:sp>
      <p:sp>
        <p:nvSpPr>
          <p:cNvPr id="8" name="PlaceHolder 2"/>
          <p:cNvSpPr>
            <a:spLocks noGrp="1"/>
          </p:cNvSpPr>
          <p:nvPr>
            <p:ph type="body"/>
          </p:nvPr>
        </p:nvSpPr>
        <p:spPr>
          <a:xfrm>
            <a:off x="504000" y="1326600"/>
            <a:ext cx="9071640" cy="3288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p:spPr>
        <p:txBody>
          <a:bodyPr lIns="0" rIns="0" tIns="0" bIns="0" anchor="ctr"/>
          <a:p>
            <a:pPr algn="ctr"/>
            <a:endParaRPr b="0" lang="en-US" sz="4400" spc="-1" strike="noStrike">
              <a:latin typeface="Arial"/>
            </a:endParaRPr>
          </a:p>
        </p:txBody>
      </p:sp>
      <p:sp>
        <p:nvSpPr>
          <p:cNvPr id="10" name="PlaceHolder 2"/>
          <p:cNvSpPr>
            <a:spLocks noGrp="1"/>
          </p:cNvSpPr>
          <p:nvPr>
            <p:ph type="body"/>
          </p:nvPr>
        </p:nvSpPr>
        <p:spPr>
          <a:xfrm>
            <a:off x="504000" y="1326600"/>
            <a:ext cx="4426920" cy="3288240"/>
          </a:xfrm>
          <a:prstGeom prst="rect">
            <a:avLst/>
          </a:prstGeom>
        </p:spPr>
        <p:txBody>
          <a:bodyPr lIns="0" rIns="0" tIns="0" bIns="0">
            <a:normAutofit/>
          </a:bodyPr>
          <a:p>
            <a:endParaRPr b="0" lang="en-US" sz="3200" spc="-1" strike="noStrike">
              <a:latin typeface="Arial"/>
            </a:endParaRPr>
          </a:p>
        </p:txBody>
      </p:sp>
      <p:sp>
        <p:nvSpPr>
          <p:cNvPr id="11" name="PlaceHolder 3"/>
          <p:cNvSpPr>
            <a:spLocks noGrp="1"/>
          </p:cNvSpPr>
          <p:nvPr>
            <p:ph type="body"/>
          </p:nvPr>
        </p:nvSpPr>
        <p:spPr>
          <a:xfrm>
            <a:off x="5152680" y="1326600"/>
            <a:ext cx="4426920" cy="3288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p:spPr>
        <p:txBody>
          <a:bodyPr lIns="0" rIns="0" tIns="0" bIns="0" anchor="ctr"/>
          <a:p>
            <a:pPr algn="ctr"/>
            <a:endParaRPr b="0" lang="en-US" sz="4400" spc="-1" strike="noStrike">
              <a:latin typeface="Arial"/>
            </a:endParaRPr>
          </a:p>
        </p:txBody>
      </p:sp>
      <p:sp>
        <p:nvSpPr>
          <p:cNvPr id="15"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16" name="PlaceHolder 3"/>
          <p:cNvSpPr>
            <a:spLocks noGrp="1"/>
          </p:cNvSpPr>
          <p:nvPr>
            <p:ph type="body"/>
          </p:nvPr>
        </p:nvSpPr>
        <p:spPr>
          <a:xfrm>
            <a:off x="5152680" y="1326600"/>
            <a:ext cx="4426920" cy="3288240"/>
          </a:xfrm>
          <a:prstGeom prst="rect">
            <a:avLst/>
          </a:prstGeom>
        </p:spPr>
        <p:txBody>
          <a:bodyPr lIns="0" rIns="0" tIns="0" bIns="0">
            <a:normAutofit/>
          </a:bodyPr>
          <a:p>
            <a:endParaRPr b="0" lang="en-US" sz="3200" spc="-1" strike="noStrike">
              <a:latin typeface="Arial"/>
            </a:endParaRPr>
          </a:p>
        </p:txBody>
      </p:sp>
      <p:sp>
        <p:nvSpPr>
          <p:cNvPr id="17" name="PlaceHolder 4"/>
          <p:cNvSpPr>
            <a:spLocks noGrp="1"/>
          </p:cNvSpPr>
          <p:nvPr>
            <p:ph type="body"/>
          </p:nvPr>
        </p:nvSpPr>
        <p:spPr>
          <a:xfrm>
            <a:off x="50400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p:spPr>
        <p:txBody>
          <a:bodyPr lIns="0" rIns="0" tIns="0" bIns="0" anchor="ctr"/>
          <a:p>
            <a:pPr algn="ctr"/>
            <a:endParaRPr b="0" lang="en-US" sz="4400" spc="-1" strike="noStrike">
              <a:latin typeface="Arial"/>
            </a:endParaRPr>
          </a:p>
        </p:txBody>
      </p:sp>
      <p:sp>
        <p:nvSpPr>
          <p:cNvPr id="19" name="PlaceHolder 2"/>
          <p:cNvSpPr>
            <a:spLocks noGrp="1"/>
          </p:cNvSpPr>
          <p:nvPr>
            <p:ph type="body"/>
          </p:nvPr>
        </p:nvSpPr>
        <p:spPr>
          <a:xfrm>
            <a:off x="504000" y="1326600"/>
            <a:ext cx="4426920" cy="3288240"/>
          </a:xfrm>
          <a:prstGeom prst="rect">
            <a:avLst/>
          </a:prstGeom>
        </p:spPr>
        <p:txBody>
          <a:bodyPr lIns="0" rIns="0" tIns="0" bIns="0">
            <a:normAutofit/>
          </a:bodyPr>
          <a:p>
            <a:endParaRPr b="0" lang="en-US" sz="3200" spc="-1" strike="noStrike">
              <a:latin typeface="Arial"/>
            </a:endParaRPr>
          </a:p>
        </p:txBody>
      </p:sp>
      <p:sp>
        <p:nvSpPr>
          <p:cNvPr id="20"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21" name="PlaceHolder 4"/>
          <p:cNvSpPr>
            <a:spLocks noGrp="1"/>
          </p:cNvSpPr>
          <p:nvPr>
            <p:ph type="body"/>
          </p:nvPr>
        </p:nvSpPr>
        <p:spPr>
          <a:xfrm>
            <a:off x="515268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p:spPr>
        <p:txBody>
          <a:bodyPr lIns="0" rIns="0" tIns="0" bIns="0" anchor="ctr"/>
          <a:p>
            <a:pPr algn="ctr"/>
            <a:endParaRPr b="0" lang="en-US" sz="4400" spc="-1" strike="noStrike">
              <a:latin typeface="Arial"/>
            </a:endParaRPr>
          </a:p>
        </p:txBody>
      </p:sp>
      <p:sp>
        <p:nvSpPr>
          <p:cNvPr id="23"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24"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25" name="PlaceHolder 4"/>
          <p:cNvSpPr>
            <a:spLocks noGrp="1"/>
          </p:cNvSpPr>
          <p:nvPr>
            <p:ph type="body"/>
          </p:nvPr>
        </p:nvSpPr>
        <p:spPr>
          <a:xfrm>
            <a:off x="504000" y="304416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2" name="PlaceHolder 3"/>
          <p:cNvSpPr>
            <a:spLocks noGrp="1"/>
          </p:cNvSpPr>
          <p:nvPr>
            <p:ph type="dt"/>
          </p:nvPr>
        </p:nvSpPr>
        <p:spPr>
          <a:xfrm>
            <a:off x="504000" y="5165280"/>
            <a:ext cx="2348280" cy="390600"/>
          </a:xfrm>
          <a:prstGeom prst="rect">
            <a:avLst/>
          </a:prstGeom>
        </p:spPr>
        <p:txBody>
          <a:bodyPr lIns="0" rIns="0" tIns="0" bIns="0"/>
          <a:p>
            <a:r>
              <a:rPr b="0" lang="en-US" sz="1400" spc="-1" strike="noStrike">
                <a:latin typeface="Times New Roman"/>
              </a:rPr>
              <a:t>&lt;date/time&gt;</a:t>
            </a:r>
            <a:endParaRPr b="0" lang="en-US" sz="1400" spc="-1" strike="noStrike">
              <a:latin typeface="Times New Roman"/>
            </a:endParaRPr>
          </a:p>
        </p:txBody>
      </p:sp>
      <p:sp>
        <p:nvSpPr>
          <p:cNvPr id="3" name="PlaceHolder 4"/>
          <p:cNvSpPr>
            <a:spLocks noGrp="1"/>
          </p:cNvSpPr>
          <p:nvPr>
            <p:ph type="ftr"/>
          </p:nvPr>
        </p:nvSpPr>
        <p:spPr>
          <a:xfrm>
            <a:off x="3447360" y="5165280"/>
            <a:ext cx="3195000" cy="390600"/>
          </a:xfrm>
          <a:prstGeom prst="rect">
            <a:avLst/>
          </a:prstGeom>
        </p:spPr>
        <p:txBody>
          <a:bodyPr lIns="0" rIns="0" tIns="0" bIns="0"/>
          <a:p>
            <a:pPr algn="ctr"/>
            <a:r>
              <a:rPr b="0" lang="en-US" sz="1400" spc="-1" strike="noStrike">
                <a:latin typeface="Times New Roman"/>
              </a:rPr>
              <a:t>&lt;footer&gt;</a:t>
            </a:r>
            <a:endParaRPr b="0" lang="en-US" sz="1400" spc="-1" strike="noStrike">
              <a:latin typeface="Times New Roman"/>
            </a:endParaRPr>
          </a:p>
        </p:txBody>
      </p:sp>
      <p:sp>
        <p:nvSpPr>
          <p:cNvPr id="4" name="PlaceHolder 5"/>
          <p:cNvSpPr>
            <a:spLocks noGrp="1"/>
          </p:cNvSpPr>
          <p:nvPr>
            <p:ph type="sldNum"/>
          </p:nvPr>
        </p:nvSpPr>
        <p:spPr>
          <a:xfrm>
            <a:off x="7227360" y="5165280"/>
            <a:ext cx="2348280" cy="390600"/>
          </a:xfrm>
          <a:prstGeom prst="rect">
            <a:avLst/>
          </a:prstGeom>
        </p:spPr>
        <p:txBody>
          <a:bodyPr lIns="0" rIns="0" tIns="0" bIns="0"/>
          <a:p>
            <a:pPr algn="r"/>
            <a:fld id="{D711500E-DCE4-4F2A-B9DD-F3A40D69145F}"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TextShape 1"/>
          <p:cNvSpPr txBox="1"/>
          <p:nvPr/>
        </p:nvSpPr>
        <p:spPr>
          <a:xfrm>
            <a:off x="504000" y="226080"/>
            <a:ext cx="9071640" cy="946440"/>
          </a:xfrm>
          <a:prstGeom prst="rect">
            <a:avLst/>
          </a:prstGeom>
          <a:noFill/>
          <a:ln>
            <a:noFill/>
          </a:ln>
        </p:spPr>
        <p:txBody>
          <a:bodyPr lIns="0" rIns="0" tIns="0" bIns="0" anchor="ctr"/>
          <a:p>
            <a:pPr algn="ctr"/>
            <a:endParaRPr b="0" lang="en-US" sz="4400" spc="-1" strike="noStrike">
              <a:latin typeface="Arial"/>
            </a:endParaRPr>
          </a:p>
        </p:txBody>
      </p:sp>
      <p:sp>
        <p:nvSpPr>
          <p:cNvPr id="42" name="TextShape 2"/>
          <p:cNvSpPr txBox="1"/>
          <p:nvPr/>
        </p:nvSpPr>
        <p:spPr>
          <a:xfrm>
            <a:off x="504000" y="1326600"/>
            <a:ext cx="9071640" cy="3288240"/>
          </a:xfrm>
          <a:prstGeom prst="rect">
            <a:avLst/>
          </a:prstGeom>
          <a:noFill/>
          <a:ln>
            <a:noFill/>
          </a:ln>
        </p:spPr>
        <p:txBody>
          <a:bodyPr lIns="0" rIns="0" tIns="0" bIns="0" anchor="ctr"/>
          <a:p>
            <a:pPr algn="ctr"/>
            <a:endParaRPr b="0" lang="en-US" sz="3200" spc="-1" strike="noStrike">
              <a:latin typeface="Arial"/>
            </a:endParaRPr>
          </a:p>
        </p:txBody>
      </p:sp>
      <p:sp>
        <p:nvSpPr>
          <p:cNvPr id="43" name="CustomShape 3"/>
          <p:cNvSpPr/>
          <p:nvPr/>
        </p:nvSpPr>
        <p:spPr>
          <a:xfrm>
            <a:off x="901080" y="1480680"/>
            <a:ext cx="8264520" cy="2704680"/>
          </a:xfrm>
          <a:prstGeom prst="rect">
            <a:avLst/>
          </a:prstGeom>
          <a:solidFill>
            <a:srgbClr val="ffffff"/>
          </a:solidFill>
          <a:ln w="25560">
            <a:solidFill>
              <a:srgbClr val="000000"/>
            </a:solidFill>
            <a:round/>
          </a:ln>
        </p:spPr>
        <p:style>
          <a:lnRef idx="0"/>
          <a:fillRef idx="0"/>
          <a:effectRef idx="0"/>
          <a:fontRef idx="minor"/>
        </p:style>
        <p:txBody>
          <a:bodyPr lIns="164520" rIns="164520" tIns="137160" bIns="91440"/>
          <a:p>
            <a:pPr>
              <a:lnSpc>
                <a:spcPct val="100000"/>
              </a:lnSpc>
            </a:pPr>
            <a:r>
              <a:rPr b="1" lang="en-US" sz="1600" spc="-1" strike="noStrike">
                <a:solidFill>
                  <a:srgbClr val="000000"/>
                </a:solidFill>
                <a:latin typeface="Calibri"/>
              </a:rPr>
              <a:t>IMPORTANT INFORMATION </a:t>
            </a:r>
            <a:endParaRPr b="0" lang="en-US" sz="1600" spc="-1" strike="noStrike">
              <a:latin typeface="Arial"/>
            </a:endParaRPr>
          </a:p>
          <a:p>
            <a:pPr>
              <a:lnSpc>
                <a:spcPct val="100000"/>
              </a:lnSpc>
            </a:pPr>
            <a:r>
              <a:rPr b="0" lang="en-US" sz="1100" spc="-1" strike="noStrike">
                <a:solidFill>
                  <a:srgbClr val="000000"/>
                </a:solidFill>
                <a:latin typeface="Calibri"/>
              </a:rPr>
              <a:t>Effective Jan. 1, 2019, all hospitals in the U.S. are required to make available, via the internet in a machine-readable format, a list of their current standard charges for services, and to update this information at least annually or more often as appropriate. The U.S. Centers for Medicare &amp; Medicaid Services (CMS) has issued this requirement in an effort to create more transparency about the cost of treatment and services at hospitals. The chargemaster is an accounting document containing a comprehensive list of items billable to a hospital patient or a patient’s health insurance provider. The chargemaster for Dickenson Community Hospital is provided in the Excel chart below.</a:t>
            </a:r>
            <a:br/>
            <a:endParaRPr b="0" lang="en-US" sz="1100" spc="-1" strike="noStrike">
              <a:latin typeface="Arial"/>
            </a:endParaRPr>
          </a:p>
          <a:p>
            <a:pPr>
              <a:lnSpc>
                <a:spcPct val="100000"/>
              </a:lnSpc>
            </a:pPr>
            <a:r>
              <a:rPr b="0" lang="en-US" sz="1100" spc="-1" strike="noStrike">
                <a:solidFill>
                  <a:srgbClr val="000000"/>
                </a:solidFill>
                <a:latin typeface="Calibri"/>
              </a:rPr>
              <a:t>IMPORTANT NOTE: </a:t>
            </a:r>
            <a:r>
              <a:rPr b="1" lang="en-US" sz="1100" spc="-1" strike="noStrike">
                <a:solidFill>
                  <a:srgbClr val="000000"/>
                </a:solidFill>
                <a:latin typeface="Calibri"/>
              </a:rPr>
              <a:t>The standard charges listed below will NOT be the out-of-pocket cost the patient pays</a:t>
            </a:r>
            <a:r>
              <a:rPr b="0" lang="en-US" sz="1100" spc="-1" strike="noStrike">
                <a:solidFill>
                  <a:srgbClr val="000000"/>
                </a:solidFill>
                <a:latin typeface="Calibri"/>
              </a:rPr>
              <a:t>. Very few, if any, patients pay the posted charges, and the charges are typically not reflective of how hospitals are paid for the vast majority of patients. How much a patient actually pays for a particular service is determined by a number of factors, including insurance coverage and benefit plan design, and whether the patient is eligible for financial assistance. The only way for a patient to obtain a realistic estimate is through an individualized assessment that takes into account the patient’s insurance coverage, health conditions and financial situation. Patients wishing to obtain an estimate for service at Dickenson Community Hospital can call 423-431-1776 for individual assistance. </a:t>
            </a:r>
            <a:endParaRPr b="0" lang="en-US" sz="1100" spc="-1" strike="noStrike">
              <a:latin typeface="Arial"/>
            </a:endParaRPr>
          </a:p>
          <a:p>
            <a:pPr>
              <a:lnSpc>
                <a:spcPct val="100000"/>
              </a:lnSpc>
            </a:pPr>
            <a:endParaRPr b="0" lang="en-US" sz="1100" spc="-1" strike="noStrike">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LibreOffice/6.0.4.2$MacOSX_X86_64 LibreOffice_project/9b0d9b32d5dcda91d2f1a96dc04c645c450872bf</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2019-01-07T00:03:10Z</dcterms:created>
  <dc:creator/>
  <dc:description/>
  <dc:language>en-US</dc:language>
  <cp:lastModifiedBy/>
  <dcterms:modified xsi:type="dcterms:W3CDTF">2019-01-07T00:03:59Z</dcterms:modified>
  <cp:revision>1</cp:revision>
  <dc:subject/>
  <dc:title/>
</cp:coreProperties>
</file>