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599525" cy="32399288"/>
  <p:notesSz cx="6858000" cy="9144000"/>
  <p:defaultTextStyle>
    <a:defPPr>
      <a:defRPr lang="es-MX"/>
    </a:defPPr>
    <a:lvl1pPr marL="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60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5F"/>
    <a:srgbClr val="002850"/>
    <a:srgbClr val="8FB6D4"/>
    <a:srgbClr val="94B8D5"/>
    <a:srgbClr val="DAE6F0"/>
    <a:srgbClr val="6B0830"/>
    <a:srgbClr val="800000"/>
    <a:srgbClr val="6B0807"/>
    <a:srgbClr val="9900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60" d="100"/>
          <a:sy n="60" d="100"/>
        </p:scale>
        <p:origin x="-1338" y="-5454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3E9E8-5266-44DD-9463-D3350F49E7D5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8F1C-1FA5-44A3-9E3E-0EFE822C42C6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45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42649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085298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27946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170595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713244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255893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798542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341190" algn="l" defTabSz="3085298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965" y="10064781"/>
            <a:ext cx="18359597" cy="69448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5495031" y="8174822"/>
            <a:ext cx="17219621" cy="1741611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28668" y="8174822"/>
            <a:ext cx="51306372" cy="17416117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6213" y="20819545"/>
            <a:ext cx="18359597" cy="6434859"/>
          </a:xfrm>
        </p:spPr>
        <p:txBody>
          <a:bodyPr anchor="t"/>
          <a:lstStyle>
            <a:lvl1pPr algn="l">
              <a:defRPr sz="12599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06213" y="13732203"/>
            <a:ext cx="18359597" cy="7087342"/>
          </a:xfrm>
        </p:spPr>
        <p:txBody>
          <a:bodyPr anchor="b"/>
          <a:lstStyle>
            <a:lvl1pPr marL="0" indent="0">
              <a:buNone/>
              <a:defRPr sz="6333">
                <a:solidFill>
                  <a:schemeClr val="tx1">
                    <a:tint val="75000"/>
                  </a:schemeClr>
                </a:solidFill>
              </a:defRPr>
            </a:lvl1pPr>
            <a:lvl2pPr marL="1440036" indent="0">
              <a:buNone/>
              <a:defRPr sz="5666">
                <a:solidFill>
                  <a:schemeClr val="tx1">
                    <a:tint val="75000"/>
                  </a:schemeClr>
                </a:solidFill>
              </a:defRPr>
            </a:lvl2pPr>
            <a:lvl3pPr marL="2880072" indent="0">
              <a:buNone/>
              <a:defRPr sz="5066">
                <a:solidFill>
                  <a:schemeClr val="tx1">
                    <a:tint val="75000"/>
                  </a:schemeClr>
                </a:solidFill>
              </a:defRPr>
            </a:lvl3pPr>
            <a:lvl4pPr marL="432010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014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018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02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025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028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28668" y="47623956"/>
            <a:ext cx="34262996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51655" y="47623956"/>
            <a:ext cx="34262998" cy="134712040"/>
          </a:xfrm>
        </p:spPr>
        <p:txBody>
          <a:bodyPr/>
          <a:lstStyle>
            <a:lvl1pPr>
              <a:defRPr sz="8799"/>
            </a:lvl1pPr>
            <a:lvl2pPr>
              <a:defRPr sz="7533"/>
            </a:lvl2pPr>
            <a:lvl3pPr>
              <a:defRPr sz="6333"/>
            </a:lvl3pPr>
            <a:lvl4pPr>
              <a:defRPr sz="5666"/>
            </a:lvl4pPr>
            <a:lvl5pPr>
              <a:defRPr sz="5666"/>
            </a:lvl5pPr>
            <a:lvl6pPr>
              <a:defRPr sz="5666"/>
            </a:lvl6pPr>
            <a:lvl7pPr>
              <a:defRPr sz="5666"/>
            </a:lvl7pPr>
            <a:lvl8pPr>
              <a:defRPr sz="5666"/>
            </a:lvl8pPr>
            <a:lvl9pPr>
              <a:defRPr sz="56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252343"/>
            <a:ext cx="9543541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79977" y="10274774"/>
            <a:ext cx="9543541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0972260" y="7252343"/>
            <a:ext cx="9547290" cy="3022432"/>
          </a:xfrm>
        </p:spPr>
        <p:txBody>
          <a:bodyPr anchor="b"/>
          <a:lstStyle>
            <a:lvl1pPr marL="0" indent="0">
              <a:buNone/>
              <a:defRPr sz="7533" b="1"/>
            </a:lvl1pPr>
            <a:lvl2pPr marL="1440036" indent="0">
              <a:buNone/>
              <a:defRPr sz="6333" b="1"/>
            </a:lvl2pPr>
            <a:lvl3pPr marL="2880072" indent="0">
              <a:buNone/>
              <a:defRPr sz="5666" b="1"/>
            </a:lvl3pPr>
            <a:lvl4pPr marL="4320108" indent="0">
              <a:buNone/>
              <a:defRPr sz="5066" b="1"/>
            </a:lvl4pPr>
            <a:lvl5pPr marL="5760144" indent="0">
              <a:buNone/>
              <a:defRPr sz="5066" b="1"/>
            </a:lvl5pPr>
            <a:lvl6pPr marL="7200180" indent="0">
              <a:buNone/>
              <a:defRPr sz="5066" b="1"/>
            </a:lvl6pPr>
            <a:lvl7pPr marL="8640216" indent="0">
              <a:buNone/>
              <a:defRPr sz="5066" b="1"/>
            </a:lvl7pPr>
            <a:lvl8pPr marL="10080252" indent="0">
              <a:buNone/>
              <a:defRPr sz="5066" b="1"/>
            </a:lvl8pPr>
            <a:lvl9pPr marL="11520288" indent="0">
              <a:buNone/>
              <a:defRPr sz="5066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0972260" y="10274774"/>
            <a:ext cx="9547290" cy="18667092"/>
          </a:xfrm>
        </p:spPr>
        <p:txBody>
          <a:bodyPr/>
          <a:lstStyle>
            <a:lvl1pPr>
              <a:defRPr sz="7533"/>
            </a:lvl1pPr>
            <a:lvl2pPr>
              <a:defRPr sz="6333"/>
            </a:lvl2pPr>
            <a:lvl3pPr>
              <a:defRPr sz="5666"/>
            </a:lvl3pPr>
            <a:lvl4pPr>
              <a:defRPr sz="5066"/>
            </a:lvl4pPr>
            <a:lvl5pPr>
              <a:defRPr sz="5066"/>
            </a:lvl5pPr>
            <a:lvl6pPr>
              <a:defRPr sz="5066"/>
            </a:lvl6pPr>
            <a:lvl7pPr>
              <a:defRPr sz="5066"/>
            </a:lvl7pPr>
            <a:lvl8pPr>
              <a:defRPr sz="5066"/>
            </a:lvl8pPr>
            <a:lvl9pPr>
              <a:defRPr sz="50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9977" y="1289972"/>
            <a:ext cx="7106095" cy="5489879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444814" y="1289974"/>
            <a:ext cx="12074734" cy="27651895"/>
          </a:xfrm>
        </p:spPr>
        <p:txBody>
          <a:bodyPr/>
          <a:lstStyle>
            <a:lvl1pPr>
              <a:defRPr sz="10066"/>
            </a:lvl1pPr>
            <a:lvl2pPr>
              <a:defRPr sz="8799"/>
            </a:lvl2pPr>
            <a:lvl3pPr>
              <a:defRPr sz="7533"/>
            </a:lvl3pPr>
            <a:lvl4pPr>
              <a:defRPr sz="6333"/>
            </a:lvl4pPr>
            <a:lvl5pPr>
              <a:defRPr sz="6333"/>
            </a:lvl5pPr>
            <a:lvl6pPr>
              <a:defRPr sz="6333"/>
            </a:lvl6pPr>
            <a:lvl7pPr>
              <a:defRPr sz="6333"/>
            </a:lvl7pPr>
            <a:lvl8pPr>
              <a:defRPr sz="6333"/>
            </a:lvl8pPr>
            <a:lvl9pPr>
              <a:defRPr sz="63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9977" y="6779854"/>
            <a:ext cx="7106095" cy="22162015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3658" y="22679502"/>
            <a:ext cx="12959715" cy="2677443"/>
          </a:xfrm>
        </p:spPr>
        <p:txBody>
          <a:bodyPr anchor="b"/>
          <a:lstStyle>
            <a:lvl1pPr algn="l">
              <a:defRPr sz="6333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33658" y="2894937"/>
            <a:ext cx="12959715" cy="19439573"/>
          </a:xfrm>
        </p:spPr>
        <p:txBody>
          <a:bodyPr/>
          <a:lstStyle>
            <a:lvl1pPr marL="0" indent="0">
              <a:buNone/>
              <a:defRPr sz="10066"/>
            </a:lvl1pPr>
            <a:lvl2pPr marL="1440036" indent="0">
              <a:buNone/>
              <a:defRPr sz="8799"/>
            </a:lvl2pPr>
            <a:lvl3pPr marL="2880072" indent="0">
              <a:buNone/>
              <a:defRPr sz="7533"/>
            </a:lvl3pPr>
            <a:lvl4pPr marL="4320108" indent="0">
              <a:buNone/>
              <a:defRPr sz="6333"/>
            </a:lvl4pPr>
            <a:lvl5pPr marL="5760144" indent="0">
              <a:buNone/>
              <a:defRPr sz="6333"/>
            </a:lvl5pPr>
            <a:lvl6pPr marL="7200180" indent="0">
              <a:buNone/>
              <a:defRPr sz="6333"/>
            </a:lvl6pPr>
            <a:lvl7pPr marL="8640216" indent="0">
              <a:buNone/>
              <a:defRPr sz="6333"/>
            </a:lvl7pPr>
            <a:lvl8pPr marL="10080252" indent="0">
              <a:buNone/>
              <a:defRPr sz="6333"/>
            </a:lvl8pPr>
            <a:lvl9pPr marL="11520288" indent="0">
              <a:buNone/>
              <a:defRPr sz="6333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33658" y="25356945"/>
            <a:ext cx="12959715" cy="3802414"/>
          </a:xfrm>
        </p:spPr>
        <p:txBody>
          <a:bodyPr/>
          <a:lstStyle>
            <a:lvl1pPr marL="0" indent="0">
              <a:buNone/>
              <a:defRPr sz="4400"/>
            </a:lvl1pPr>
            <a:lvl2pPr marL="1440036" indent="0">
              <a:buNone/>
              <a:defRPr sz="3800"/>
            </a:lvl2pPr>
            <a:lvl3pPr marL="2880072" indent="0">
              <a:buNone/>
              <a:defRPr sz="3133"/>
            </a:lvl3pPr>
            <a:lvl4pPr marL="4320108" indent="0">
              <a:buNone/>
              <a:defRPr sz="2866"/>
            </a:lvl4pPr>
            <a:lvl5pPr marL="5760144" indent="0">
              <a:buNone/>
              <a:defRPr sz="2866"/>
            </a:lvl5pPr>
            <a:lvl6pPr marL="7200180" indent="0">
              <a:buNone/>
              <a:defRPr sz="2866"/>
            </a:lvl6pPr>
            <a:lvl7pPr marL="8640216" indent="0">
              <a:buNone/>
              <a:defRPr sz="2866"/>
            </a:lvl7pPr>
            <a:lvl8pPr marL="10080252" indent="0">
              <a:buNone/>
              <a:defRPr sz="2866"/>
            </a:lvl8pPr>
            <a:lvl9pPr marL="11520288" indent="0">
              <a:buNone/>
              <a:defRPr sz="286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079977" y="1297474"/>
            <a:ext cx="19439573" cy="539988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9977" y="7559836"/>
            <a:ext cx="19439573" cy="2138203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79977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A902-0B24-4AD2-A8E2-7F125CEBAD79}" type="datetimeFigureOut">
              <a:rPr lang="es-MX" smtClean="0"/>
              <a:pPr/>
              <a:t>23/05/2018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379838" y="30029343"/>
            <a:ext cx="6839850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5479660" y="30029343"/>
            <a:ext cx="5039889" cy="1724962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B820-5754-4AC1-AD62-58820E853C4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72" rtl="0" eaLnBrk="1" latinLnBrk="0" hangingPunct="1">
        <a:spcBef>
          <a:spcPct val="0"/>
        </a:spcBef>
        <a:buNone/>
        <a:defRPr sz="13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7" indent="-1080027" algn="l" defTabSz="2880072" rtl="0" eaLnBrk="1" latinLnBrk="0" hangingPunct="1">
        <a:spcBef>
          <a:spcPct val="20000"/>
        </a:spcBef>
        <a:buFont typeface="Arial" pitchFamily="34" charset="0"/>
        <a:buChar char="•"/>
        <a:defRPr sz="10066" kern="1200">
          <a:solidFill>
            <a:schemeClr val="tx1"/>
          </a:solidFill>
          <a:latin typeface="+mn-lt"/>
          <a:ea typeface="+mn-ea"/>
          <a:cs typeface="+mn-cs"/>
        </a:defRPr>
      </a:lvl1pPr>
      <a:lvl2pPr marL="2340059" indent="-900023" algn="l" defTabSz="2880072" rtl="0" eaLnBrk="1" latinLnBrk="0" hangingPunct="1">
        <a:spcBef>
          <a:spcPct val="20000"/>
        </a:spcBef>
        <a:buFont typeface="Arial" pitchFamily="34" charset="0"/>
        <a:buChar char="–"/>
        <a:defRPr sz="8799" kern="1200">
          <a:solidFill>
            <a:schemeClr val="tx1"/>
          </a:solidFill>
          <a:latin typeface="+mn-lt"/>
          <a:ea typeface="+mn-ea"/>
          <a:cs typeface="+mn-cs"/>
        </a:defRPr>
      </a:lvl2pPr>
      <a:lvl3pPr marL="360009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7533" kern="1200">
          <a:solidFill>
            <a:schemeClr val="tx1"/>
          </a:solidFill>
          <a:latin typeface="+mn-lt"/>
          <a:ea typeface="+mn-ea"/>
          <a:cs typeface="+mn-cs"/>
        </a:defRPr>
      </a:lvl3pPr>
      <a:lvl4pPr marL="5040126" indent="-720018" algn="l" defTabSz="2880072" rtl="0" eaLnBrk="1" latinLnBrk="0" hangingPunct="1">
        <a:spcBef>
          <a:spcPct val="20000"/>
        </a:spcBef>
        <a:buFont typeface="Arial" pitchFamily="34" charset="0"/>
        <a:buChar char="–"/>
        <a:defRPr sz="6333" kern="1200">
          <a:solidFill>
            <a:schemeClr val="tx1"/>
          </a:solidFill>
          <a:latin typeface="+mn-lt"/>
          <a:ea typeface="+mn-ea"/>
          <a:cs typeface="+mn-cs"/>
        </a:defRPr>
      </a:lvl4pPr>
      <a:lvl5pPr marL="6480162" indent="-720018" algn="l" defTabSz="2880072" rtl="0" eaLnBrk="1" latinLnBrk="0" hangingPunct="1">
        <a:spcBef>
          <a:spcPct val="20000"/>
        </a:spcBef>
        <a:buFont typeface="Arial" pitchFamily="34" charset="0"/>
        <a:buChar char="»"/>
        <a:defRPr sz="6333" kern="1200">
          <a:solidFill>
            <a:schemeClr val="tx1"/>
          </a:solidFill>
          <a:latin typeface="+mn-lt"/>
          <a:ea typeface="+mn-ea"/>
          <a:cs typeface="+mn-cs"/>
        </a:defRPr>
      </a:lvl5pPr>
      <a:lvl6pPr marL="7920198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6pPr>
      <a:lvl7pPr marL="9360234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7pPr>
      <a:lvl8pPr marL="10800270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06" indent="-720018" algn="l" defTabSz="2880072" rtl="0" eaLnBrk="1" latinLnBrk="0" hangingPunct="1">
        <a:spcBef>
          <a:spcPct val="20000"/>
        </a:spcBef>
        <a:buFont typeface="Arial" pitchFamily="34" charset="0"/>
        <a:buChar char="•"/>
        <a:defRPr sz="6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07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10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144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180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216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252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288" algn="l" defTabSz="2880072" rtl="0" eaLnBrk="1" latinLnBrk="0" hangingPunct="1">
        <a:defRPr sz="5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4466523"/>
            <a:ext cx="21599525" cy="27932766"/>
            <a:chOff x="0" y="6036064"/>
            <a:chExt cx="32735838" cy="37856473"/>
          </a:xfrm>
        </p:grpSpPr>
        <p:sp>
          <p:nvSpPr>
            <p:cNvPr id="7" name="Rectangle 36"/>
            <p:cNvSpPr/>
            <p:nvPr/>
          </p:nvSpPr>
          <p:spPr>
            <a:xfrm rot="10800000">
              <a:off x="0" y="42849920"/>
              <a:ext cx="32735838" cy="1042617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37"/>
            <p:cNvSpPr/>
            <p:nvPr/>
          </p:nvSpPr>
          <p:spPr>
            <a:xfrm>
              <a:off x="0" y="6036064"/>
              <a:ext cx="32729743" cy="274521"/>
            </a:xfrm>
            <a:prstGeom prst="rect">
              <a:avLst/>
            </a:prstGeom>
            <a:gradFill flip="none" rotWithShape="1">
              <a:gsLst>
                <a:gs pos="0">
                  <a:srgbClr val="002850">
                    <a:tint val="66000"/>
                    <a:satMod val="160000"/>
                  </a:srgbClr>
                </a:gs>
                <a:gs pos="50000">
                  <a:srgbClr val="002850">
                    <a:tint val="44500"/>
                    <a:satMod val="160000"/>
                  </a:srgbClr>
                </a:gs>
                <a:gs pos="100000">
                  <a:srgbClr val="0028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38"/>
            <p:cNvSpPr/>
            <p:nvPr/>
          </p:nvSpPr>
          <p:spPr>
            <a:xfrm>
              <a:off x="687918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39"/>
            <p:cNvSpPr/>
            <p:nvPr/>
          </p:nvSpPr>
          <p:spPr>
            <a:xfrm>
              <a:off x="16639410" y="6983728"/>
              <a:ext cx="15452670" cy="35680320"/>
            </a:xfrm>
            <a:prstGeom prst="roundRect">
              <a:avLst>
                <a:gd name="adj" fmla="val 195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516446"/>
            <a:ext cx="4932000" cy="17167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962" y="1279635"/>
            <a:ext cx="2753912" cy="225421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416789" y="342845"/>
            <a:ext cx="116652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80072"/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para la administracion del centro de salud de la comunidad de Texcatepec, Chilcuautla </a:t>
            </a:r>
            <a:endParaRPr lang="es-419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Integrantes del equipo: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Fuentes Sánchez Alba Hazel, Cruz Romero Alfredo, López Hernández Irving Roberto y García Bernal José Alberto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Asesor(es): M.C.C. Dulce Jazmín Navarrete Arias, Lic. Eliud Paredes Reyes, Lic. Aline Pérez Martínez 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Instituto Tecnológico Superior del Occidente del Estado de Hidalgo. 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Paseo del Agrarismo 2000. Carr. Mixquiahuala - Tula, km 2.5</a:t>
            </a:r>
          </a:p>
          <a:p>
            <a:pPr algn="ctr" defTabSz="2880072"/>
            <a:r>
              <a:rPr lang="es-MX" sz="2400" b="1" dirty="0">
                <a:latin typeface="Arial" pitchFamily="34" charset="0"/>
                <a:cs typeface="Arial" pitchFamily="34" charset="0"/>
              </a:rPr>
              <a:t>Mixquiahuala de Juárez, Hidalgo, C.P. 42700</a:t>
            </a:r>
          </a:p>
        </p:txBody>
      </p:sp>
      <p:sp>
        <p:nvSpPr>
          <p:cNvPr id="16" name="Rectangle 29"/>
          <p:cNvSpPr>
            <a:spLocks/>
          </p:cNvSpPr>
          <p:nvPr/>
        </p:nvSpPr>
        <p:spPr bwMode="auto">
          <a:xfrm>
            <a:off x="455846" y="5175496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8FB6D4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RESUMEN</a:t>
            </a:r>
          </a:p>
        </p:txBody>
      </p:sp>
      <p:sp>
        <p:nvSpPr>
          <p:cNvPr id="17" name="Rectangle 29"/>
          <p:cNvSpPr>
            <a:spLocks/>
          </p:cNvSpPr>
          <p:nvPr/>
        </p:nvSpPr>
        <p:spPr bwMode="auto">
          <a:xfrm>
            <a:off x="485184" y="10428168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ANTECEDENTES</a:t>
            </a:r>
          </a:p>
        </p:txBody>
      </p:sp>
      <p:sp>
        <p:nvSpPr>
          <p:cNvPr id="18" name="Rectangle 29"/>
          <p:cNvSpPr>
            <a:spLocks/>
          </p:cNvSpPr>
          <p:nvPr/>
        </p:nvSpPr>
        <p:spPr bwMode="auto">
          <a:xfrm>
            <a:off x="462306" y="15801426"/>
            <a:ext cx="101952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OBJETIVO</a:t>
            </a:r>
          </a:p>
        </p:txBody>
      </p:sp>
      <p:sp>
        <p:nvSpPr>
          <p:cNvPr id="19" name="Rectangle 29"/>
          <p:cNvSpPr>
            <a:spLocks/>
          </p:cNvSpPr>
          <p:nvPr/>
        </p:nvSpPr>
        <p:spPr bwMode="auto">
          <a:xfrm>
            <a:off x="469961" y="19991355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METODOLOGÍA</a:t>
            </a:r>
          </a:p>
        </p:txBody>
      </p:sp>
      <p:sp>
        <p:nvSpPr>
          <p:cNvPr id="20" name="Rectangle 29"/>
          <p:cNvSpPr>
            <a:spLocks/>
          </p:cNvSpPr>
          <p:nvPr/>
        </p:nvSpPr>
        <p:spPr bwMode="auto">
          <a:xfrm>
            <a:off x="10967660" y="5182420"/>
            <a:ext cx="10195200" cy="787358"/>
          </a:xfrm>
          <a:prstGeom prst="round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RESULTADOS</a:t>
            </a:r>
          </a:p>
        </p:txBody>
      </p:sp>
      <p:sp>
        <p:nvSpPr>
          <p:cNvPr id="21" name="Rectangle 29"/>
          <p:cNvSpPr>
            <a:spLocks/>
          </p:cNvSpPr>
          <p:nvPr/>
        </p:nvSpPr>
        <p:spPr bwMode="auto">
          <a:xfrm>
            <a:off x="10971516" y="24192532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CONCLUSIONES</a:t>
            </a:r>
          </a:p>
        </p:txBody>
      </p:sp>
      <p:sp>
        <p:nvSpPr>
          <p:cNvPr id="22" name="Rectangle 29"/>
          <p:cNvSpPr>
            <a:spLocks/>
          </p:cNvSpPr>
          <p:nvPr/>
        </p:nvSpPr>
        <p:spPr bwMode="auto">
          <a:xfrm>
            <a:off x="10959658" y="27816959"/>
            <a:ext cx="10188000" cy="787358"/>
          </a:xfrm>
          <a:prstGeom prst="rect">
            <a:avLst/>
          </a:prstGeom>
          <a:solidFill>
            <a:srgbClr val="002850"/>
          </a:solidFill>
          <a:ln w="28575">
            <a:solidFill>
              <a:srgbClr val="002850"/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altLang="es-MX" sz="3200" b="1" dirty="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REFERENCIAS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29366" y="6172047"/>
            <a:ext cx="9882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El proyecto consta de una aplicación móvil y web para el centro de salud de la comunidad de Texcatepec Chilcuautla, aplicando  los conocimientos adquiridos en las materias de especialidad, haciendo uso de las metodologías de desarrollo Mobile-D para la aplicación móvil; XP para la aplicación web, utilizando hibérnate como parte de la materia de tópicos de desarrollo y así poder adentrarnos a las herramientas.</a:t>
            </a:r>
          </a:p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Se busca optimizar el registro de los pacientes asegurando tenerlos centralizados en una base de datos y a su vez facilitar la entrega de reportes mensuales que realiza el centro de salud a la coordinación municipal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40407" y="11629748"/>
            <a:ext cx="9799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ea typeface="ヒラギノ角ゴ Pro W3" pitchFamily="1" charset="-128"/>
                <a:cs typeface="Arial" panose="020B0604020202020204" pitchFamily="34" charset="0"/>
              </a:rPr>
              <a:t>Actualmente el centro de salud tiene el registro de pacientes en una bitácora escrita a mano que posteriormente se transada a  un documento de Excel lo que hace que en el proceso se pierdan los datos o se registren incorrectamente. Cada mes la administración del centro de salud lleva a la cabecera municipal el reporte de las citas mensuales exportando el archivo a una memoria USB.</a:t>
            </a:r>
          </a:p>
          <a:p>
            <a:endParaRPr lang="es-MX" sz="2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81637" y="16990473"/>
            <a:ext cx="9602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Diseñar y construir una aplicación web y móvil para el centro de salud ubicado en la comunidad de Chilcuautla, basada en la metodología XP y Mobile-D, teniendo un aplicación que permita facilitar al personal del centro de salud el registro de los pacientes, el inventario de los medicamentos y  el reporte de los resultados mensuales, asegurando la integridad de los datos.</a:t>
            </a:r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67424" y="20880164"/>
            <a:ext cx="999307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propuesta fue desarrollada basándose en la metodología Mobile-D para la parte móvil  y XP  para la parte web.</a:t>
            </a:r>
          </a:p>
          <a:p>
            <a:pPr algn="just"/>
            <a:r>
              <a:rPr lang="es-MX" sz="2400" dirty="0">
                <a:latin typeface="Arial" pitchFamily="34" charset="0"/>
                <a:cs typeface="Arial" pitchFamily="34" charset="0"/>
              </a:rPr>
              <a:t>Un ciclo de proyecto con la metodología 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Mobile-D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 está compuesto por cinco fases: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Exploración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Producción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Estabilización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 ciclo de proyecto con la metodología 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XP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 está compuesto por cuatro fases: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Planificación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Diseño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Codificación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>
                <a:latin typeface="Arial" pitchFamily="34" charset="0"/>
                <a:cs typeface="Arial" pitchFamily="34" charset="0"/>
              </a:rPr>
              <a:t>Pruebas</a:t>
            </a:r>
          </a:p>
          <a:p>
            <a:pPr algn="just"/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1249437" y="6283932"/>
            <a:ext cx="960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28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De a cuerdo con los objetivos se obtuvo una aplicación móvil con los módulos de paciente y farmacia</a:t>
            </a:r>
          </a:p>
          <a:p>
            <a:pPr algn="just"/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11426273" y="21432867"/>
            <a:ext cx="8975030" cy="23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1pPr>
            <a:lvl2pPr marL="196850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2pPr>
            <a:lvl3pPr marL="39528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3pPr>
            <a:lvl4pPr marL="592138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4pPr>
            <a:lvl5pPr marL="790575" algn="l" defTabSz="395288">
              <a:defRPr sz="1200">
                <a:solidFill>
                  <a:schemeClr val="tx1"/>
                </a:solidFill>
                <a:latin typeface="Gill Sans" pitchFamily="1" charset="0"/>
              </a:defRPr>
            </a:lvl5pPr>
            <a:lvl6pPr marL="12477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6pPr>
            <a:lvl7pPr marL="17049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7pPr>
            <a:lvl8pPr marL="21621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8pPr>
            <a:lvl9pPr marL="2619375" defTabSz="395288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pitchFamily="1" charset="0"/>
              </a:defRPr>
            </a:lvl9pPr>
          </a:lstStyle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2" name="7 Rectángulo"/>
          <p:cNvSpPr/>
          <p:nvPr/>
        </p:nvSpPr>
        <p:spPr>
          <a:xfrm>
            <a:off x="11061835" y="25357897"/>
            <a:ext cx="998364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Cumpliendo con los objetivos se logro desarrollar una aplicación móvil y web de acuerdo a las especificaciones del cliente, teniendo un sistema que atiende las problemáticas planteadas </a:t>
            </a:r>
          </a:p>
        </p:txBody>
      </p:sp>
      <p:sp>
        <p:nvSpPr>
          <p:cNvPr id="39" name="7 Rectángulo"/>
          <p:cNvSpPr/>
          <p:nvPr/>
        </p:nvSpPr>
        <p:spPr>
          <a:xfrm>
            <a:off x="10982957" y="28667863"/>
            <a:ext cx="9983642" cy="2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Hibernate</a:t>
            </a:r>
            <a:r>
              <a:rPr lang="es-MX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(13 de junio de 2016). Obtenido de http://hibernate.org/</a:t>
            </a:r>
            <a:endParaRPr lang="es-E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</a:t>
            </a:r>
            <a:r>
              <a:rPr lang="es-MX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(24 de noviembre de 2017). Obtenido de http://ingenieriadesoftware.mex.tl/52753_xp---extreme-programing.html</a:t>
            </a:r>
            <a:endParaRPr lang="es-E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1356654" y="12599244"/>
            <a:ext cx="473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3. Ingreso</a:t>
            </a:r>
          </a:p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 de paciente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03" y="26581863"/>
            <a:ext cx="4186151" cy="265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33 Imagen"/>
          <p:cNvPicPr/>
          <p:nvPr/>
        </p:nvPicPr>
        <p:blipFill rotWithShape="1">
          <a:blip r:embed="rId5"/>
          <a:srcRect l="30934" t="15918" r="16964" b="43942"/>
          <a:stretch/>
        </p:blipFill>
        <p:spPr bwMode="auto">
          <a:xfrm>
            <a:off x="5910597" y="26581863"/>
            <a:ext cx="4385109" cy="2651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C:\Users\HAZEL\Documents\SEMESTRE 8\proyecto centro de salud\Screenshot_15265219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576" y="7695541"/>
            <a:ext cx="2596618" cy="46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29"/>
          <p:cNvSpPr txBox="1"/>
          <p:nvPr/>
        </p:nvSpPr>
        <p:spPr>
          <a:xfrm>
            <a:off x="890232" y="29233092"/>
            <a:ext cx="473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1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. Historia de usuario de metodologia xp</a:t>
            </a:r>
          </a:p>
        </p:txBody>
      </p:sp>
      <p:sp>
        <p:nvSpPr>
          <p:cNvPr id="37" name="CuadroTexto 29"/>
          <p:cNvSpPr txBox="1"/>
          <p:nvPr/>
        </p:nvSpPr>
        <p:spPr>
          <a:xfrm>
            <a:off x="5651598" y="29387190"/>
            <a:ext cx="473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2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. Caso de uso de metodologia Mobile-D</a:t>
            </a:r>
          </a:p>
        </p:txBody>
      </p:sp>
      <p:pic>
        <p:nvPicPr>
          <p:cNvPr id="1029" name="Picture 5" descr="C:\Users\HAZEL\Documents\SEMESTRE 8\proyecto centro de salud\Screenshot_152652176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439" y="7669774"/>
            <a:ext cx="2791307" cy="46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29"/>
          <p:cNvSpPr txBox="1"/>
          <p:nvPr/>
        </p:nvSpPr>
        <p:spPr>
          <a:xfrm>
            <a:off x="16307596" y="12599243"/>
            <a:ext cx="399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4. pantalla de inicio de administrador </a:t>
            </a:r>
          </a:p>
        </p:txBody>
      </p:sp>
      <p:sp>
        <p:nvSpPr>
          <p:cNvPr id="41" name="CuadroTexto 26"/>
          <p:cNvSpPr txBox="1"/>
          <p:nvPr/>
        </p:nvSpPr>
        <p:spPr>
          <a:xfrm>
            <a:off x="11287840" y="13895388"/>
            <a:ext cx="960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MX" sz="28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De a cuerdo con los objetivos se obtuvo una aplicación web con los módulos de paciente, citas y farmacia</a:t>
            </a:r>
          </a:p>
          <a:p>
            <a:pPr algn="just"/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997" y="15280382"/>
            <a:ext cx="9280869" cy="33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CuadroTexto 29"/>
          <p:cNvSpPr txBox="1"/>
          <p:nvPr/>
        </p:nvSpPr>
        <p:spPr>
          <a:xfrm>
            <a:off x="11457696" y="18587268"/>
            <a:ext cx="938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4. </a:t>
            </a:r>
            <a:r>
              <a:rPr lang="es-419" sz="2400" i="1">
                <a:latin typeface="Arial" panose="020B0604020202020204" pitchFamily="34" charset="0"/>
                <a:cs typeface="Arial" panose="020B0604020202020204" pitchFamily="34" charset="0"/>
              </a:rPr>
              <a:t>Búsqueda </a:t>
            </a:r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de pacientes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74" y="19096680"/>
            <a:ext cx="8477250" cy="387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CuadroTexto 29"/>
          <p:cNvSpPr txBox="1"/>
          <p:nvPr/>
        </p:nvSpPr>
        <p:spPr>
          <a:xfrm>
            <a:off x="11485470" y="22866771"/>
            <a:ext cx="938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i="1" dirty="0">
                <a:latin typeface="Arial" panose="020B0604020202020204" pitchFamily="34" charset="0"/>
                <a:cs typeface="Arial" panose="020B0604020202020204" pitchFamily="34" charset="0"/>
              </a:rPr>
              <a:t>Ilustración 4. Formato de receta medica </a:t>
            </a:r>
          </a:p>
        </p:txBody>
      </p:sp>
    </p:spTree>
    <p:extLst>
      <p:ext uri="{BB962C8B-B14F-4D97-AF65-F5344CB8AC3E}">
        <p14:creationId xmlns:p14="http://schemas.microsoft.com/office/powerpoint/2010/main" val="2402519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506</Words>
  <Application>Microsoft Office PowerPoint</Application>
  <PresentationFormat>Personalizado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ヒラギノ角ゴ Pro W3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Perla Ivet Jarillo Nieto</dc:creator>
  <cp:lastModifiedBy>Albert</cp:lastModifiedBy>
  <cp:revision>101</cp:revision>
  <dcterms:created xsi:type="dcterms:W3CDTF">2012-09-13T03:00:57Z</dcterms:created>
  <dcterms:modified xsi:type="dcterms:W3CDTF">2018-05-23T18:52:01Z</dcterms:modified>
</cp:coreProperties>
</file>