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3" r:id="rId7"/>
    <p:sldId id="262" r:id="rId8"/>
    <p:sldId id="264" r:id="rId9"/>
  </p:sldIdLst>
  <p:sldSz cx="18288000" cy="10287000"/>
  <p:notesSz cx="6858000" cy="9144000"/>
  <p:embeddedFontLst>
    <p:embeddedFont>
      <p:font typeface="Roboto Condensed" panose="02000000000000000000" pitchFamily="2" charset="0"/>
      <p:regular r:id="rId10"/>
      <p:bold r:id="rId11"/>
      <p:italic r:id="rId12"/>
      <p:boldItalic r:id="rId13"/>
    </p:embeddedFont>
    <p:embeddedFont>
      <p:font typeface="Calibri" panose="020F0502020204030204" pitchFamily="34" charset="0"/>
      <p:regular r:id="rId14"/>
      <p:bold r:id="rId15"/>
      <p:italic r:id="rId16"/>
      <p:boldItalic r:id="rId17"/>
    </p:embeddedFont>
    <p:embeddedFont>
      <p:font typeface="Roboto Condensed Bold" panose="02000000000000000000" pitchFamily="2" charset="0"/>
      <p:bold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7" d="100"/>
          <a:sy n="47" d="100"/>
        </p:scale>
        <p:origin x="69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125" b="3125"/>
          <a:stretch>
            <a:fillRect/>
          </a:stretch>
        </p:blipFill>
        <p:spPr>
          <a:xfrm>
            <a:off x="0" y="0"/>
            <a:ext cx="18288000" cy="10287000"/>
          </a:xfrm>
          <a:prstGeom prst="rect">
            <a:avLst/>
          </a:prstGeom>
        </p:spPr>
      </p:pic>
      <p:grpSp>
        <p:nvGrpSpPr>
          <p:cNvPr id="6" name="Group 6"/>
          <p:cNvGrpSpPr/>
          <p:nvPr/>
        </p:nvGrpSpPr>
        <p:grpSpPr>
          <a:xfrm>
            <a:off x="11292620" y="9331729"/>
            <a:ext cx="4811235" cy="354637"/>
            <a:chOff x="0" y="0"/>
            <a:chExt cx="1267156" cy="93402"/>
          </a:xfrm>
        </p:grpSpPr>
        <p:sp>
          <p:nvSpPr>
            <p:cNvPr id="7" name="Freeform 7"/>
            <p:cNvSpPr/>
            <p:nvPr/>
          </p:nvSpPr>
          <p:spPr>
            <a:xfrm>
              <a:off x="629989" y="0"/>
              <a:ext cx="7179" cy="93402"/>
            </a:xfrm>
            <a:custGeom>
              <a:avLst/>
              <a:gdLst/>
              <a:ahLst/>
              <a:cxnLst/>
              <a:rect l="l" t="t" r="r" b="b"/>
              <a:pathLst>
                <a:path w="7179" h="93402">
                  <a:moveTo>
                    <a:pt x="3589" y="0"/>
                  </a:moveTo>
                  <a:lnTo>
                    <a:pt x="3589" y="0"/>
                  </a:lnTo>
                  <a:cubicBezTo>
                    <a:pt x="7179" y="31031"/>
                    <a:pt x="7179" y="62372"/>
                    <a:pt x="3589" y="93402"/>
                  </a:cubicBezTo>
                  <a:cubicBezTo>
                    <a:pt x="0" y="62372"/>
                    <a:pt x="0" y="31031"/>
                    <a:pt x="3589" y="0"/>
                  </a:cubicBezTo>
                  <a:close/>
                </a:path>
              </a:pathLst>
            </a:custGeom>
            <a:solidFill>
              <a:srgbClr val="000000">
                <a:alpha val="22745"/>
              </a:srgbClr>
            </a:soli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pic>
        <p:nvPicPr>
          <p:cNvPr id="12" name="Picture 12"/>
          <p:cNvPicPr>
            <a:picLocks noChangeAspect="1"/>
          </p:cNvPicPr>
          <p:nvPr/>
        </p:nvPicPr>
        <p:blipFill>
          <a:blip r:embed="rId3"/>
          <a:srcRect/>
          <a:stretch>
            <a:fillRect/>
          </a:stretch>
        </p:blipFill>
        <p:spPr>
          <a:xfrm>
            <a:off x="0" y="0"/>
            <a:ext cx="3237235" cy="3430281"/>
          </a:xfrm>
          <a:prstGeom prst="rect">
            <a:avLst/>
          </a:prstGeom>
        </p:spPr>
      </p:pic>
      <p:sp>
        <p:nvSpPr>
          <p:cNvPr id="13" name="TextBox 13"/>
          <p:cNvSpPr txBox="1"/>
          <p:nvPr/>
        </p:nvSpPr>
        <p:spPr>
          <a:xfrm>
            <a:off x="1028700" y="4018058"/>
            <a:ext cx="9289111" cy="1375803"/>
          </a:xfrm>
          <a:prstGeom prst="rect">
            <a:avLst/>
          </a:prstGeom>
        </p:spPr>
        <p:txBody>
          <a:bodyPr lIns="0" tIns="0" rIns="0" bIns="0" rtlCol="0" anchor="t">
            <a:spAutoFit/>
          </a:bodyPr>
          <a:lstStyle/>
          <a:p>
            <a:pPr algn="r">
              <a:lnSpc>
                <a:spcPts val="10152"/>
              </a:lnSpc>
            </a:pPr>
            <a:r>
              <a:rPr lang="en-US" sz="10800">
                <a:solidFill>
                  <a:srgbClr val="15125C"/>
                </a:solidFill>
                <a:latin typeface="Roboto Condensed"/>
              </a:rPr>
              <a:t>PROYECTO</a:t>
            </a:r>
          </a:p>
        </p:txBody>
      </p:sp>
      <p:sp>
        <p:nvSpPr>
          <p:cNvPr id="14" name="TextBox 14"/>
          <p:cNvSpPr txBox="1"/>
          <p:nvPr/>
        </p:nvSpPr>
        <p:spPr>
          <a:xfrm>
            <a:off x="1028700" y="5498636"/>
            <a:ext cx="9289111" cy="551433"/>
          </a:xfrm>
          <a:prstGeom prst="rect">
            <a:avLst/>
          </a:prstGeom>
        </p:spPr>
        <p:txBody>
          <a:bodyPr lIns="0" tIns="0" rIns="0" bIns="0" rtlCol="0" anchor="t">
            <a:spAutoFit/>
          </a:bodyPr>
          <a:lstStyle/>
          <a:p>
            <a:pPr algn="r">
              <a:lnSpc>
                <a:spcPts val="4329"/>
              </a:lnSpc>
            </a:pPr>
            <a:r>
              <a:rPr lang="en-US" sz="4605" dirty="0">
                <a:solidFill>
                  <a:srgbClr val="15125C"/>
                </a:solidFill>
                <a:latin typeface="Roboto Condensed"/>
              </a:rPr>
              <a:t>SISTEMA de GESTIÓN de PASAJES</a:t>
            </a:r>
          </a:p>
        </p:txBody>
      </p:sp>
      <p:sp>
        <p:nvSpPr>
          <p:cNvPr id="15" name="TextBox 15"/>
          <p:cNvSpPr txBox="1"/>
          <p:nvPr/>
        </p:nvSpPr>
        <p:spPr>
          <a:xfrm>
            <a:off x="3017379" y="3211518"/>
            <a:ext cx="7300433" cy="511935"/>
          </a:xfrm>
          <a:prstGeom prst="rect">
            <a:avLst/>
          </a:prstGeom>
        </p:spPr>
        <p:txBody>
          <a:bodyPr lIns="0" tIns="0" rIns="0" bIns="0" rtlCol="0" anchor="t">
            <a:spAutoFit/>
          </a:bodyPr>
          <a:lstStyle/>
          <a:p>
            <a:pPr algn="r">
              <a:lnSpc>
                <a:spcPts val="3926"/>
              </a:lnSpc>
            </a:pPr>
            <a:r>
              <a:rPr lang="en-US" sz="4268" dirty="0">
                <a:solidFill>
                  <a:srgbClr val="15125C"/>
                </a:solidFill>
                <a:latin typeface="Roboto Condensed Bold"/>
              </a:rPr>
              <a:t>APP SYS TRUK</a:t>
            </a:r>
          </a:p>
        </p:txBody>
      </p:sp>
      <p:pic>
        <p:nvPicPr>
          <p:cNvPr id="10" name="Imagen 9">
            <a:extLst>
              <a:ext uri="{FF2B5EF4-FFF2-40B4-BE49-F238E27FC236}">
                <a16:creationId xmlns="" xmlns:a16="http://schemas.microsoft.com/office/drawing/2014/main" id="{9C67DC43-4411-F990-CA1A-3153FA27EC22}"/>
              </a:ext>
            </a:extLst>
          </p:cNvPr>
          <p:cNvPicPr>
            <a:picLocks noChangeAspect="1"/>
          </p:cNvPicPr>
          <p:nvPr/>
        </p:nvPicPr>
        <p:blipFill>
          <a:blip r:embed="rId4"/>
          <a:stretch>
            <a:fillRect/>
          </a:stretch>
        </p:blipFill>
        <p:spPr>
          <a:xfrm>
            <a:off x="11049000" y="2434636"/>
            <a:ext cx="7007591" cy="432035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9992" y="952597"/>
            <a:ext cx="18717142" cy="1148241"/>
            <a:chOff x="0" y="0"/>
            <a:chExt cx="4929618" cy="302417"/>
          </a:xfrm>
        </p:grpSpPr>
        <p:sp>
          <p:nvSpPr>
            <p:cNvPr id="3" name="Freeform 3"/>
            <p:cNvSpPr/>
            <p:nvPr/>
          </p:nvSpPr>
          <p:spPr>
            <a:xfrm>
              <a:off x="0" y="0"/>
              <a:ext cx="4929618" cy="302417"/>
            </a:xfrm>
            <a:custGeom>
              <a:avLst/>
              <a:gdLst/>
              <a:ahLst/>
              <a:cxnLst/>
              <a:rect l="l" t="t" r="r" b="b"/>
              <a:pathLst>
                <a:path w="4929618" h="302417">
                  <a:moveTo>
                    <a:pt x="0" y="0"/>
                  </a:moveTo>
                  <a:lnTo>
                    <a:pt x="4929618" y="0"/>
                  </a:lnTo>
                  <a:lnTo>
                    <a:pt x="4929618" y="302417"/>
                  </a:lnTo>
                  <a:lnTo>
                    <a:pt x="0" y="302417"/>
                  </a:lnTo>
                  <a:close/>
                </a:path>
              </a:pathLst>
            </a:custGeom>
            <a:solidFill>
              <a:srgbClr val="AACFEF"/>
            </a:solidFill>
          </p:spPr>
        </p:sp>
        <p:sp>
          <p:nvSpPr>
            <p:cNvPr id="4" name="TextBox 4"/>
            <p:cNvSpPr txBox="1"/>
            <p:nvPr/>
          </p:nvSpPr>
          <p:spPr>
            <a:xfrm>
              <a:off x="0" y="-28575"/>
              <a:ext cx="812800" cy="841375"/>
            </a:xfrm>
            <a:prstGeom prst="rect">
              <a:avLst/>
            </a:prstGeom>
          </p:spPr>
          <p:txBody>
            <a:bodyPr lIns="50800" tIns="50800" rIns="50800" bIns="50800" rtlCol="0" anchor="ctr"/>
            <a:lstStyle/>
            <a:p>
              <a:pPr algn="ctr">
                <a:lnSpc>
                  <a:spcPts val="2418"/>
                </a:lnSpc>
              </a:pPr>
              <a:endParaRPr/>
            </a:p>
          </p:txBody>
        </p:sp>
      </p:grpSp>
      <p:sp>
        <p:nvSpPr>
          <p:cNvPr id="5" name="TextBox 5"/>
          <p:cNvSpPr txBox="1"/>
          <p:nvPr/>
        </p:nvSpPr>
        <p:spPr>
          <a:xfrm>
            <a:off x="-86418" y="177844"/>
            <a:ext cx="17891218" cy="807913"/>
          </a:xfrm>
          <a:prstGeom prst="rect">
            <a:avLst/>
          </a:prstGeom>
        </p:spPr>
        <p:txBody>
          <a:bodyPr lIns="0" tIns="0" rIns="0" bIns="0" rtlCol="0" anchor="t">
            <a:spAutoFit/>
          </a:bodyPr>
          <a:lstStyle/>
          <a:p>
            <a:pPr algn="ctr">
              <a:lnSpc>
                <a:spcPts val="6205"/>
              </a:lnSpc>
            </a:pPr>
            <a:r>
              <a:rPr lang="en-US" sz="6601" dirty="0">
                <a:solidFill>
                  <a:srgbClr val="15125C"/>
                </a:solidFill>
                <a:latin typeface="Roboto Condensed"/>
              </a:rPr>
              <a:t>FUNDAMENTOS DE PROGRAMACIÓN I</a:t>
            </a:r>
          </a:p>
        </p:txBody>
      </p:sp>
      <p:sp>
        <p:nvSpPr>
          <p:cNvPr id="6" name="TextBox 6"/>
          <p:cNvSpPr txBox="1"/>
          <p:nvPr/>
        </p:nvSpPr>
        <p:spPr>
          <a:xfrm>
            <a:off x="1447109" y="2772087"/>
            <a:ext cx="5092962" cy="991018"/>
          </a:xfrm>
          <a:prstGeom prst="rect">
            <a:avLst/>
          </a:prstGeom>
        </p:spPr>
        <p:txBody>
          <a:bodyPr lIns="0" tIns="0" rIns="0" bIns="0" rtlCol="0" anchor="t">
            <a:spAutoFit/>
          </a:bodyPr>
          <a:lstStyle/>
          <a:p>
            <a:pPr algn="ctr">
              <a:lnSpc>
                <a:spcPts val="7333"/>
              </a:lnSpc>
            </a:pPr>
            <a:r>
              <a:rPr lang="en-US" sz="7801" dirty="0">
                <a:solidFill>
                  <a:srgbClr val="15125C"/>
                </a:solidFill>
                <a:latin typeface="Roboto Condensed"/>
              </a:rPr>
              <a:t>PROYECTO :  </a:t>
            </a:r>
          </a:p>
        </p:txBody>
      </p:sp>
      <p:sp>
        <p:nvSpPr>
          <p:cNvPr id="7" name="TextBox 7"/>
          <p:cNvSpPr txBox="1"/>
          <p:nvPr/>
        </p:nvSpPr>
        <p:spPr>
          <a:xfrm>
            <a:off x="7758178" y="2910621"/>
            <a:ext cx="9878775" cy="612347"/>
          </a:xfrm>
          <a:prstGeom prst="rect">
            <a:avLst/>
          </a:prstGeom>
        </p:spPr>
        <p:txBody>
          <a:bodyPr wrap="square" lIns="0" tIns="0" rIns="0" bIns="0" rtlCol="0" anchor="t">
            <a:spAutoFit/>
          </a:bodyPr>
          <a:lstStyle/>
          <a:p>
            <a:pPr algn="ctr">
              <a:lnSpc>
                <a:spcPts val="4701"/>
              </a:lnSpc>
            </a:pPr>
            <a:r>
              <a:rPr lang="en-US" sz="5001" b="1" dirty="0">
                <a:solidFill>
                  <a:schemeClr val="accent2">
                    <a:lumMod val="75000"/>
                  </a:schemeClr>
                </a:solidFill>
                <a:latin typeface="Roboto Condensed"/>
              </a:rPr>
              <a:t>SISTEMA DE GESTIÓN DE PASAJES</a:t>
            </a:r>
          </a:p>
        </p:txBody>
      </p:sp>
      <p:sp>
        <p:nvSpPr>
          <p:cNvPr id="8" name="TextBox 8"/>
          <p:cNvSpPr txBox="1"/>
          <p:nvPr/>
        </p:nvSpPr>
        <p:spPr>
          <a:xfrm>
            <a:off x="1012129" y="5216090"/>
            <a:ext cx="6477691" cy="936154"/>
          </a:xfrm>
          <a:prstGeom prst="rect">
            <a:avLst/>
          </a:prstGeom>
        </p:spPr>
        <p:txBody>
          <a:bodyPr lIns="0" tIns="0" rIns="0" bIns="0" rtlCol="0" anchor="t">
            <a:spAutoFit/>
          </a:bodyPr>
          <a:lstStyle/>
          <a:p>
            <a:pPr algn="ctr">
              <a:lnSpc>
                <a:spcPts val="7333"/>
              </a:lnSpc>
            </a:pPr>
            <a:r>
              <a:rPr lang="en-US" sz="6000" dirty="0">
                <a:solidFill>
                  <a:srgbClr val="15125C"/>
                </a:solidFill>
                <a:latin typeface="Roboto Condensed"/>
              </a:rPr>
              <a:t>INTEGRANTES</a:t>
            </a:r>
            <a:r>
              <a:rPr lang="en-US" sz="7801" dirty="0">
                <a:solidFill>
                  <a:srgbClr val="15125C"/>
                </a:solidFill>
                <a:latin typeface="Roboto Condensed"/>
              </a:rPr>
              <a:t>:  </a:t>
            </a:r>
          </a:p>
        </p:txBody>
      </p:sp>
      <p:sp>
        <p:nvSpPr>
          <p:cNvPr id="9" name="TextBox 9"/>
          <p:cNvSpPr txBox="1"/>
          <p:nvPr/>
        </p:nvSpPr>
        <p:spPr>
          <a:xfrm>
            <a:off x="0" y="1282294"/>
            <a:ext cx="17891218" cy="807913"/>
          </a:xfrm>
          <a:prstGeom prst="rect">
            <a:avLst/>
          </a:prstGeom>
        </p:spPr>
        <p:txBody>
          <a:bodyPr lIns="0" tIns="0" rIns="0" bIns="0" rtlCol="0" anchor="t">
            <a:spAutoFit/>
          </a:bodyPr>
          <a:lstStyle/>
          <a:p>
            <a:pPr algn="ctr">
              <a:lnSpc>
                <a:spcPts val="6205"/>
              </a:lnSpc>
            </a:pPr>
            <a:r>
              <a:rPr lang="en-US" sz="6601" dirty="0">
                <a:solidFill>
                  <a:srgbClr val="15125C"/>
                </a:solidFill>
                <a:latin typeface="Roboto Condensed"/>
              </a:rPr>
              <a:t>APLICATIVO de CONSOLA</a:t>
            </a:r>
          </a:p>
        </p:txBody>
      </p:sp>
      <p:sp>
        <p:nvSpPr>
          <p:cNvPr id="10" name="TextBox 10"/>
          <p:cNvSpPr txBox="1"/>
          <p:nvPr/>
        </p:nvSpPr>
        <p:spPr>
          <a:xfrm>
            <a:off x="7758178" y="5147414"/>
            <a:ext cx="8684378" cy="602729"/>
          </a:xfrm>
          <a:prstGeom prst="rect">
            <a:avLst/>
          </a:prstGeom>
        </p:spPr>
        <p:txBody>
          <a:bodyPr wrap="square" lIns="0" tIns="0" rIns="0" bIns="0" rtlCol="0" anchor="t">
            <a:spAutoFit/>
          </a:bodyPr>
          <a:lstStyle/>
          <a:p>
            <a:pPr algn="ctr">
              <a:lnSpc>
                <a:spcPts val="4701"/>
              </a:lnSpc>
            </a:pPr>
            <a:r>
              <a:rPr lang="en-US" sz="5001" dirty="0">
                <a:solidFill>
                  <a:srgbClr val="15125C"/>
                </a:solidFill>
                <a:latin typeface="Roboto Condensed"/>
              </a:rPr>
              <a:t>ALBORNOZ VERA, JHEFERSON </a:t>
            </a:r>
          </a:p>
        </p:txBody>
      </p:sp>
      <p:sp>
        <p:nvSpPr>
          <p:cNvPr id="11" name="TextBox 11"/>
          <p:cNvSpPr txBox="1"/>
          <p:nvPr/>
        </p:nvSpPr>
        <p:spPr>
          <a:xfrm>
            <a:off x="7934960" y="6040178"/>
            <a:ext cx="9065342" cy="602022"/>
          </a:xfrm>
          <a:prstGeom prst="rect">
            <a:avLst/>
          </a:prstGeom>
        </p:spPr>
        <p:txBody>
          <a:bodyPr wrap="square" lIns="0" tIns="0" rIns="0" bIns="0" rtlCol="0" anchor="t">
            <a:spAutoFit/>
          </a:bodyPr>
          <a:lstStyle/>
          <a:p>
            <a:pPr algn="ctr">
              <a:lnSpc>
                <a:spcPts val="4701"/>
              </a:lnSpc>
            </a:pPr>
            <a:r>
              <a:rPr lang="en-US" sz="5001" dirty="0">
                <a:solidFill>
                  <a:srgbClr val="15125C"/>
                </a:solidFill>
                <a:latin typeface="Roboto Condensed"/>
              </a:rPr>
              <a:t>CASTRO CABANILLAS, WILFREDO</a:t>
            </a:r>
          </a:p>
        </p:txBody>
      </p:sp>
      <p:sp>
        <p:nvSpPr>
          <p:cNvPr id="14" name="TextBox 14"/>
          <p:cNvSpPr txBox="1"/>
          <p:nvPr/>
        </p:nvSpPr>
        <p:spPr>
          <a:xfrm>
            <a:off x="2952979" y="9295982"/>
            <a:ext cx="4379616" cy="991018"/>
          </a:xfrm>
          <a:prstGeom prst="rect">
            <a:avLst/>
          </a:prstGeom>
        </p:spPr>
        <p:txBody>
          <a:bodyPr lIns="0" tIns="0" rIns="0" bIns="0" rtlCol="0" anchor="t">
            <a:spAutoFit/>
          </a:bodyPr>
          <a:lstStyle/>
          <a:p>
            <a:pPr algn="ctr">
              <a:lnSpc>
                <a:spcPts val="7333"/>
              </a:lnSpc>
            </a:pPr>
            <a:r>
              <a:rPr lang="en-US" sz="7801" dirty="0">
                <a:solidFill>
                  <a:srgbClr val="15125C"/>
                </a:solidFill>
                <a:latin typeface="Roboto Condensed"/>
              </a:rPr>
              <a:t>CICLO:  </a:t>
            </a:r>
          </a:p>
        </p:txBody>
      </p:sp>
      <p:sp>
        <p:nvSpPr>
          <p:cNvPr id="15" name="TextBox 15"/>
          <p:cNvSpPr txBox="1"/>
          <p:nvPr/>
        </p:nvSpPr>
        <p:spPr>
          <a:xfrm>
            <a:off x="8264305" y="9490126"/>
            <a:ext cx="5077646" cy="602729"/>
          </a:xfrm>
          <a:prstGeom prst="rect">
            <a:avLst/>
          </a:prstGeom>
        </p:spPr>
        <p:txBody>
          <a:bodyPr wrap="square" lIns="0" tIns="0" rIns="0" bIns="0" rtlCol="0" anchor="t">
            <a:spAutoFit/>
          </a:bodyPr>
          <a:lstStyle/>
          <a:p>
            <a:pPr>
              <a:lnSpc>
                <a:spcPts val="4701"/>
              </a:lnSpc>
            </a:pPr>
            <a:r>
              <a:rPr lang="en-US" sz="6600" dirty="0">
                <a:solidFill>
                  <a:srgbClr val="15125C"/>
                </a:solidFill>
                <a:latin typeface="Roboto Condensed"/>
              </a:rPr>
              <a:t>2022 - 2</a:t>
            </a:r>
          </a:p>
        </p:txBody>
      </p:sp>
      <p:sp>
        <p:nvSpPr>
          <p:cNvPr id="16" name="TextBox 8"/>
          <p:cNvSpPr txBox="1"/>
          <p:nvPr/>
        </p:nvSpPr>
        <p:spPr>
          <a:xfrm>
            <a:off x="1447109" y="7914939"/>
            <a:ext cx="6477691" cy="952184"/>
          </a:xfrm>
          <a:prstGeom prst="rect">
            <a:avLst/>
          </a:prstGeom>
        </p:spPr>
        <p:txBody>
          <a:bodyPr lIns="0" tIns="0" rIns="0" bIns="0" rtlCol="0" anchor="t">
            <a:spAutoFit/>
          </a:bodyPr>
          <a:lstStyle/>
          <a:p>
            <a:pPr algn="ctr">
              <a:lnSpc>
                <a:spcPts val="7333"/>
              </a:lnSpc>
            </a:pPr>
            <a:r>
              <a:rPr lang="en-US" sz="6000" dirty="0">
                <a:solidFill>
                  <a:schemeClr val="tx2">
                    <a:lumMod val="50000"/>
                  </a:schemeClr>
                </a:solidFill>
                <a:latin typeface="Roboto Condensed"/>
              </a:rPr>
              <a:t>PROFESOR</a:t>
            </a:r>
            <a:r>
              <a:rPr lang="en-US" sz="7801" dirty="0">
                <a:solidFill>
                  <a:schemeClr val="tx2">
                    <a:lumMod val="50000"/>
                  </a:schemeClr>
                </a:solidFill>
                <a:latin typeface="Roboto Condensed"/>
              </a:rPr>
              <a:t>:</a:t>
            </a:r>
            <a:r>
              <a:rPr lang="en-US" sz="7801" dirty="0">
                <a:solidFill>
                  <a:schemeClr val="accent6">
                    <a:lumMod val="75000"/>
                  </a:schemeClr>
                </a:solidFill>
                <a:latin typeface="Roboto Condensed"/>
              </a:rPr>
              <a:t>  </a:t>
            </a:r>
          </a:p>
        </p:txBody>
      </p:sp>
      <p:sp>
        <p:nvSpPr>
          <p:cNvPr id="17" name="TextBox 11"/>
          <p:cNvSpPr txBox="1"/>
          <p:nvPr/>
        </p:nvSpPr>
        <p:spPr>
          <a:xfrm>
            <a:off x="6781800" y="8115300"/>
            <a:ext cx="9065342" cy="612347"/>
          </a:xfrm>
          <a:prstGeom prst="rect">
            <a:avLst/>
          </a:prstGeom>
        </p:spPr>
        <p:txBody>
          <a:bodyPr wrap="square" lIns="0" tIns="0" rIns="0" bIns="0" rtlCol="0" anchor="t">
            <a:spAutoFit/>
          </a:bodyPr>
          <a:lstStyle/>
          <a:p>
            <a:pPr algn="ctr">
              <a:lnSpc>
                <a:spcPts val="4701"/>
              </a:lnSpc>
            </a:pPr>
            <a:r>
              <a:rPr lang="en-US" sz="5001" b="1" dirty="0">
                <a:solidFill>
                  <a:schemeClr val="accent2">
                    <a:lumMod val="50000"/>
                  </a:schemeClr>
                </a:solidFill>
                <a:latin typeface="Roboto Condensed"/>
              </a:rPr>
              <a:t>AMAYA</a:t>
            </a:r>
            <a:r>
              <a:rPr lang="en-US" sz="5001" b="1" dirty="0">
                <a:solidFill>
                  <a:schemeClr val="accent6">
                    <a:lumMod val="75000"/>
                  </a:schemeClr>
                </a:solidFill>
                <a:latin typeface="Roboto Condensed"/>
              </a:rPr>
              <a:t> </a:t>
            </a:r>
            <a:r>
              <a:rPr lang="en-US" sz="5001" b="1" dirty="0">
                <a:solidFill>
                  <a:schemeClr val="accent2">
                    <a:lumMod val="50000"/>
                  </a:schemeClr>
                </a:solidFill>
                <a:latin typeface="Roboto Condensed"/>
              </a:rPr>
              <a:t>GÁLVEZ</a:t>
            </a:r>
            <a:r>
              <a:rPr lang="en-US" sz="5001" b="1" dirty="0">
                <a:solidFill>
                  <a:schemeClr val="accent6">
                    <a:lumMod val="75000"/>
                  </a:schemeClr>
                </a:solidFill>
                <a:latin typeface="Roboto Condensed"/>
              </a:rPr>
              <a:t>, </a:t>
            </a:r>
            <a:r>
              <a:rPr lang="en-US" sz="5001" b="1" dirty="0">
                <a:solidFill>
                  <a:schemeClr val="accent2">
                    <a:lumMod val="50000"/>
                  </a:schemeClr>
                </a:solidFill>
                <a:latin typeface="Roboto Condensed"/>
              </a:rPr>
              <a:t>TOMAS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892802" y="2804458"/>
            <a:ext cx="15015954" cy="5078313"/>
          </a:xfrm>
          <a:prstGeom prst="rect">
            <a:avLst/>
          </a:prstGeom>
        </p:spPr>
        <p:txBody>
          <a:bodyPr lIns="0" tIns="0" rIns="0" bIns="0" rtlCol="0" anchor="t">
            <a:spAutoFit/>
          </a:bodyPr>
          <a:lstStyle/>
          <a:p>
            <a:pPr algn="just">
              <a:lnSpc>
                <a:spcPts val="3603"/>
              </a:lnSpc>
            </a:pPr>
            <a:r>
              <a:rPr lang="es-PE" sz="3399" dirty="0">
                <a:solidFill>
                  <a:srgbClr val="15125C"/>
                </a:solidFill>
                <a:latin typeface="Roboto Condensed"/>
              </a:rPr>
              <a:t>La tecnología del futuro en el transporte está marcada por la recolección y análisis de datos, los sistemas eléctricos y autónomos, la robotización y automatización de procesos y la colaboración entre empresas del sector para cumplir con el objetivo de impulsar la satisfacción del cliente al menor costo. </a:t>
            </a:r>
          </a:p>
          <a:p>
            <a:pPr algn="just">
              <a:lnSpc>
                <a:spcPts val="3603"/>
              </a:lnSpc>
            </a:pPr>
            <a:endParaRPr lang="es-PE" sz="3399" dirty="0">
              <a:solidFill>
                <a:srgbClr val="15125C"/>
              </a:solidFill>
              <a:latin typeface="Roboto Condensed"/>
            </a:endParaRPr>
          </a:p>
          <a:p>
            <a:pPr algn="just">
              <a:lnSpc>
                <a:spcPts val="3603"/>
              </a:lnSpc>
            </a:pPr>
            <a:r>
              <a:rPr lang="es-PE" sz="3399" dirty="0">
                <a:solidFill>
                  <a:srgbClr val="15125C"/>
                </a:solidFill>
                <a:latin typeface="Roboto Condensed"/>
              </a:rPr>
              <a:t>Entre los nuevos avances tecnológicos derivados de la automatización y el crecimiento de la población urbana, el tránsito de las ciudades se ha comenzando a </a:t>
            </a:r>
            <a:r>
              <a:rPr lang="es-PE" sz="3399" dirty="0" err="1">
                <a:solidFill>
                  <a:srgbClr val="15125C"/>
                </a:solidFill>
                <a:latin typeface="Roboto Condensed"/>
              </a:rPr>
              <a:t>reimaginar</a:t>
            </a:r>
            <a:r>
              <a:rPr lang="es-PE" sz="3399" dirty="0">
                <a:solidFill>
                  <a:srgbClr val="15125C"/>
                </a:solidFill>
                <a:latin typeface="Roboto Condensed"/>
              </a:rPr>
              <a:t> tanto en el campo de lo terrestre como en el de lo aéreo. Desde la progresiva transformación de los transportes públicos, buscando brindar servicios de movilidad más centrados en el usuario, los avances tecnológicos se presentan hoy como una herramienta para ampliar las oportunidades del transporte en las ciudades de todo el mundo.</a:t>
            </a:r>
            <a:endParaRPr lang="en-US" sz="3399" dirty="0">
              <a:solidFill>
                <a:srgbClr val="15125C"/>
              </a:solidFill>
              <a:latin typeface="Roboto Condensed"/>
            </a:endParaRPr>
          </a:p>
        </p:txBody>
      </p:sp>
      <p:sp>
        <p:nvSpPr>
          <p:cNvPr id="3" name="TextBox 3"/>
          <p:cNvSpPr txBox="1"/>
          <p:nvPr/>
        </p:nvSpPr>
        <p:spPr>
          <a:xfrm>
            <a:off x="703411" y="554546"/>
            <a:ext cx="7056457" cy="961802"/>
          </a:xfrm>
          <a:prstGeom prst="rect">
            <a:avLst/>
          </a:prstGeom>
        </p:spPr>
        <p:txBody>
          <a:bodyPr lIns="0" tIns="0" rIns="0" bIns="0" rtlCol="0" anchor="t">
            <a:spAutoFit/>
          </a:bodyPr>
          <a:lstStyle/>
          <a:p>
            <a:pPr>
              <a:lnSpc>
                <a:spcPts val="7487"/>
              </a:lnSpc>
            </a:pPr>
            <a:r>
              <a:rPr lang="en-US" sz="6399" dirty="0">
                <a:solidFill>
                  <a:srgbClr val="15125C"/>
                </a:solidFill>
                <a:latin typeface="Roboto Condensed Bold"/>
              </a:rPr>
              <a:t>1.Problematica</a:t>
            </a:r>
          </a:p>
        </p:txBody>
      </p:sp>
      <p:sp>
        <p:nvSpPr>
          <p:cNvPr id="4" name="TextBox 4"/>
          <p:cNvSpPr txBox="1"/>
          <p:nvPr/>
        </p:nvSpPr>
        <p:spPr>
          <a:xfrm>
            <a:off x="1552106" y="1816205"/>
            <a:ext cx="7848673" cy="602729"/>
          </a:xfrm>
          <a:prstGeom prst="rect">
            <a:avLst/>
          </a:prstGeom>
        </p:spPr>
        <p:txBody>
          <a:bodyPr lIns="0" tIns="0" rIns="0" bIns="0" rtlCol="0" anchor="t">
            <a:spAutoFit/>
          </a:bodyPr>
          <a:lstStyle/>
          <a:p>
            <a:pPr>
              <a:lnSpc>
                <a:spcPts val="4679"/>
              </a:lnSpc>
            </a:pPr>
            <a:r>
              <a:rPr lang="en-US" sz="3999" spc="199" dirty="0">
                <a:solidFill>
                  <a:srgbClr val="15125C"/>
                </a:solidFill>
                <a:latin typeface="Roboto Condensed"/>
              </a:rPr>
              <a:t>1.1 </a:t>
            </a:r>
            <a:r>
              <a:rPr lang="es-PE" sz="3999" spc="199" dirty="0">
                <a:solidFill>
                  <a:srgbClr val="15125C"/>
                </a:solidFill>
                <a:latin typeface="Roboto Condensed"/>
              </a:rPr>
              <a:t>Descripción</a:t>
            </a:r>
          </a:p>
        </p:txBody>
      </p:sp>
      <p:sp>
        <p:nvSpPr>
          <p:cNvPr id="5" name="TextBox 5"/>
          <p:cNvSpPr txBox="1"/>
          <p:nvPr/>
        </p:nvSpPr>
        <p:spPr>
          <a:xfrm>
            <a:off x="2136769" y="9248775"/>
            <a:ext cx="8184877" cy="459105"/>
          </a:xfrm>
          <a:prstGeom prst="rect">
            <a:avLst/>
          </a:prstGeom>
        </p:spPr>
        <p:txBody>
          <a:bodyPr lIns="0" tIns="0" rIns="0" bIns="0" rtlCol="0" anchor="t">
            <a:spAutoFit/>
          </a:bodyPr>
          <a:lstStyle/>
          <a:p>
            <a:pPr algn="just">
              <a:lnSpc>
                <a:spcPts val="3509"/>
              </a:lnSpc>
            </a:pPr>
            <a:r>
              <a:rPr lang="en-US" sz="3000" dirty="0">
                <a:solidFill>
                  <a:srgbClr val="15125C"/>
                </a:solidFill>
                <a:latin typeface="Roboto Condensed"/>
              </a:rPr>
              <a:t>Fuente: </a:t>
            </a:r>
            <a:r>
              <a:rPr lang="es-PE" sz="3000" dirty="0">
                <a:solidFill>
                  <a:srgbClr val="15125C"/>
                </a:solidFill>
                <a:latin typeface="Roboto Condensed"/>
              </a:rPr>
              <a:t>Banco Mundial </a:t>
            </a:r>
            <a:endParaRPr lang="en-US" sz="3000" dirty="0">
              <a:solidFill>
                <a:srgbClr val="15125C"/>
              </a:solidFill>
              <a:latin typeface="Roboto Condensed"/>
            </a:endParaRPr>
          </a:p>
        </p:txBody>
      </p:sp>
      <p:sp>
        <p:nvSpPr>
          <p:cNvPr id="6" name="AutoShape 6"/>
          <p:cNvSpPr/>
          <p:nvPr/>
        </p:nvSpPr>
        <p:spPr>
          <a:xfrm>
            <a:off x="2136769" y="9191625"/>
            <a:ext cx="10558358" cy="0"/>
          </a:xfrm>
          <a:prstGeom prst="line">
            <a:avLst/>
          </a:prstGeom>
          <a:ln w="66675" cap="flat">
            <a:solidFill>
              <a:srgbClr val="15125C"/>
            </a:solidFill>
            <a:prstDash val="solid"/>
            <a:headEnd type="none" w="sm" len="sm"/>
            <a:tailEnd type="none" w="sm" len="sm"/>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7134" y="269970"/>
            <a:ext cx="7056457" cy="961802"/>
          </a:xfrm>
          <a:prstGeom prst="rect">
            <a:avLst/>
          </a:prstGeom>
        </p:spPr>
        <p:txBody>
          <a:bodyPr lIns="0" tIns="0" rIns="0" bIns="0" rtlCol="0" anchor="t">
            <a:spAutoFit/>
          </a:bodyPr>
          <a:lstStyle/>
          <a:p>
            <a:pPr>
              <a:lnSpc>
                <a:spcPts val="7487"/>
              </a:lnSpc>
            </a:pPr>
            <a:r>
              <a:rPr lang="es-PE" sz="6399" dirty="0">
                <a:solidFill>
                  <a:srgbClr val="15125C"/>
                </a:solidFill>
                <a:latin typeface="Roboto Condensed Bold"/>
              </a:rPr>
              <a:t>2.Hipotesis</a:t>
            </a:r>
          </a:p>
        </p:txBody>
      </p:sp>
      <p:sp>
        <p:nvSpPr>
          <p:cNvPr id="4" name="TextBox 4"/>
          <p:cNvSpPr txBox="1"/>
          <p:nvPr/>
        </p:nvSpPr>
        <p:spPr>
          <a:xfrm>
            <a:off x="1498217" y="9615890"/>
            <a:ext cx="9147212" cy="459105"/>
          </a:xfrm>
          <a:prstGeom prst="rect">
            <a:avLst/>
          </a:prstGeom>
        </p:spPr>
        <p:txBody>
          <a:bodyPr lIns="0" tIns="0" rIns="0" bIns="0" rtlCol="0" anchor="t">
            <a:spAutoFit/>
          </a:bodyPr>
          <a:lstStyle/>
          <a:p>
            <a:pPr algn="just">
              <a:lnSpc>
                <a:spcPts val="3509"/>
              </a:lnSpc>
            </a:pPr>
            <a:r>
              <a:rPr lang="es-PE" sz="3000" dirty="0">
                <a:solidFill>
                  <a:srgbClr val="15125C"/>
                </a:solidFill>
                <a:latin typeface="Roboto Condensed"/>
              </a:rPr>
              <a:t>Fuente</a:t>
            </a:r>
            <a:r>
              <a:rPr lang="en-US" sz="3000" dirty="0">
                <a:solidFill>
                  <a:srgbClr val="15125C"/>
                </a:solidFill>
                <a:latin typeface="Roboto Condensed"/>
              </a:rPr>
              <a:t>: </a:t>
            </a:r>
            <a:r>
              <a:rPr lang="es-PE" sz="3000" dirty="0">
                <a:solidFill>
                  <a:srgbClr val="15125C"/>
                </a:solidFill>
                <a:latin typeface="Roboto Condensed"/>
              </a:rPr>
              <a:t>Elaboración</a:t>
            </a:r>
            <a:r>
              <a:rPr lang="en-US" sz="3000" dirty="0">
                <a:solidFill>
                  <a:srgbClr val="15125C"/>
                </a:solidFill>
                <a:latin typeface="Roboto Condensed"/>
              </a:rPr>
              <a:t> </a:t>
            </a:r>
            <a:r>
              <a:rPr lang="es-PE" sz="3000" dirty="0">
                <a:solidFill>
                  <a:srgbClr val="15125C"/>
                </a:solidFill>
                <a:latin typeface="Roboto Condensed"/>
              </a:rPr>
              <a:t>propia</a:t>
            </a:r>
          </a:p>
        </p:txBody>
      </p:sp>
      <p:sp>
        <p:nvSpPr>
          <p:cNvPr id="5" name="TextBox 5"/>
          <p:cNvSpPr txBox="1"/>
          <p:nvPr/>
        </p:nvSpPr>
        <p:spPr>
          <a:xfrm>
            <a:off x="1513457" y="3548596"/>
            <a:ext cx="15240073" cy="1846659"/>
          </a:xfrm>
          <a:prstGeom prst="rect">
            <a:avLst/>
          </a:prstGeom>
        </p:spPr>
        <p:txBody>
          <a:bodyPr wrap="square" lIns="0" tIns="0" rIns="0" bIns="0" rtlCol="0" anchor="t">
            <a:spAutoFit/>
          </a:bodyPr>
          <a:lstStyle/>
          <a:p>
            <a:pPr algn="just">
              <a:lnSpc>
                <a:spcPts val="3603"/>
              </a:lnSpc>
            </a:pPr>
            <a:endParaRPr lang="es-PE" dirty="0"/>
          </a:p>
          <a:p>
            <a:pPr algn="just">
              <a:lnSpc>
                <a:spcPts val="3603"/>
              </a:lnSpc>
            </a:pPr>
            <a:r>
              <a:rPr lang="es-PE" sz="3399" spc="146" dirty="0">
                <a:solidFill>
                  <a:srgbClr val="15125C"/>
                </a:solidFill>
                <a:latin typeface="Roboto Condensed"/>
              </a:rPr>
              <a:t>“La escasa modernización de servicio del transporte no responde a la dificultad de aplicar en el sector los avances tecnológicos existentes, sino a su falta de voluntad de llevar a cabo esta modernización”.</a:t>
            </a:r>
            <a:endParaRPr lang="en-US" sz="3399" spc="146" dirty="0">
              <a:solidFill>
                <a:srgbClr val="15125C"/>
              </a:solidFill>
              <a:latin typeface="Roboto Condensed"/>
            </a:endParaRPr>
          </a:p>
        </p:txBody>
      </p:sp>
      <p:sp>
        <p:nvSpPr>
          <p:cNvPr id="6" name="AutoShape 6"/>
          <p:cNvSpPr/>
          <p:nvPr/>
        </p:nvSpPr>
        <p:spPr>
          <a:xfrm>
            <a:off x="1498217" y="9558740"/>
            <a:ext cx="11657344" cy="0"/>
          </a:xfrm>
          <a:prstGeom prst="line">
            <a:avLst/>
          </a:prstGeom>
          <a:ln w="66675" cap="flat">
            <a:solidFill>
              <a:srgbClr val="15125C"/>
            </a:solidFill>
            <a:prstDash val="solid"/>
            <a:headEnd type="none" w="sm" len="sm"/>
            <a:tailEnd type="none" w="sm" len="sm"/>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62749" y="554546"/>
            <a:ext cx="7056457" cy="961802"/>
          </a:xfrm>
          <a:prstGeom prst="rect">
            <a:avLst/>
          </a:prstGeom>
        </p:spPr>
        <p:txBody>
          <a:bodyPr lIns="0" tIns="0" rIns="0" bIns="0" rtlCol="0" anchor="t">
            <a:spAutoFit/>
          </a:bodyPr>
          <a:lstStyle/>
          <a:p>
            <a:pPr>
              <a:lnSpc>
                <a:spcPts val="7487"/>
              </a:lnSpc>
            </a:pPr>
            <a:r>
              <a:rPr lang="en-US" sz="6399" dirty="0">
                <a:solidFill>
                  <a:srgbClr val="15125C"/>
                </a:solidFill>
                <a:latin typeface="Roboto Condensed Bold"/>
              </a:rPr>
              <a:t>3.Investigación</a:t>
            </a:r>
          </a:p>
        </p:txBody>
      </p:sp>
      <p:sp>
        <p:nvSpPr>
          <p:cNvPr id="4" name="TextBox 4"/>
          <p:cNvSpPr txBox="1"/>
          <p:nvPr/>
        </p:nvSpPr>
        <p:spPr>
          <a:xfrm>
            <a:off x="1498217" y="9615890"/>
            <a:ext cx="8184877" cy="459105"/>
          </a:xfrm>
          <a:prstGeom prst="rect">
            <a:avLst/>
          </a:prstGeom>
        </p:spPr>
        <p:txBody>
          <a:bodyPr lIns="0" tIns="0" rIns="0" bIns="0" rtlCol="0" anchor="t">
            <a:spAutoFit/>
          </a:bodyPr>
          <a:lstStyle/>
          <a:p>
            <a:pPr algn="just">
              <a:lnSpc>
                <a:spcPts val="3509"/>
              </a:lnSpc>
            </a:pPr>
            <a:r>
              <a:rPr lang="en-US" sz="3000">
                <a:solidFill>
                  <a:srgbClr val="15125C"/>
                </a:solidFill>
                <a:latin typeface="Roboto Condensed"/>
              </a:rPr>
              <a:t>Fuente: Elaboración propia</a:t>
            </a:r>
          </a:p>
        </p:txBody>
      </p:sp>
      <p:sp>
        <p:nvSpPr>
          <p:cNvPr id="5" name="AutoShape 5"/>
          <p:cNvSpPr/>
          <p:nvPr/>
        </p:nvSpPr>
        <p:spPr>
          <a:xfrm>
            <a:off x="1498217" y="9573027"/>
            <a:ext cx="11657344" cy="0"/>
          </a:xfrm>
          <a:prstGeom prst="line">
            <a:avLst/>
          </a:prstGeom>
          <a:ln w="66675" cap="flat">
            <a:solidFill>
              <a:srgbClr val="15125C"/>
            </a:solidFill>
            <a:prstDash val="solid"/>
            <a:headEnd type="none" w="sm" len="sm"/>
            <a:tailEnd type="none" w="sm" len="sm"/>
          </a:ln>
        </p:spPr>
      </p:sp>
      <p:sp>
        <p:nvSpPr>
          <p:cNvPr id="10" name="TextBox 2"/>
          <p:cNvSpPr txBox="1"/>
          <p:nvPr/>
        </p:nvSpPr>
        <p:spPr>
          <a:xfrm>
            <a:off x="1676400" y="2400300"/>
            <a:ext cx="15015954" cy="2308324"/>
          </a:xfrm>
          <a:prstGeom prst="rect">
            <a:avLst/>
          </a:prstGeom>
        </p:spPr>
        <p:txBody>
          <a:bodyPr lIns="0" tIns="0" rIns="0" bIns="0" rtlCol="0" anchor="t">
            <a:spAutoFit/>
          </a:bodyPr>
          <a:lstStyle/>
          <a:p>
            <a:pPr algn="just">
              <a:lnSpc>
                <a:spcPts val="3603"/>
              </a:lnSpc>
            </a:pPr>
            <a:r>
              <a:rPr lang="es-PE" sz="3399" dirty="0">
                <a:solidFill>
                  <a:srgbClr val="15125C"/>
                </a:solidFill>
                <a:latin typeface="Roboto Condensed"/>
              </a:rPr>
              <a:t>En la actualidad la empresa de transporte León de Huánuco realiza sus comprobantes de pago y sus registros a través de hojas de calculo (Excel). Y la falta de adaptación a nuevas tecnologías hace que los procesos al momento de generar, reportes, reservar pasajes y/o venderlos hace que sea mas lento, y siempre que se queden estancados en lo arcaico</a:t>
            </a:r>
            <a:endParaRPr lang="en-US" sz="3399" dirty="0">
              <a:solidFill>
                <a:srgbClr val="15125C"/>
              </a:solidFill>
              <a:latin typeface="Roboto Condensed"/>
            </a:endParaRPr>
          </a:p>
        </p:txBody>
      </p:sp>
      <p:pic>
        <p:nvPicPr>
          <p:cNvPr id="6" name="Imagen 5" descr="Texto&#10;&#10;Descripción generada automáticamente con confianza media">
            <a:extLst>
              <a:ext uri="{FF2B5EF4-FFF2-40B4-BE49-F238E27FC236}">
                <a16:creationId xmlns="" xmlns:a16="http://schemas.microsoft.com/office/drawing/2014/main" id="{DBE94FAD-A8FB-1526-9544-7AE0DE64D1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5067300"/>
            <a:ext cx="5867400" cy="353262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62749" y="554546"/>
            <a:ext cx="7056457" cy="961802"/>
          </a:xfrm>
          <a:prstGeom prst="rect">
            <a:avLst/>
          </a:prstGeom>
        </p:spPr>
        <p:txBody>
          <a:bodyPr lIns="0" tIns="0" rIns="0" bIns="0" rtlCol="0" anchor="t">
            <a:spAutoFit/>
          </a:bodyPr>
          <a:lstStyle/>
          <a:p>
            <a:pPr>
              <a:lnSpc>
                <a:spcPts val="7487"/>
              </a:lnSpc>
            </a:pPr>
            <a:r>
              <a:rPr lang="en-US" sz="6399" dirty="0">
                <a:solidFill>
                  <a:srgbClr val="15125C"/>
                </a:solidFill>
                <a:latin typeface="Roboto Condensed Bold"/>
              </a:rPr>
              <a:t>3.Investigación</a:t>
            </a:r>
          </a:p>
        </p:txBody>
      </p:sp>
      <p:sp>
        <p:nvSpPr>
          <p:cNvPr id="4" name="TextBox 4"/>
          <p:cNvSpPr txBox="1"/>
          <p:nvPr/>
        </p:nvSpPr>
        <p:spPr>
          <a:xfrm>
            <a:off x="1498217" y="9615890"/>
            <a:ext cx="8184877" cy="459105"/>
          </a:xfrm>
          <a:prstGeom prst="rect">
            <a:avLst/>
          </a:prstGeom>
        </p:spPr>
        <p:txBody>
          <a:bodyPr lIns="0" tIns="0" rIns="0" bIns="0" rtlCol="0" anchor="t">
            <a:spAutoFit/>
          </a:bodyPr>
          <a:lstStyle/>
          <a:p>
            <a:pPr algn="just">
              <a:lnSpc>
                <a:spcPts val="3509"/>
              </a:lnSpc>
            </a:pPr>
            <a:r>
              <a:rPr lang="en-US" sz="3000">
                <a:solidFill>
                  <a:srgbClr val="15125C"/>
                </a:solidFill>
                <a:latin typeface="Roboto Condensed"/>
              </a:rPr>
              <a:t>Fuente: Elaboración propia</a:t>
            </a:r>
          </a:p>
        </p:txBody>
      </p:sp>
      <p:sp>
        <p:nvSpPr>
          <p:cNvPr id="5" name="AutoShape 5"/>
          <p:cNvSpPr/>
          <p:nvPr/>
        </p:nvSpPr>
        <p:spPr>
          <a:xfrm>
            <a:off x="1498217" y="9573027"/>
            <a:ext cx="11657344" cy="0"/>
          </a:xfrm>
          <a:prstGeom prst="line">
            <a:avLst/>
          </a:prstGeom>
          <a:ln w="66675" cap="flat">
            <a:solidFill>
              <a:srgbClr val="15125C"/>
            </a:solidFill>
            <a:prstDash val="solid"/>
            <a:headEnd type="none" w="sm" len="sm"/>
            <a:tailEnd type="none" w="sm" len="sm"/>
          </a:ln>
        </p:spPr>
      </p:sp>
      <p:sp>
        <p:nvSpPr>
          <p:cNvPr id="9" name="TextBox 2"/>
          <p:cNvSpPr txBox="1"/>
          <p:nvPr/>
        </p:nvSpPr>
        <p:spPr>
          <a:xfrm>
            <a:off x="1636023" y="5714041"/>
            <a:ext cx="15015954" cy="1384995"/>
          </a:xfrm>
          <a:prstGeom prst="rect">
            <a:avLst/>
          </a:prstGeom>
        </p:spPr>
        <p:txBody>
          <a:bodyPr lIns="0" tIns="0" rIns="0" bIns="0" rtlCol="0" anchor="t">
            <a:spAutoFit/>
          </a:bodyPr>
          <a:lstStyle/>
          <a:p>
            <a:pPr algn="just">
              <a:lnSpc>
                <a:spcPts val="3603"/>
              </a:lnSpc>
            </a:pPr>
            <a:r>
              <a:rPr lang="es-PE" sz="3399" dirty="0">
                <a:solidFill>
                  <a:srgbClr val="15125C"/>
                </a:solidFill>
                <a:latin typeface="Roboto Condensed"/>
              </a:rPr>
              <a:t>Con este prototipo se espera que usuarios tenga un registro de los pasajes, ventas y los asientos disponibles. Dando como resultado una mejora en tiempo de producción a la hora de vender y reservar los pasajes para cada bus o destino</a:t>
            </a:r>
            <a:endParaRPr lang="en-US" sz="3399" dirty="0">
              <a:solidFill>
                <a:srgbClr val="15125C"/>
              </a:solidFill>
              <a:latin typeface="Roboto Condensed"/>
            </a:endParaRPr>
          </a:p>
        </p:txBody>
      </p:sp>
      <p:sp>
        <p:nvSpPr>
          <p:cNvPr id="10" name="TextBox 2"/>
          <p:cNvSpPr txBox="1"/>
          <p:nvPr/>
        </p:nvSpPr>
        <p:spPr>
          <a:xfrm>
            <a:off x="1676400" y="2400300"/>
            <a:ext cx="15015954" cy="1384995"/>
          </a:xfrm>
          <a:prstGeom prst="rect">
            <a:avLst/>
          </a:prstGeom>
        </p:spPr>
        <p:txBody>
          <a:bodyPr lIns="0" tIns="0" rIns="0" bIns="0" rtlCol="0" anchor="t">
            <a:spAutoFit/>
          </a:bodyPr>
          <a:lstStyle/>
          <a:p>
            <a:pPr algn="just">
              <a:lnSpc>
                <a:spcPts val="3603"/>
              </a:lnSpc>
            </a:pPr>
            <a:r>
              <a:rPr lang="es-PE" sz="3399" dirty="0">
                <a:solidFill>
                  <a:srgbClr val="15125C"/>
                </a:solidFill>
                <a:latin typeface="Roboto Condensed"/>
              </a:rPr>
              <a:t>En el estudio de la problemática y con la hipótesis planteada, el equipo de trabajo ha establecido que puede lograr una solución como punto de partida a esta situación. Una de estas soluciones es hacer una aplicación CRUD.</a:t>
            </a:r>
            <a:endParaRPr lang="en-US" sz="3399" dirty="0">
              <a:solidFill>
                <a:srgbClr val="15125C"/>
              </a:solidFill>
              <a:latin typeface="Roboto Condensed"/>
            </a:endParaRPr>
          </a:p>
        </p:txBody>
      </p:sp>
      <p:sp>
        <p:nvSpPr>
          <p:cNvPr id="11" name="TextBox 2"/>
          <p:cNvSpPr txBox="1"/>
          <p:nvPr/>
        </p:nvSpPr>
        <p:spPr>
          <a:xfrm>
            <a:off x="1636023" y="4288003"/>
            <a:ext cx="15015954" cy="923330"/>
          </a:xfrm>
          <a:prstGeom prst="rect">
            <a:avLst/>
          </a:prstGeom>
        </p:spPr>
        <p:txBody>
          <a:bodyPr lIns="0" tIns="0" rIns="0" bIns="0" rtlCol="0" anchor="t">
            <a:spAutoFit/>
          </a:bodyPr>
          <a:lstStyle/>
          <a:p>
            <a:pPr algn="just">
              <a:lnSpc>
                <a:spcPts val="3603"/>
              </a:lnSpc>
            </a:pPr>
            <a:r>
              <a:rPr lang="es-PE" sz="3399" dirty="0">
                <a:solidFill>
                  <a:srgbClr val="15125C"/>
                </a:solidFill>
                <a:latin typeface="Roboto Condensed"/>
              </a:rPr>
              <a:t>Esta aplicación se realizará en el lenguaje de programación en Python atreves de la programación modular; será una aplicación en consola.</a:t>
            </a:r>
            <a:endParaRPr lang="en-US" sz="3399" dirty="0">
              <a:solidFill>
                <a:srgbClr val="15125C"/>
              </a:solidFill>
              <a:latin typeface="Roboto Condensed"/>
            </a:endParaRPr>
          </a:p>
        </p:txBody>
      </p:sp>
    </p:spTree>
    <p:extLst>
      <p:ext uri="{BB962C8B-B14F-4D97-AF65-F5344CB8AC3E}">
        <p14:creationId xmlns:p14="http://schemas.microsoft.com/office/powerpoint/2010/main" val="307910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62749" y="554546"/>
            <a:ext cx="9020345" cy="961802"/>
          </a:xfrm>
          <a:prstGeom prst="rect">
            <a:avLst/>
          </a:prstGeom>
        </p:spPr>
        <p:txBody>
          <a:bodyPr wrap="square" lIns="0" tIns="0" rIns="0" bIns="0" rtlCol="0" anchor="t">
            <a:spAutoFit/>
          </a:bodyPr>
          <a:lstStyle/>
          <a:p>
            <a:pPr>
              <a:lnSpc>
                <a:spcPts val="7487"/>
              </a:lnSpc>
            </a:pPr>
            <a:r>
              <a:rPr lang="en-US" sz="6399" dirty="0">
                <a:solidFill>
                  <a:srgbClr val="15125C"/>
                </a:solidFill>
                <a:latin typeface="Roboto Condensed Bold"/>
              </a:rPr>
              <a:t>4.Definiciones y </a:t>
            </a:r>
            <a:r>
              <a:rPr lang="es-PE" sz="6399" dirty="0">
                <a:solidFill>
                  <a:srgbClr val="15125C"/>
                </a:solidFill>
                <a:latin typeface="Roboto Condensed Bold"/>
              </a:rPr>
              <a:t>Alcance</a:t>
            </a:r>
          </a:p>
        </p:txBody>
      </p:sp>
      <p:sp>
        <p:nvSpPr>
          <p:cNvPr id="4" name="TextBox 4"/>
          <p:cNvSpPr txBox="1"/>
          <p:nvPr/>
        </p:nvSpPr>
        <p:spPr>
          <a:xfrm>
            <a:off x="1498217" y="9615890"/>
            <a:ext cx="8184877" cy="459105"/>
          </a:xfrm>
          <a:prstGeom prst="rect">
            <a:avLst/>
          </a:prstGeom>
        </p:spPr>
        <p:txBody>
          <a:bodyPr lIns="0" tIns="0" rIns="0" bIns="0" rtlCol="0" anchor="t">
            <a:spAutoFit/>
          </a:bodyPr>
          <a:lstStyle/>
          <a:p>
            <a:pPr algn="just">
              <a:lnSpc>
                <a:spcPts val="3509"/>
              </a:lnSpc>
            </a:pPr>
            <a:r>
              <a:rPr lang="en-US" sz="3000">
                <a:solidFill>
                  <a:srgbClr val="15125C"/>
                </a:solidFill>
                <a:latin typeface="Roboto Condensed"/>
              </a:rPr>
              <a:t>Fuente: Elaboración propia</a:t>
            </a:r>
          </a:p>
        </p:txBody>
      </p:sp>
      <p:sp>
        <p:nvSpPr>
          <p:cNvPr id="5" name="AutoShape 5"/>
          <p:cNvSpPr/>
          <p:nvPr/>
        </p:nvSpPr>
        <p:spPr>
          <a:xfrm>
            <a:off x="1498217" y="9573027"/>
            <a:ext cx="11657344" cy="0"/>
          </a:xfrm>
          <a:prstGeom prst="line">
            <a:avLst/>
          </a:prstGeom>
          <a:ln w="66675" cap="flat">
            <a:solidFill>
              <a:srgbClr val="15125C"/>
            </a:solidFill>
            <a:prstDash val="solid"/>
            <a:headEnd type="none" w="sm" len="sm"/>
            <a:tailEnd type="none" w="sm" len="sm"/>
          </a:ln>
        </p:spPr>
      </p:sp>
      <p:sp>
        <p:nvSpPr>
          <p:cNvPr id="9" name="TextBox 2"/>
          <p:cNvSpPr txBox="1"/>
          <p:nvPr/>
        </p:nvSpPr>
        <p:spPr>
          <a:xfrm>
            <a:off x="1676400" y="4596685"/>
            <a:ext cx="15015954" cy="1384995"/>
          </a:xfrm>
          <a:prstGeom prst="rect">
            <a:avLst/>
          </a:prstGeom>
        </p:spPr>
        <p:txBody>
          <a:bodyPr lIns="0" tIns="0" rIns="0" bIns="0" rtlCol="0" anchor="t">
            <a:spAutoFit/>
          </a:bodyPr>
          <a:lstStyle/>
          <a:p>
            <a:pPr algn="just">
              <a:lnSpc>
                <a:spcPts val="3603"/>
              </a:lnSpc>
            </a:pPr>
            <a:r>
              <a:rPr lang="es-PE" sz="3399" dirty="0">
                <a:solidFill>
                  <a:srgbClr val="15125C"/>
                </a:solidFill>
                <a:latin typeface="Roboto Condensed"/>
              </a:rPr>
              <a:t>CRUD:</a:t>
            </a:r>
          </a:p>
          <a:p>
            <a:pPr algn="just">
              <a:lnSpc>
                <a:spcPts val="3603"/>
              </a:lnSpc>
            </a:pPr>
            <a:r>
              <a:rPr lang="es-PE" sz="3399" dirty="0">
                <a:solidFill>
                  <a:srgbClr val="15125C"/>
                </a:solidFill>
                <a:latin typeface="Roboto Condensed"/>
              </a:rPr>
              <a:t>	- Es un abreviado de las siglas en ingles (CREATE, READ, UPDATE, DELETE) que en español sería (CREAR, LEER, ACTULIZAR, ELIMINAR)</a:t>
            </a:r>
            <a:endParaRPr lang="en-US" sz="3399" dirty="0">
              <a:solidFill>
                <a:srgbClr val="15125C"/>
              </a:solidFill>
              <a:latin typeface="Roboto Condensed"/>
            </a:endParaRPr>
          </a:p>
        </p:txBody>
      </p:sp>
      <p:sp>
        <p:nvSpPr>
          <p:cNvPr id="10" name="TextBox 2"/>
          <p:cNvSpPr txBox="1"/>
          <p:nvPr/>
        </p:nvSpPr>
        <p:spPr>
          <a:xfrm>
            <a:off x="1676400" y="2400300"/>
            <a:ext cx="15015954" cy="1846659"/>
          </a:xfrm>
          <a:prstGeom prst="rect">
            <a:avLst/>
          </a:prstGeom>
        </p:spPr>
        <p:txBody>
          <a:bodyPr lIns="0" tIns="0" rIns="0" bIns="0" rtlCol="0" anchor="t">
            <a:spAutoFit/>
          </a:bodyPr>
          <a:lstStyle/>
          <a:p>
            <a:pPr algn="just">
              <a:lnSpc>
                <a:spcPts val="3603"/>
              </a:lnSpc>
            </a:pPr>
            <a:r>
              <a:rPr lang="es-PE" sz="3399" dirty="0">
                <a:solidFill>
                  <a:srgbClr val="15125C"/>
                </a:solidFill>
                <a:latin typeface="Roboto Condensed"/>
              </a:rPr>
              <a:t>Programación modular:</a:t>
            </a:r>
          </a:p>
          <a:p>
            <a:pPr algn="just">
              <a:lnSpc>
                <a:spcPts val="3603"/>
              </a:lnSpc>
            </a:pPr>
            <a:r>
              <a:rPr lang="es-PE" sz="3399" dirty="0">
                <a:solidFill>
                  <a:srgbClr val="15125C"/>
                </a:solidFill>
                <a:latin typeface="Roboto Condensed"/>
              </a:rPr>
              <a:t>	- </a:t>
            </a:r>
            <a:r>
              <a:rPr lang="es-ES" sz="3399" dirty="0">
                <a:solidFill>
                  <a:srgbClr val="15125C"/>
                </a:solidFill>
                <a:latin typeface="Roboto Condensed"/>
              </a:rPr>
              <a:t>La programación modular es un paradigma de programación que consiste en dividir un programa en módulos o subprogramas con el fin de hacerlo más legible y manejable </a:t>
            </a:r>
            <a:endParaRPr lang="en-US" sz="3399" dirty="0">
              <a:solidFill>
                <a:srgbClr val="15125C"/>
              </a:solidFill>
              <a:latin typeface="Roboto Condensed"/>
            </a:endParaRPr>
          </a:p>
        </p:txBody>
      </p:sp>
      <p:sp>
        <p:nvSpPr>
          <p:cNvPr id="11" name="TextBox 2"/>
          <p:cNvSpPr txBox="1"/>
          <p:nvPr/>
        </p:nvSpPr>
        <p:spPr>
          <a:xfrm>
            <a:off x="1676400" y="6914978"/>
            <a:ext cx="15015954" cy="1384995"/>
          </a:xfrm>
          <a:prstGeom prst="rect">
            <a:avLst/>
          </a:prstGeom>
        </p:spPr>
        <p:txBody>
          <a:bodyPr lIns="0" tIns="0" rIns="0" bIns="0" rtlCol="0" anchor="t">
            <a:spAutoFit/>
          </a:bodyPr>
          <a:lstStyle/>
          <a:p>
            <a:pPr algn="just">
              <a:lnSpc>
                <a:spcPts val="3603"/>
              </a:lnSpc>
            </a:pPr>
            <a:r>
              <a:rPr lang="es-PE" sz="3399" dirty="0">
                <a:solidFill>
                  <a:srgbClr val="15125C"/>
                </a:solidFill>
                <a:latin typeface="Roboto Condensed"/>
              </a:rPr>
              <a:t>Python:</a:t>
            </a:r>
          </a:p>
          <a:p>
            <a:pPr algn="just">
              <a:lnSpc>
                <a:spcPts val="3603"/>
              </a:lnSpc>
            </a:pPr>
            <a:r>
              <a:rPr lang="es-PE" sz="3399" dirty="0">
                <a:solidFill>
                  <a:srgbClr val="15125C"/>
                </a:solidFill>
                <a:latin typeface="Roboto Condensed"/>
              </a:rPr>
              <a:t>	-</a:t>
            </a:r>
            <a:r>
              <a:rPr lang="es-ES" sz="3399" dirty="0">
                <a:solidFill>
                  <a:srgbClr val="15125C"/>
                </a:solidFill>
                <a:latin typeface="Roboto Condensed"/>
              </a:rPr>
              <a:t>Es un lenguaje de alto nivel de programación interpretado, dinámico y multiplataforma.</a:t>
            </a:r>
            <a:endParaRPr lang="en-US" sz="3399" dirty="0">
              <a:solidFill>
                <a:srgbClr val="15125C"/>
              </a:solidFill>
              <a:latin typeface="Roboto Condensed"/>
            </a:endParaRPr>
          </a:p>
        </p:txBody>
      </p:sp>
    </p:spTree>
    <p:extLst>
      <p:ext uri="{BB962C8B-B14F-4D97-AF65-F5344CB8AC3E}">
        <p14:creationId xmlns:p14="http://schemas.microsoft.com/office/powerpoint/2010/main" val="2394680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9"/>
          <p:cNvSpPr txBox="1"/>
          <p:nvPr/>
        </p:nvSpPr>
        <p:spPr>
          <a:xfrm>
            <a:off x="-35560" y="342900"/>
            <a:ext cx="17891218" cy="807913"/>
          </a:xfrm>
          <a:prstGeom prst="rect">
            <a:avLst/>
          </a:prstGeom>
        </p:spPr>
        <p:txBody>
          <a:bodyPr lIns="0" tIns="0" rIns="0" bIns="0" rtlCol="0" anchor="t">
            <a:spAutoFit/>
          </a:bodyPr>
          <a:lstStyle/>
          <a:p>
            <a:pPr algn="ctr">
              <a:lnSpc>
                <a:spcPts val="6205"/>
              </a:lnSpc>
            </a:pPr>
            <a:r>
              <a:rPr lang="en-US" sz="6601" dirty="0">
                <a:solidFill>
                  <a:srgbClr val="15125C"/>
                </a:solidFill>
                <a:latin typeface="Roboto Condensed"/>
              </a:rPr>
              <a:t>APLICATIVO de CONSOLA</a:t>
            </a:r>
          </a:p>
        </p:txBody>
      </p:sp>
      <p:pic>
        <p:nvPicPr>
          <p:cNvPr id="1026" name="Picture 2" descr="Python-logo-notext.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8600" y="2202090"/>
            <a:ext cx="3349625" cy="36720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9"/>
          <p:cNvSpPr txBox="1"/>
          <p:nvPr/>
        </p:nvSpPr>
        <p:spPr>
          <a:xfrm>
            <a:off x="-35560" y="1333500"/>
            <a:ext cx="17891218" cy="807913"/>
          </a:xfrm>
          <a:prstGeom prst="rect">
            <a:avLst/>
          </a:prstGeom>
        </p:spPr>
        <p:txBody>
          <a:bodyPr lIns="0" tIns="0" rIns="0" bIns="0" rtlCol="0" anchor="t">
            <a:spAutoFit/>
          </a:bodyPr>
          <a:lstStyle/>
          <a:p>
            <a:pPr algn="ctr">
              <a:lnSpc>
                <a:spcPts val="6205"/>
              </a:lnSpc>
            </a:pPr>
            <a:r>
              <a:rPr lang="es-ES" sz="6601" dirty="0" smtClean="0">
                <a:solidFill>
                  <a:srgbClr val="15125C"/>
                </a:solidFill>
                <a:latin typeface="Roboto Condensed"/>
              </a:rPr>
              <a:t>Desarrollado</a:t>
            </a:r>
            <a:r>
              <a:rPr lang="en-US" sz="6601" dirty="0" smtClean="0">
                <a:solidFill>
                  <a:srgbClr val="15125C"/>
                </a:solidFill>
                <a:latin typeface="Roboto Condensed"/>
              </a:rPr>
              <a:t> </a:t>
            </a:r>
            <a:r>
              <a:rPr lang="es-ES" sz="6601" dirty="0" smtClean="0">
                <a:solidFill>
                  <a:srgbClr val="15125C"/>
                </a:solidFill>
                <a:latin typeface="Roboto Condensed"/>
              </a:rPr>
              <a:t>en</a:t>
            </a:r>
            <a:r>
              <a:rPr lang="en-US" sz="6601" dirty="0" smtClean="0">
                <a:solidFill>
                  <a:srgbClr val="15125C"/>
                </a:solidFill>
                <a:latin typeface="Roboto Condensed"/>
              </a:rPr>
              <a:t> </a:t>
            </a:r>
            <a:endParaRPr lang="en-US" sz="6601" dirty="0">
              <a:solidFill>
                <a:srgbClr val="15125C"/>
              </a:solidFill>
              <a:latin typeface="Roboto Condensed"/>
            </a:endParaRPr>
          </a:p>
        </p:txBody>
      </p:sp>
      <p:pic>
        <p:nvPicPr>
          <p:cNvPr id="6" name="Imagen 5"/>
          <p:cNvPicPr>
            <a:picLocks noChangeAspect="1"/>
          </p:cNvPicPr>
          <p:nvPr/>
        </p:nvPicPr>
        <p:blipFill>
          <a:blip r:embed="rId3"/>
          <a:stretch>
            <a:fillRect/>
          </a:stretch>
        </p:blipFill>
        <p:spPr>
          <a:xfrm>
            <a:off x="1143000" y="5067300"/>
            <a:ext cx="6962775" cy="4657375"/>
          </a:xfrm>
          <a:prstGeom prst="rect">
            <a:avLst/>
          </a:prstGeom>
        </p:spPr>
      </p:pic>
      <p:pic>
        <p:nvPicPr>
          <p:cNvPr id="8" name="Imagen 7"/>
          <p:cNvPicPr>
            <a:picLocks noChangeAspect="1"/>
          </p:cNvPicPr>
          <p:nvPr/>
        </p:nvPicPr>
        <p:blipFill>
          <a:blip r:embed="rId4"/>
          <a:stretch>
            <a:fillRect/>
          </a:stretch>
        </p:blipFill>
        <p:spPr>
          <a:xfrm>
            <a:off x="8839199" y="5934794"/>
            <a:ext cx="8601429" cy="3789881"/>
          </a:xfrm>
          <a:prstGeom prst="rect">
            <a:avLst/>
          </a:prstGeom>
        </p:spPr>
      </p:pic>
      <p:pic>
        <p:nvPicPr>
          <p:cNvPr id="3" name="Imagen 2"/>
          <p:cNvPicPr>
            <a:picLocks noChangeAspect="1"/>
          </p:cNvPicPr>
          <p:nvPr/>
        </p:nvPicPr>
        <p:blipFill>
          <a:blip r:embed="rId5"/>
          <a:stretch>
            <a:fillRect/>
          </a:stretch>
        </p:blipFill>
        <p:spPr>
          <a:xfrm>
            <a:off x="5181600" y="6591300"/>
            <a:ext cx="5334000" cy="2410460"/>
          </a:xfrm>
          <a:prstGeom prst="rect">
            <a:avLst/>
          </a:prstGeom>
        </p:spPr>
      </p:pic>
    </p:spTree>
    <p:extLst>
      <p:ext uri="{BB962C8B-B14F-4D97-AF65-F5344CB8AC3E}">
        <p14:creationId xmlns:p14="http://schemas.microsoft.com/office/powerpoint/2010/main" val="1324911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TotalTime>
  <Words>428</Words>
  <Application>Microsoft Office PowerPoint</Application>
  <PresentationFormat>Personalizado</PresentationFormat>
  <Paragraphs>42</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Roboto Condensed</vt:lpstr>
      <vt:lpstr>Calibri</vt:lpstr>
      <vt:lpstr>Roboto Condensed Bold</vt:lpstr>
      <vt:lpstr>Arial</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Aplicativo Móvil APP</dc:title>
  <dc:creator>dacs</dc:creator>
  <cp:lastModifiedBy>Cuenta Microsoft</cp:lastModifiedBy>
  <cp:revision>18</cp:revision>
  <dcterms:created xsi:type="dcterms:W3CDTF">2006-08-16T00:00:00Z</dcterms:created>
  <dcterms:modified xsi:type="dcterms:W3CDTF">2022-11-20T00:20:17Z</dcterms:modified>
  <dc:identifier>DAFMHaiNOOw</dc:identifier>
</cp:coreProperties>
</file>