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0" r:id="rId3"/>
    <p:sldId id="257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7509" autoAdjust="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35F2-F979-47E6-925A-CFD8C61C561D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4953-399F-4917-BB83-C54D4D619F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E290-E86A-4E8D-8235-01F8CF1A058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674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0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97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38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810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42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0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2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632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786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3747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70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4271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1632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72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7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6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51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47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87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71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4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0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D61-E273-467B-AA61-DB1DEE775923}" type="datetimeFigureOut">
              <a:rPr lang="es-CL" smtClean="0"/>
              <a:t>18-04-2019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64-9F28-40FA-A838-2A3B6DB216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83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>
            <a:solidFill>
              <a:srgbClr val="FF6600"/>
            </a:solidFill>
          </a:ln>
        </p:spPr>
        <p:txBody>
          <a:bodyPr anchor="ctr">
            <a:normAutofit/>
          </a:bodyPr>
          <a:lstStyle/>
          <a:p>
            <a:r>
              <a:rPr lang="es-CL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Implementación </a:t>
            </a:r>
            <a:r>
              <a:rPr lang="es-CL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Sistema de Gestión Mesa de Ayuda</a:t>
            </a:r>
            <a:br>
              <a:rPr lang="es-CL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CL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Abril - 2019</a:t>
            </a:r>
            <a:endParaRPr lang="es-C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rgbClr val="FF6600"/>
          </a:solidFill>
        </p:spPr>
        <p:txBody>
          <a:bodyPr anchor="ctr"/>
          <a:lstStyle/>
          <a:p>
            <a:r>
              <a:rPr lang="es-CL" b="1" dirty="0" err="1" smtClean="0">
                <a:solidFill>
                  <a:schemeClr val="bg1"/>
                </a:solidFill>
              </a:rPr>
              <a:t>CompuMAT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7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7577" y="931436"/>
            <a:ext cx="11725975" cy="231546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Descripción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CL" dirty="0">
                <a:solidFill>
                  <a:schemeClr val="tx1"/>
                </a:solidFill>
              </a:rPr>
              <a:t>El proyecto comprende la unión de los 2 sistemas actuales que operan en la empresa </a:t>
            </a:r>
            <a:r>
              <a:rPr lang="es-CL" dirty="0" smtClean="0">
                <a:solidFill>
                  <a:schemeClr val="tx1"/>
                </a:solidFill>
              </a:rPr>
              <a:t> (</a:t>
            </a:r>
            <a:r>
              <a:rPr lang="es-CL" dirty="0" err="1">
                <a:solidFill>
                  <a:schemeClr val="tx1"/>
                </a:solidFill>
              </a:rPr>
              <a:t>Trello</a:t>
            </a:r>
            <a:r>
              <a:rPr lang="es-CL" dirty="0">
                <a:solidFill>
                  <a:schemeClr val="tx1"/>
                </a:solidFill>
              </a:rPr>
              <a:t>, </a:t>
            </a:r>
            <a:r>
              <a:rPr lang="es-CL" dirty="0" err="1">
                <a:solidFill>
                  <a:schemeClr val="tx1"/>
                </a:solidFill>
              </a:rPr>
              <a:t>Helpdesk</a:t>
            </a:r>
            <a:r>
              <a:rPr lang="es-CL" dirty="0">
                <a:solidFill>
                  <a:schemeClr val="tx1"/>
                </a:solidFill>
              </a:rPr>
              <a:t>), construyendo un software que unifique la operación relacionada a incidentes, la </a:t>
            </a:r>
            <a:r>
              <a:rPr lang="es-CL" dirty="0" smtClean="0">
                <a:solidFill>
                  <a:schemeClr val="tx1"/>
                </a:solidFill>
              </a:rPr>
              <a:t>clasifique </a:t>
            </a:r>
            <a:r>
              <a:rPr lang="es-CL" dirty="0">
                <a:solidFill>
                  <a:schemeClr val="tx1"/>
                </a:solidFill>
              </a:rPr>
              <a:t>y permita la operación fácil e intuitiva a los diversos usuarios en los </a:t>
            </a:r>
            <a:r>
              <a:rPr lang="es-CL" dirty="0" smtClean="0">
                <a:solidFill>
                  <a:schemeClr val="tx1"/>
                </a:solidFill>
              </a:rPr>
              <a:t>distintos </a:t>
            </a:r>
            <a:r>
              <a:rPr lang="es-CL" dirty="0">
                <a:solidFill>
                  <a:schemeClr val="tx1"/>
                </a:solidFill>
              </a:rPr>
              <a:t>departamentos de la compañía. Se propone una aplicación web, responsiva, </a:t>
            </a:r>
            <a:r>
              <a:rPr lang="es-CL" dirty="0" smtClean="0">
                <a:solidFill>
                  <a:schemeClr val="tx1"/>
                </a:solidFill>
              </a:rPr>
              <a:t>que </a:t>
            </a:r>
            <a:r>
              <a:rPr lang="es-CL" dirty="0">
                <a:solidFill>
                  <a:schemeClr val="tx1"/>
                </a:solidFill>
              </a:rPr>
              <a:t>aproveche la tecnología móvil para la generación de notificaciones y que facilite </a:t>
            </a:r>
            <a:r>
              <a:rPr lang="es-CL" dirty="0" smtClean="0">
                <a:solidFill>
                  <a:schemeClr val="tx1"/>
                </a:solidFill>
              </a:rPr>
              <a:t>su </a:t>
            </a:r>
            <a:r>
              <a:rPr lang="es-CL" dirty="0">
                <a:solidFill>
                  <a:schemeClr val="tx1"/>
                </a:solidFill>
              </a:rPr>
              <a:t>uso tanto en las instalaciones de la empresa como en las visitas a terreno </a:t>
            </a:r>
            <a:r>
              <a:rPr lang="es-CL" dirty="0" smtClean="0">
                <a:solidFill>
                  <a:schemeClr val="tx1"/>
                </a:solidFill>
              </a:rPr>
              <a:t>del personal. Este desarrollo está pensado como un Framework al cual se 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le incorporarán otros módulos tales como «Gestión </a:t>
            </a:r>
            <a:r>
              <a:rPr lang="es-CL" dirty="0" err="1" smtClean="0">
                <a:solidFill>
                  <a:schemeClr val="tx1"/>
                </a:solidFill>
              </a:rPr>
              <a:t>Emat</a:t>
            </a:r>
            <a:r>
              <a:rPr lang="es-CL" dirty="0" smtClean="0">
                <a:solidFill>
                  <a:schemeClr val="tx1"/>
                </a:solidFill>
              </a:rPr>
              <a:t>-Local»,  «</a:t>
            </a:r>
            <a:r>
              <a:rPr lang="es-CL" dirty="0" err="1" smtClean="0">
                <a:solidFill>
                  <a:schemeClr val="tx1"/>
                </a:solidFill>
              </a:rPr>
              <a:t>Admin</a:t>
            </a:r>
            <a:r>
              <a:rPr lang="es-CL" dirty="0" smtClean="0">
                <a:solidFill>
                  <a:schemeClr val="tx1"/>
                </a:solidFill>
              </a:rPr>
              <a:t> Productos» , «Sistema de Gestión Laboratorios», «Chat», entre otros. La idea es que el personal de </a:t>
            </a:r>
            <a:r>
              <a:rPr lang="es-CL" dirty="0" err="1" smtClean="0">
                <a:solidFill>
                  <a:schemeClr val="tx1"/>
                </a:solidFill>
              </a:rPr>
              <a:t>Compumat</a:t>
            </a:r>
            <a:r>
              <a:rPr lang="es-CL" dirty="0" smtClean="0">
                <a:solidFill>
                  <a:schemeClr val="tx1"/>
                </a:solidFill>
              </a:rPr>
              <a:t> cuente con 1 usuario para todas las aplicaciones.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77134" y="127476"/>
            <a:ext cx="609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Implementación de </a:t>
            </a:r>
            <a:r>
              <a:rPr lang="es-CL" sz="2000" b="1" dirty="0" smtClean="0"/>
              <a:t>Sistema </a:t>
            </a:r>
            <a:r>
              <a:rPr lang="es-CL" sz="2000" b="1" dirty="0"/>
              <a:t>de </a:t>
            </a:r>
            <a:r>
              <a:rPr lang="es-CL" sz="2000" b="1" dirty="0" smtClean="0"/>
              <a:t>Gestión </a:t>
            </a:r>
            <a:r>
              <a:rPr lang="es-CL" sz="2000" b="1" dirty="0"/>
              <a:t>Mesa de Ayuda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33012" y="3519309"/>
            <a:ext cx="11725975" cy="304422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Objetivos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General : 	Generar un único canal gestión de solicitudes e incidentes por medio de un nuevo sistema de gestión de mesa de ayuda y que apoyado por la tecnología nos permita crear una única fuente de datos para </a:t>
            </a:r>
            <a:r>
              <a:rPr lang="es-CL" dirty="0" err="1" smtClean="0">
                <a:solidFill>
                  <a:schemeClr val="tx1"/>
                </a:solidFill>
              </a:rPr>
              <a:t>disponibilizar</a:t>
            </a:r>
            <a:r>
              <a:rPr lang="es-CL" dirty="0" smtClean="0">
                <a:solidFill>
                  <a:schemeClr val="tx1"/>
                </a:solidFill>
              </a:rPr>
              <a:t> esa información en pro de la resolución de incidentes, generación de estadísticas o bien obtener una bitácora detallada del comportamiento de cada uno de nuestros colegios,  información oportuna y ordenada para nuestro personal. 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Específicos :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«Evangelizar» al personal de </a:t>
            </a:r>
            <a:r>
              <a:rPr lang="es-CL" dirty="0" err="1" smtClean="0">
                <a:solidFill>
                  <a:schemeClr val="tx1"/>
                </a:solidFill>
              </a:rPr>
              <a:t>Compumat</a:t>
            </a:r>
            <a:r>
              <a:rPr lang="es-CL" dirty="0" smtClean="0">
                <a:solidFill>
                  <a:schemeClr val="tx1"/>
                </a:solidFill>
              </a:rPr>
              <a:t> en el uso de un único canal de solicitudes 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Mejorar el sistema de notificaciones a usuarios involucrados en solicitudes/incidentes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Re-definir o actualizar procesos que se complementan con el uso de esta nueva plataforma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Mejorar la respuesta ante incidentes.</a:t>
            </a: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Líder del Proyecto : JA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42169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7134" y="127476"/>
            <a:ext cx="609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Implementación de Sistema de Gestión Mesa de Ayuda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33012" y="915644"/>
            <a:ext cx="11725975" cy="568663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Alcances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u="sng" dirty="0">
                <a:solidFill>
                  <a:schemeClr val="tx1"/>
                </a:solidFill>
              </a:rPr>
              <a:t>Enfoque Funcional 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	</a:t>
            </a:r>
            <a:r>
              <a:rPr lang="es-CL" b="1" dirty="0" smtClean="0">
                <a:solidFill>
                  <a:schemeClr val="tx1"/>
                </a:solidFill>
              </a:rPr>
              <a:t> Requisitos Funcionales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*Ingreso de solicitudes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 	*Gestión de solicitudes (derivaciones asistencias técnicas/incidentes)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*Informe de solicitudes/incidentes/asistencias técnicas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*Bitácora de la solicitud/incidente/asistencia técnica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*Ficha colegio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  	*Administración centralizada de usuarios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	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 </a:t>
            </a:r>
            <a:r>
              <a:rPr lang="es-CL" b="1" dirty="0" smtClean="0">
                <a:solidFill>
                  <a:schemeClr val="tx1"/>
                </a:solidFill>
              </a:rPr>
              <a:t>Requisitos no funcionales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 Usabilidad (aplicación responsiva) 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	* Uso de tecnología móvil en notificaciones.</a:t>
            </a: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  <a:r>
              <a:rPr lang="es-CL" dirty="0" smtClean="0">
                <a:solidFill>
                  <a:schemeClr val="tx1"/>
                </a:solidFill>
              </a:rPr>
              <a:t>* Aplicación modular</a:t>
            </a:r>
            <a:endParaRPr lang="es-CL" dirty="0">
              <a:solidFill>
                <a:schemeClr val="tx1"/>
              </a:solidFill>
            </a:endParaRPr>
          </a:p>
          <a:p>
            <a:r>
              <a:rPr lang="es-CL" dirty="0">
                <a:solidFill>
                  <a:schemeClr val="tx1"/>
                </a:solidFill>
              </a:rPr>
              <a:t>	</a:t>
            </a:r>
          </a:p>
          <a:p>
            <a:r>
              <a:rPr lang="es-CL" u="sng" dirty="0" smtClean="0">
                <a:solidFill>
                  <a:schemeClr val="tx1"/>
                </a:solidFill>
              </a:rPr>
              <a:t>Enfoque técnico :</a:t>
            </a:r>
            <a:endParaRPr lang="es-CL" u="sng" dirty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	* </a:t>
            </a:r>
            <a:r>
              <a:rPr lang="es-CL" dirty="0" err="1" smtClean="0">
                <a:solidFill>
                  <a:schemeClr val="tx1"/>
                </a:solidFill>
              </a:rPr>
              <a:t>Php</a:t>
            </a:r>
            <a:r>
              <a:rPr lang="es-CL" dirty="0" smtClean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mysql</a:t>
            </a:r>
            <a:r>
              <a:rPr lang="es-CL" dirty="0" smtClean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Zend</a:t>
            </a:r>
            <a:r>
              <a:rPr lang="es-CL" dirty="0" smtClean="0">
                <a:solidFill>
                  <a:schemeClr val="tx1"/>
                </a:solidFill>
              </a:rPr>
              <a:t> Framework, Html5</a:t>
            </a:r>
            <a:r>
              <a:rPr lang="es-CL" dirty="0">
                <a:solidFill>
                  <a:schemeClr val="tx1"/>
                </a:solidFill>
              </a:rPr>
              <a:t>, </a:t>
            </a:r>
            <a:r>
              <a:rPr lang="es-CL" dirty="0" err="1" smtClean="0">
                <a:solidFill>
                  <a:schemeClr val="tx1"/>
                </a:solidFill>
              </a:rPr>
              <a:t>Bootstrap</a:t>
            </a:r>
            <a:endParaRPr lang="es-CL" dirty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34" y="1856681"/>
            <a:ext cx="2263711" cy="19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7577" y="125478"/>
            <a:ext cx="609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Implementación de Sistema de Gestión Mesa de Ayuda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04919" y="2806868"/>
            <a:ext cx="11381541" cy="247805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>
                <a:solidFill>
                  <a:schemeClr val="tx1"/>
                </a:solidFill>
              </a:rPr>
              <a:t>KPIs</a:t>
            </a:r>
            <a:r>
              <a:rPr lang="es-CL" b="1" u="sng" dirty="0">
                <a:solidFill>
                  <a:schemeClr val="tx1"/>
                </a:solidFill>
              </a:rPr>
              <a:t> de Seguimiento y Logro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TPRS       : Tiempo de primera respuesta a solicitud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>
                <a:solidFill>
                  <a:schemeClr val="tx1"/>
                </a:solidFill>
              </a:rPr>
              <a:t>&gt; NISR	     </a:t>
            </a:r>
            <a:r>
              <a:rPr lang="es-CL" dirty="0" smtClean="0">
                <a:solidFill>
                  <a:schemeClr val="tx1"/>
                </a:solidFill>
              </a:rPr>
              <a:t>  : </a:t>
            </a:r>
            <a:r>
              <a:rPr lang="es-CL" dirty="0">
                <a:solidFill>
                  <a:schemeClr val="tx1"/>
                </a:solidFill>
              </a:rPr>
              <a:t>Número de incidentes/solicitudes </a:t>
            </a:r>
            <a:r>
              <a:rPr lang="es-CL" dirty="0" smtClean="0">
                <a:solidFill>
                  <a:schemeClr val="tx1"/>
                </a:solidFill>
              </a:rPr>
              <a:t>resueltas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>
                <a:solidFill>
                  <a:schemeClr val="tx1"/>
                </a:solidFill>
              </a:rPr>
              <a:t>&lt; NISNP     : Número de incidentes/solicitudes no </a:t>
            </a:r>
            <a:r>
              <a:rPr lang="es-CL" dirty="0" smtClean="0">
                <a:solidFill>
                  <a:schemeClr val="tx1"/>
                </a:solidFill>
              </a:rPr>
              <a:t>procesadas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&gt; PAP         : Promedio acceso plataforma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SEOC       : Solicitudes enviadas por otros canales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INR2D     : Incidentes no resueltos en 2 días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INR7D     : Incidentes no resueltos en 7 días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L" dirty="0" smtClean="0">
                <a:solidFill>
                  <a:schemeClr val="tx1"/>
                </a:solidFill>
              </a:rPr>
              <a:t>&lt; IND1D     : Incidentes no derivados en 1 día           </a:t>
            </a: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tx1"/>
              </a:solidFill>
            </a:endParaRP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1">
                  <a:lumMod val="50000"/>
                </a:schemeClr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561691" y="171402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04919" y="5524553"/>
            <a:ext cx="11388220" cy="111646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err="1" smtClean="0">
                <a:solidFill>
                  <a:schemeClr val="tx1"/>
                </a:solidFill>
              </a:rPr>
              <a:t>Warnings</a:t>
            </a:r>
            <a:r>
              <a:rPr lang="es-CL" b="1" u="sng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Recursos para el desarrollo no FULL</a:t>
            </a: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tx1"/>
                </a:solidFill>
              </a:rPr>
              <a:t>Resistencia al uso de la aplicación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9" name="Rectángulo 14"/>
          <p:cNvSpPr/>
          <p:nvPr/>
        </p:nvSpPr>
        <p:spPr>
          <a:xfrm>
            <a:off x="425586" y="950063"/>
            <a:ext cx="11388220" cy="167436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 smtClean="0">
                <a:solidFill>
                  <a:schemeClr val="tx1"/>
                </a:solidFill>
              </a:rPr>
              <a:t>Alcances del Proyecto</a:t>
            </a:r>
            <a:r>
              <a:rPr lang="es-CL" dirty="0" smtClean="0">
                <a:solidFill>
                  <a:schemeClr val="tx1"/>
                </a:solidFill>
              </a:rPr>
              <a:t>:</a:t>
            </a:r>
          </a:p>
          <a:p>
            <a:endParaRPr lang="es-CL" u="sng" dirty="0" smtClean="0">
              <a:solidFill>
                <a:schemeClr val="tx1"/>
              </a:solidFill>
            </a:endParaRPr>
          </a:p>
          <a:p>
            <a:r>
              <a:rPr lang="es-CL" u="sng" dirty="0" smtClean="0">
                <a:solidFill>
                  <a:schemeClr val="tx1"/>
                </a:solidFill>
              </a:rPr>
              <a:t>Enfoque </a:t>
            </a:r>
            <a:r>
              <a:rPr lang="es-CL" u="sng" dirty="0">
                <a:solidFill>
                  <a:schemeClr val="tx1"/>
                </a:solidFill>
              </a:rPr>
              <a:t>metodológico</a:t>
            </a:r>
          </a:p>
          <a:p>
            <a:endParaRPr lang="es-CL" dirty="0">
              <a:solidFill>
                <a:schemeClr val="tx1"/>
              </a:solidFill>
            </a:endParaRPr>
          </a:p>
          <a:p>
            <a:r>
              <a:rPr lang="es-CL" dirty="0">
                <a:solidFill>
                  <a:schemeClr val="tx1"/>
                </a:solidFill>
              </a:rPr>
              <a:t>	* Metodología </a:t>
            </a:r>
            <a:r>
              <a:rPr lang="es-CL" dirty="0" err="1">
                <a:solidFill>
                  <a:schemeClr val="tx1"/>
                </a:solidFill>
              </a:rPr>
              <a:t>Scrum</a:t>
            </a:r>
            <a:endParaRPr lang="es-CL" dirty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1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77134" y="127476"/>
            <a:ext cx="723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Implementación de Sistema de Gestión Mesa de Ayuda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8EC52268-86E1-4804-9E02-91DB4D13CB9B}"/>
              </a:ext>
            </a:extLst>
          </p:cNvPr>
          <p:cNvSpPr/>
          <p:nvPr/>
        </p:nvSpPr>
        <p:spPr>
          <a:xfrm>
            <a:off x="277133" y="746974"/>
            <a:ext cx="11066587" cy="611102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Gantt de actividades (de Alto Nivel</a:t>
            </a:r>
            <a:r>
              <a:rPr lang="es-CL" dirty="0">
                <a:solidFill>
                  <a:schemeClr val="tx1"/>
                </a:solidFill>
              </a:rPr>
              <a:t>):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5A2C38FD-45B7-4572-A19C-F042747C9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30768"/>
              </p:ext>
            </p:extLst>
          </p:nvPr>
        </p:nvGraphicFramePr>
        <p:xfrm>
          <a:off x="356462" y="1332853"/>
          <a:ext cx="8338356" cy="3936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6866">
                  <a:extLst>
                    <a:ext uri="{9D8B030D-6E8A-4147-A177-3AD203B41FA5}">
                      <a16:colId xmlns:a16="http://schemas.microsoft.com/office/drawing/2014/main" xmlns="" val="2672874300"/>
                    </a:ext>
                  </a:extLst>
                </a:gridCol>
                <a:gridCol w="655556">
                  <a:extLst>
                    <a:ext uri="{9D8B030D-6E8A-4147-A177-3AD203B41FA5}">
                      <a16:colId xmlns:a16="http://schemas.microsoft.com/office/drawing/2014/main" xmlns="" val="1606981106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1483681593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2422681057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2864513307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3420137747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1512126694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xmlns="" val="2667681856"/>
                    </a:ext>
                  </a:extLst>
                </a:gridCol>
              </a:tblGrid>
              <a:tr h="350832">
                <a:tc>
                  <a:txBody>
                    <a:bodyPr/>
                    <a:lstStyle/>
                    <a:p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2194831"/>
                  </a:ext>
                </a:extLst>
              </a:tr>
              <a:tr h="726872"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L" dirty="0" smtClean="0">
                          <a:solidFill>
                            <a:srgbClr val="00B050"/>
                          </a:solidFill>
                        </a:rPr>
                        <a:t>)  Administración de Usuarios</a:t>
                      </a:r>
                      <a:endParaRPr lang="es-C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s-CL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L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587176"/>
                  </a:ext>
                </a:extLst>
              </a:tr>
              <a:tr h="364210">
                <a:tc>
                  <a:txBody>
                    <a:bodyPr/>
                    <a:lstStyle/>
                    <a:p>
                      <a:r>
                        <a:rPr lang="es-CL" dirty="0" smtClean="0"/>
                        <a:t>2) Autenticar Usuarios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4976997"/>
                  </a:ext>
                </a:extLst>
              </a:tr>
              <a:tr h="488196">
                <a:tc>
                  <a:txBody>
                    <a:bodyPr/>
                    <a:lstStyle/>
                    <a:p>
                      <a:r>
                        <a:rPr lang="es-CL" dirty="0" smtClean="0"/>
                        <a:t>3) Ingreso de Incidentes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41702">
                <a:tc>
                  <a:txBody>
                    <a:bodyPr/>
                    <a:lstStyle/>
                    <a:p>
                      <a:r>
                        <a:rPr lang="es-CL" dirty="0" smtClean="0"/>
                        <a:t>4) Gestión de Incidentes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49451">
                <a:tc>
                  <a:txBody>
                    <a:bodyPr/>
                    <a:lstStyle/>
                    <a:p>
                      <a:r>
                        <a:rPr lang="es-CL" dirty="0" smtClean="0"/>
                        <a:t>5)</a:t>
                      </a:r>
                      <a:r>
                        <a:rPr lang="es-CL" baseline="0" dirty="0" smtClean="0"/>
                        <a:t> Reportes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X</a:t>
                      </a:r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433953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  <a:tr h="526943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3011" y="927074"/>
            <a:ext cx="11725975" cy="164433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Consideraciones para el trabajo complementario de otras áreas</a:t>
            </a:r>
            <a:r>
              <a:rPr lang="es-CL" dirty="0">
                <a:solidFill>
                  <a:schemeClr val="tx1"/>
                </a:solidFill>
              </a:rPr>
              <a:t>: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- La metodología de trabajo incluye reuniones de </a:t>
            </a:r>
            <a:r>
              <a:rPr lang="es-CL" dirty="0" err="1" smtClean="0">
                <a:solidFill>
                  <a:schemeClr val="tx1"/>
                </a:solidFill>
              </a:rPr>
              <a:t>feedback</a:t>
            </a:r>
            <a:r>
              <a:rPr lang="es-CL" dirty="0" smtClean="0">
                <a:solidFill>
                  <a:schemeClr val="tx1"/>
                </a:solidFill>
              </a:rPr>
              <a:t> para presentar funcionalidades, tanto SAC como OPERACIONES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serán convocados para esta retroalimentación. 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0" y="746975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33011" y="2751511"/>
            <a:ext cx="11725975" cy="18591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b="1" u="sng" dirty="0">
                <a:solidFill>
                  <a:schemeClr val="tx1"/>
                </a:solidFill>
              </a:rPr>
              <a:t>Requerimientos técnicos (si aplica)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- Cualquier solicitud de permisos será coordinada directamente con HD y equipo CUNIX</a:t>
            </a:r>
            <a:endParaRPr lang="es-CL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  <a:p>
            <a:endParaRPr lang="es-CL" b="1" u="sng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77134" y="127476"/>
            <a:ext cx="609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Implementación de Sistema de Gestión Mesa de Ayuda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90291" y="186716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Líder del Proyecto : JA</a:t>
            </a:r>
          </a:p>
        </p:txBody>
      </p:sp>
    </p:spTree>
    <p:extLst>
      <p:ext uri="{BB962C8B-B14F-4D97-AF65-F5344CB8AC3E}">
        <p14:creationId xmlns:p14="http://schemas.microsoft.com/office/powerpoint/2010/main" val="25463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370</Words>
  <Application>Microsoft Office PowerPoint</Application>
  <PresentationFormat>Panorámica</PresentationFormat>
  <Paragraphs>101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1_Tema de Office</vt:lpstr>
      <vt:lpstr>Implementación de Sistema de Gestión Mesa de Ayuda Abril - 2019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Compumat</cp:lastModifiedBy>
  <cp:revision>82</cp:revision>
  <dcterms:created xsi:type="dcterms:W3CDTF">2019-03-27T13:00:39Z</dcterms:created>
  <dcterms:modified xsi:type="dcterms:W3CDTF">2019-04-18T13:47:56Z</dcterms:modified>
</cp:coreProperties>
</file>