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7" r:id="rId6"/>
    <p:sldId id="28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mars\Dropbox\3.-DIRECCION%20PEDAGOGICA\DATOS\Datos%20para%20estudio%20de%20impacto%20compumat\4-6-8BASICO.xm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mars\Dropbox\3.-DIRECCION%20PEDAGOGICA\DATOS\Datos%20para%20estudio%20de%20impacto%20compumat\4-6-8BASICO.xm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mars\Dropbox\3.-DIRECCION%20PEDAGOGICA\DATOS\Datos%20para%20estudio%20de%20impacto%20compumat\4-6-8BASICO.xm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Diagnóstico Inicial </a:t>
            </a:r>
          </a:p>
          <a:p>
            <a:pPr>
              <a:defRPr/>
            </a:pPr>
            <a:r>
              <a:rPr lang="en-US"/>
              <a:t>5037 alumnos de 4° básico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5.3197849290458239E-2"/>
          <c:y val="0.19207680152931397"/>
          <c:w val="0.91238863026059436"/>
          <c:h val="0.68129324337706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DIAG!$B$8</c:f>
              <c:strCache>
                <c:ptCount val="1"/>
                <c:pt idx="0">
                  <c:v>Promedio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DIAG!$A$9:$A$12</c:f>
              <c:strCache>
                <c:ptCount val="4"/>
                <c:pt idx="0">
                  <c:v>1° cuartil               1343 alumnos</c:v>
                </c:pt>
                <c:pt idx="1">
                  <c:v>2° cuartil               1242 alumnos</c:v>
                </c:pt>
                <c:pt idx="2">
                  <c:v>3° cuartil               1530 alumnos</c:v>
                </c:pt>
                <c:pt idx="3">
                  <c:v>4° cuartil                   992 alumnos</c:v>
                </c:pt>
              </c:strCache>
            </c:strRef>
          </c:cat>
          <c:val>
            <c:numRef>
              <c:f>DIAG!$B$9:$B$12</c:f>
              <c:numCache>
                <c:formatCode>General</c:formatCode>
                <c:ptCount val="4"/>
                <c:pt idx="0">
                  <c:v>11.9</c:v>
                </c:pt>
                <c:pt idx="1">
                  <c:v>31.2</c:v>
                </c:pt>
                <c:pt idx="2">
                  <c:v>53.7</c:v>
                </c:pt>
                <c:pt idx="3">
                  <c:v>81.5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A-4324-86E1-80B76A80E3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94272640"/>
        <c:axId val="594272968"/>
      </c:barChart>
      <c:catAx>
        <c:axId val="59427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4272968"/>
        <c:crosses val="autoZero"/>
        <c:auto val="1"/>
        <c:lblAlgn val="ctr"/>
        <c:lblOffset val="100"/>
        <c:noMultiLvlLbl val="0"/>
      </c:catAx>
      <c:valAx>
        <c:axId val="59427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427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Recuperación 1° cuartil </a:t>
            </a:r>
            <a:r>
              <a:rPr lang="en-US" sz="1800" baseline="0"/>
              <a:t> según </a:t>
            </a:r>
            <a:r>
              <a:rPr lang="en-US" sz="1800"/>
              <a:t>trabajo realizado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REC_4!$B$4</c:f>
              <c:strCache>
                <c:ptCount val="1"/>
                <c:pt idx="0">
                  <c:v>Inicio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REC_4!$A$5:$A$8</c:f>
              <c:strCache>
                <c:ptCount val="4"/>
                <c:pt idx="0">
                  <c:v>1° cuartil                   avance  1,1</c:v>
                </c:pt>
                <c:pt idx="1">
                  <c:v>2° cuartil                    avance  2,2</c:v>
                </c:pt>
                <c:pt idx="2">
                  <c:v>3° cuartil                      avance  3,3</c:v>
                </c:pt>
                <c:pt idx="3">
                  <c:v>4° cuartil                   avance  5</c:v>
                </c:pt>
              </c:strCache>
            </c:strRef>
          </c:cat>
          <c:val>
            <c:numRef>
              <c:f>REC_4!$B$5:$B$8</c:f>
              <c:numCache>
                <c:formatCode>General</c:formatCode>
                <c:ptCount val="4"/>
                <c:pt idx="0">
                  <c:v>10.8</c:v>
                </c:pt>
                <c:pt idx="1">
                  <c:v>11.8</c:v>
                </c:pt>
                <c:pt idx="2">
                  <c:v>12.3</c:v>
                </c:pt>
                <c:pt idx="3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A3-40DC-A505-0272A2EAE9D7}"/>
            </c:ext>
          </c:extLst>
        </c:ser>
        <c:ser>
          <c:idx val="1"/>
          <c:order val="1"/>
          <c:tx>
            <c:strRef>
              <c:f>REC_4!$C$4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REC_4!$A$5:$A$8</c:f>
              <c:strCache>
                <c:ptCount val="4"/>
                <c:pt idx="0">
                  <c:v>1° cuartil                   avance  1,1</c:v>
                </c:pt>
                <c:pt idx="1">
                  <c:v>2° cuartil                    avance  2,2</c:v>
                </c:pt>
                <c:pt idx="2">
                  <c:v>3° cuartil                      avance  3,3</c:v>
                </c:pt>
                <c:pt idx="3">
                  <c:v>4° cuartil                   avance  5</c:v>
                </c:pt>
              </c:strCache>
            </c:strRef>
          </c:cat>
          <c:val>
            <c:numRef>
              <c:f>REC_4!$C$5:$C$8</c:f>
              <c:numCache>
                <c:formatCode>General</c:formatCode>
                <c:ptCount val="4"/>
                <c:pt idx="0">
                  <c:v>29.8</c:v>
                </c:pt>
                <c:pt idx="1">
                  <c:v>38.700000000000003</c:v>
                </c:pt>
                <c:pt idx="2">
                  <c:v>42.6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A3-40DC-A505-0272A2EAE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797144"/>
        <c:axId val="593798128"/>
      </c:barChart>
      <c:catAx>
        <c:axId val="59379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3798128"/>
        <c:crosses val="autoZero"/>
        <c:auto val="1"/>
        <c:lblAlgn val="ctr"/>
        <c:lblOffset val="100"/>
        <c:noMultiLvlLbl val="0"/>
      </c:catAx>
      <c:valAx>
        <c:axId val="59379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379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Recuperación 2° cuartil </a:t>
            </a:r>
            <a:r>
              <a:rPr lang="en-US" sz="1600" baseline="0"/>
              <a:t> según </a:t>
            </a:r>
            <a:r>
              <a:rPr lang="en-US" sz="1600"/>
              <a:t>trabajo realizado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REC_4!$B$15</c:f>
              <c:strCache>
                <c:ptCount val="1"/>
                <c:pt idx="0">
                  <c:v>Inicio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REC_4!$A$16:$A$19</c:f>
              <c:strCache>
                <c:ptCount val="4"/>
                <c:pt idx="0">
                  <c:v>1° cuartil                   avance  1,4</c:v>
                </c:pt>
                <c:pt idx="1">
                  <c:v>2° cuartil                    avance  2,5</c:v>
                </c:pt>
                <c:pt idx="2">
                  <c:v>3° cuartil                      avance  3,4</c:v>
                </c:pt>
                <c:pt idx="3">
                  <c:v>4° cuartil                   avance  5,5</c:v>
                </c:pt>
              </c:strCache>
            </c:strRef>
          </c:cat>
          <c:val>
            <c:numRef>
              <c:f>REC_4!$B$16:$B$19</c:f>
              <c:numCache>
                <c:formatCode>General</c:formatCode>
                <c:ptCount val="4"/>
                <c:pt idx="0">
                  <c:v>30.5</c:v>
                </c:pt>
                <c:pt idx="1">
                  <c:v>31.3</c:v>
                </c:pt>
                <c:pt idx="2">
                  <c:v>31.4</c:v>
                </c:pt>
                <c:pt idx="3">
                  <c:v>31.7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F-4346-AE24-C77870FB8CCE}"/>
            </c:ext>
          </c:extLst>
        </c:ser>
        <c:ser>
          <c:idx val="1"/>
          <c:order val="1"/>
          <c:tx>
            <c:strRef>
              <c:f>REC_4!$C$15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REC_4!$A$16:$A$19</c:f>
              <c:strCache>
                <c:ptCount val="4"/>
                <c:pt idx="0">
                  <c:v>1° cuartil                   avance  1,4</c:v>
                </c:pt>
                <c:pt idx="1">
                  <c:v>2° cuartil                    avance  2,5</c:v>
                </c:pt>
                <c:pt idx="2">
                  <c:v>3° cuartil                      avance  3,4</c:v>
                </c:pt>
                <c:pt idx="3">
                  <c:v>4° cuartil                   avance  5,5</c:v>
                </c:pt>
              </c:strCache>
            </c:strRef>
          </c:cat>
          <c:val>
            <c:numRef>
              <c:f>REC_4!$C$16:$C$19</c:f>
              <c:numCache>
                <c:formatCode>General</c:formatCode>
                <c:ptCount val="4"/>
                <c:pt idx="0">
                  <c:v>46.1</c:v>
                </c:pt>
                <c:pt idx="1">
                  <c:v>54.2</c:v>
                </c:pt>
                <c:pt idx="2">
                  <c:v>57.3</c:v>
                </c:pt>
                <c:pt idx="3">
                  <c:v>63.2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7F-4346-AE24-C77870FB8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797144"/>
        <c:axId val="593798128"/>
      </c:barChart>
      <c:catAx>
        <c:axId val="59379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3798128"/>
        <c:crosses val="autoZero"/>
        <c:auto val="1"/>
        <c:lblAlgn val="ctr"/>
        <c:lblOffset val="100"/>
        <c:noMultiLvlLbl val="0"/>
      </c:catAx>
      <c:valAx>
        <c:axId val="59379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9379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35F2-F979-47E6-925A-CFD8C61C561D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4953-399F-4917-BB83-C54D4D619F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7FFA-FC63-4B47-AE7F-0EEF612D4E8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589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27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6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51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7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1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12-04-2019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577" y="931436"/>
            <a:ext cx="11725975" cy="64394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Descripción del Proyecto</a:t>
            </a:r>
            <a:r>
              <a:rPr lang="es-CL" dirty="0">
                <a:solidFill>
                  <a:schemeClr val="tx1"/>
                </a:solidFill>
              </a:rPr>
              <a:t>: Programa de aprendizaje que mantiene los contenidos oficiales de cada nivel escolar, reduciendo el nivel de las habilidades a desarrollar y que contiene evaluación diferenciada.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7577" y="125478"/>
            <a:ext cx="435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Nombre del Proyecto: </a:t>
            </a:r>
            <a:r>
              <a:rPr lang="es-CL" sz="2000" b="1" dirty="0" err="1"/>
              <a:t>eMAT</a:t>
            </a:r>
            <a:r>
              <a:rPr lang="es-CL" sz="2000" b="1" dirty="0"/>
              <a:t> Nivelación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57577" y="1759839"/>
            <a:ext cx="11725975" cy="127057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Objetivos del Proyecto</a:t>
            </a:r>
            <a:r>
              <a:rPr lang="es-CL" dirty="0">
                <a:solidFill>
                  <a:schemeClr val="tx1"/>
                </a:solidFill>
              </a:rPr>
              <a:t>: Entregar al 25% de los alumnos más descendidos,  un programa a su medida, que sin dejar de lado los contenidos de su nivel ,  les permita  recuperar más a fondo su base , enfocarse en las habilidades básicas y </a:t>
            </a:r>
            <a:r>
              <a:rPr lang="es-CL" dirty="0" err="1">
                <a:solidFill>
                  <a:schemeClr val="tx1"/>
                </a:solidFill>
              </a:rPr>
              <a:t>evaluárse</a:t>
            </a:r>
            <a:r>
              <a:rPr lang="es-CL" dirty="0">
                <a:solidFill>
                  <a:schemeClr val="tx1"/>
                </a:solidFill>
              </a:rPr>
              <a:t> de manera diferenciada.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448541" y="3318345"/>
            <a:ext cx="3535011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KPIs</a:t>
            </a:r>
            <a:r>
              <a:rPr lang="es-CL" b="1" u="sng" dirty="0">
                <a:solidFill>
                  <a:schemeClr val="tx1"/>
                </a:solidFill>
              </a:rPr>
              <a:t> de Seguimiento y Logro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Porcentaje de construcción  de módulos </a:t>
            </a: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Ejecución  de tareas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61691" y="17140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VM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8448" y="3215478"/>
            <a:ext cx="7991103" cy="321462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Alcances del proyecto</a:t>
            </a:r>
            <a:r>
              <a:rPr lang="es-CL" dirty="0">
                <a:solidFill>
                  <a:schemeClr val="tx1"/>
                </a:solidFill>
              </a:rPr>
              <a:t>: ( 2019)</a:t>
            </a: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Se trabaja en 2 niveles: 2° a 4° básico y I y II medio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Se ajustan las unidades de navegación para que contengan más material de recuperación. 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Se desarrolla para cada módulo A2 y A3, A4 de contenido,  un módulo I2 y I3, I4  con habilidades básicas y evaluación diferenciada. 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41862" y="5183636"/>
            <a:ext cx="3541690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Warnings</a:t>
            </a:r>
            <a:r>
              <a:rPr lang="es-CL" b="1" u="sng" dirty="0">
                <a:solidFill>
                  <a:schemeClr val="tx1"/>
                </a:solidFill>
              </a:rPr>
              <a:t>: </a:t>
            </a:r>
          </a:p>
          <a:p>
            <a:r>
              <a:rPr lang="es-CL" b="1" u="sng" dirty="0">
                <a:solidFill>
                  <a:schemeClr val="tx1"/>
                </a:solidFill>
              </a:rPr>
              <a:t>-</a:t>
            </a:r>
            <a:r>
              <a:rPr lang="es-CL" dirty="0">
                <a:solidFill>
                  <a:schemeClr val="tx1"/>
                </a:solidFill>
              </a:rPr>
              <a:t>Calzar carta Gantt con equipo de informática </a:t>
            </a:r>
          </a:p>
          <a:p>
            <a:r>
              <a:rPr lang="es-CL" dirty="0">
                <a:solidFill>
                  <a:schemeClr val="tx1"/>
                </a:solidFill>
              </a:rPr>
              <a:t>-Calzar carta Gantt con tareas de </a:t>
            </a:r>
            <a:r>
              <a:rPr lang="es-CL" dirty="0" err="1">
                <a:solidFill>
                  <a:schemeClr val="tx1"/>
                </a:solidFill>
              </a:rPr>
              <a:t>focus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group</a:t>
            </a:r>
            <a:r>
              <a:rPr lang="es-CL" dirty="0">
                <a:solidFill>
                  <a:schemeClr val="tx1"/>
                </a:solidFill>
              </a:rPr>
              <a:t> en colegios</a:t>
            </a:r>
          </a:p>
        </p:txBody>
      </p:sp>
    </p:spTree>
    <p:extLst>
      <p:ext uri="{BB962C8B-B14F-4D97-AF65-F5344CB8AC3E}">
        <p14:creationId xmlns:p14="http://schemas.microsoft.com/office/powerpoint/2010/main" val="42169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77134" y="127476"/>
            <a:ext cx="37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Nombre del Proyecto </a:t>
            </a:r>
            <a:r>
              <a:rPr lang="es-CL" sz="2000" b="1" dirty="0" err="1"/>
              <a:t>eMAT</a:t>
            </a:r>
            <a:r>
              <a:rPr lang="es-CL" sz="2000" b="1" dirty="0"/>
              <a:t> PIE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</a:t>
            </a:r>
            <a:r>
              <a:rPr lang="es-CL" b="1" dirty="0" err="1"/>
              <a:t>ProyectoVM</a:t>
            </a:r>
            <a:endParaRPr lang="es-CL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C52268-86E1-4804-9E02-91DB4D13CB9B}"/>
              </a:ext>
            </a:extLst>
          </p:cNvPr>
          <p:cNvSpPr/>
          <p:nvPr/>
        </p:nvSpPr>
        <p:spPr>
          <a:xfrm>
            <a:off x="277133" y="746974"/>
            <a:ext cx="11066587" cy="611102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Gantt de actividades (de Alto Nivel</a:t>
            </a:r>
            <a:r>
              <a:rPr lang="es-CL" dirty="0">
                <a:solidFill>
                  <a:schemeClr val="tx1"/>
                </a:solidFill>
              </a:rPr>
              <a:t>):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A2C38FD-45B7-4572-A19C-F042747C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08893"/>
              </p:ext>
            </p:extLst>
          </p:nvPr>
        </p:nvGraphicFramePr>
        <p:xfrm>
          <a:off x="187569" y="1112389"/>
          <a:ext cx="11156149" cy="565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505">
                  <a:extLst>
                    <a:ext uri="{9D8B030D-6E8A-4147-A177-3AD203B41FA5}">
                      <a16:colId xmlns:a16="http://schemas.microsoft.com/office/drawing/2014/main" val="2672874300"/>
                    </a:ext>
                  </a:extLst>
                </a:gridCol>
                <a:gridCol w="678977">
                  <a:extLst>
                    <a:ext uri="{9D8B030D-6E8A-4147-A177-3AD203B41FA5}">
                      <a16:colId xmlns:a16="http://schemas.microsoft.com/office/drawing/2014/main" val="1606981106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1483681593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2422681057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2864513307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3420137747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1512126694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2667681856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1357746829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3765484508"/>
                    </a:ext>
                  </a:extLst>
                </a:gridCol>
                <a:gridCol w="839963">
                  <a:extLst>
                    <a:ext uri="{9D8B030D-6E8A-4147-A177-3AD203B41FA5}">
                      <a16:colId xmlns:a16="http://schemas.microsoft.com/office/drawing/2014/main" val="516920103"/>
                    </a:ext>
                  </a:extLst>
                </a:gridCol>
              </a:tblGrid>
              <a:tr h="336681">
                <a:tc>
                  <a:txBody>
                    <a:bodyPr/>
                    <a:lstStyle/>
                    <a:p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94831"/>
                  </a:ext>
                </a:extLst>
              </a:tr>
              <a:tr h="1079225">
                <a:tc>
                  <a:txBody>
                    <a:bodyPr/>
                    <a:lstStyle/>
                    <a:p>
                      <a:r>
                        <a:rPr lang="es-CL" dirty="0"/>
                        <a:t>1) Estudio de módulos A3 y sus resultados armado modelo 4° básico y I 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87176"/>
                  </a:ext>
                </a:extLst>
              </a:tr>
              <a:tr h="830173">
                <a:tc>
                  <a:txBody>
                    <a:bodyPr/>
                    <a:lstStyle/>
                    <a:p>
                      <a:r>
                        <a:rPr lang="es-CL" dirty="0"/>
                        <a:t>2 ) Focus </a:t>
                      </a:r>
                      <a:r>
                        <a:rPr lang="es-CL" dirty="0" err="1"/>
                        <a:t>group</a:t>
                      </a:r>
                      <a:r>
                        <a:rPr lang="es-CL" dirty="0"/>
                        <a:t> Profesores de  4  y 1° medio( paulina, blanca victoria)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73548"/>
                  </a:ext>
                </a:extLst>
              </a:tr>
              <a:tr h="830173">
                <a:tc>
                  <a:txBody>
                    <a:bodyPr/>
                    <a:lstStyle/>
                    <a:p>
                      <a:r>
                        <a:rPr lang="es-CL" dirty="0"/>
                        <a:t>3 )Actividades Informáticas básica y media  (HD-AA)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X</a:t>
                      </a:r>
                    </a:p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01582"/>
                  </a:ext>
                </a:extLst>
              </a:tr>
              <a:tr h="581121">
                <a:tc>
                  <a:txBody>
                    <a:bodyPr/>
                    <a:lstStyle/>
                    <a:p>
                      <a:r>
                        <a:rPr lang="es-CL" dirty="0"/>
                        <a:t>4)Construcción Repasos 4° (paulina, blanca victoria)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965"/>
                  </a:ext>
                </a:extLst>
              </a:tr>
              <a:tr h="83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5)Construcción Repasos I  Medio (paulina, blanca victoria)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X</a:t>
                      </a:r>
                    </a:p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47565"/>
                  </a:ext>
                </a:extLst>
              </a:tr>
              <a:tr h="830173">
                <a:tc>
                  <a:txBody>
                    <a:bodyPr/>
                    <a:lstStyle/>
                    <a:p>
                      <a:r>
                        <a:rPr lang="es-CL" dirty="0"/>
                        <a:t>6)Marcha blanca colegios 4° y I medio</a:t>
                      </a:r>
                    </a:p>
                    <a:p>
                      <a:r>
                        <a:rPr lang="es-CL" dirty="0"/>
                        <a:t>(paulina, blanca,  victoria)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x</a:t>
                      </a:r>
                    </a:p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X</a:t>
                      </a:r>
                    </a:p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7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011" y="927074"/>
            <a:ext cx="11725975" cy="16443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Consideraciones para el trabajo complementario de otras áreas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r>
              <a:rPr lang="es-CL" dirty="0">
                <a:solidFill>
                  <a:schemeClr val="tx1"/>
                </a:solidFill>
              </a:rPr>
              <a:t>1:- Las actividades informáticas deberán realizarse entre Junio y Octubre ( básica y Media) para alcanzar a testear el programa antes de fin de año (Los requerimientos se podría hacer en Mayo y Septiembre)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33011" y="2751511"/>
            <a:ext cx="11725975" cy="1859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Requerimientos técnicos (si aplica)</a:t>
            </a:r>
          </a:p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Requerimientos libro alumno, libro tutor, reportes y visores tanto para básica como para media</a:t>
            </a: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134" y="127476"/>
            <a:ext cx="350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Nombre del Proyecto </a:t>
            </a:r>
            <a:r>
              <a:rPr lang="es-CL" sz="2000" b="1" dirty="0" err="1"/>
              <a:t>eMAT</a:t>
            </a:r>
            <a:r>
              <a:rPr lang="es-CL" sz="2000" b="1" dirty="0"/>
              <a:t> PIE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</a:t>
            </a:r>
            <a:r>
              <a:rPr lang="es-CL" b="1" dirty="0" err="1"/>
              <a:t>ProyectoVM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6999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D891A3D-3805-428C-A321-2F64FB451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956797"/>
              </p:ext>
            </p:extLst>
          </p:nvPr>
        </p:nvGraphicFramePr>
        <p:xfrm>
          <a:off x="3527195" y="581103"/>
          <a:ext cx="5904656" cy="464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22B49593-1475-4A42-AF0A-BB33F589A722}"/>
              </a:ext>
            </a:extLst>
          </p:cNvPr>
          <p:cNvSpPr/>
          <p:nvPr/>
        </p:nvSpPr>
        <p:spPr>
          <a:xfrm>
            <a:off x="3042138" y="3106615"/>
            <a:ext cx="2819400" cy="2391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0405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s-CL" sz="3200" b="1" dirty="0"/>
              <a:t>Recuperación de la Base 1° cuartil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5A40E2F-0A9C-479F-A4A6-56FF6538D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163474"/>
              </p:ext>
            </p:extLst>
          </p:nvPr>
        </p:nvGraphicFramePr>
        <p:xfrm>
          <a:off x="2747629" y="1370926"/>
          <a:ext cx="62646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754E38D7-C1D3-4919-8AC4-81168D04FCAC}"/>
              </a:ext>
            </a:extLst>
          </p:cNvPr>
          <p:cNvGrpSpPr/>
          <p:nvPr/>
        </p:nvGrpSpPr>
        <p:grpSpPr>
          <a:xfrm>
            <a:off x="2008308" y="2069281"/>
            <a:ext cx="8415591" cy="353658"/>
            <a:chOff x="844347" y="2106785"/>
            <a:chExt cx="8415591" cy="353658"/>
          </a:xfrm>
        </p:grpSpPr>
        <p:sp>
          <p:nvSpPr>
            <p:cNvPr id="7" name="Flecha: hacia abajo 6">
              <a:extLst>
                <a:ext uri="{FF2B5EF4-FFF2-40B4-BE49-F238E27FC236}">
                  <a16:creationId xmlns:a16="http://schemas.microsoft.com/office/drawing/2014/main" id="{7B940258-B365-42C2-9FD3-B6A7155CFC22}"/>
                </a:ext>
              </a:extLst>
            </p:cNvPr>
            <p:cNvSpPr/>
            <p:nvPr/>
          </p:nvSpPr>
          <p:spPr>
            <a:xfrm flipV="1">
              <a:off x="7848364" y="2106785"/>
              <a:ext cx="216024" cy="28803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3F32878-731A-4B9A-8CCB-D8E704AD054A}"/>
                </a:ext>
              </a:extLst>
            </p:cNvPr>
            <p:cNvCxnSpPr>
              <a:cxnSpLocks/>
            </p:cNvCxnSpPr>
            <p:nvPr/>
          </p:nvCxnSpPr>
          <p:spPr>
            <a:xfrm>
              <a:off x="844347" y="2410762"/>
              <a:ext cx="73448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553ED1B-2878-43A2-82D3-044F2EEECBE1}"/>
                </a:ext>
              </a:extLst>
            </p:cNvPr>
            <p:cNvSpPr/>
            <p:nvPr/>
          </p:nvSpPr>
          <p:spPr>
            <a:xfrm>
              <a:off x="7956376" y="2183444"/>
              <a:ext cx="1303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>
                  <a:latin typeface="Century Gothic" pitchFamily="34" charset="0"/>
                </a:rPr>
                <a:t>base suficiente</a:t>
              </a:r>
              <a:endParaRPr lang="es-CL" sz="1200" dirty="0"/>
            </a:p>
          </p:txBody>
        </p:sp>
      </p:grpSp>
      <p:sp>
        <p:nvSpPr>
          <p:cNvPr id="14" name="1 Título">
            <a:extLst>
              <a:ext uri="{FF2B5EF4-FFF2-40B4-BE49-F238E27FC236}">
                <a16:creationId xmlns:a16="http://schemas.microsoft.com/office/drawing/2014/main" id="{CDE17074-721D-4C4E-9184-FA11C27194C9}"/>
              </a:ext>
            </a:extLst>
          </p:cNvPr>
          <p:cNvSpPr txBox="1">
            <a:spLocks/>
          </p:cNvSpPr>
          <p:nvPr/>
        </p:nvSpPr>
        <p:spPr>
          <a:xfrm>
            <a:off x="2747629" y="5287108"/>
            <a:ext cx="6531186" cy="344374"/>
          </a:xfrm>
          <a:prstGeom prst="rect">
            <a:avLst/>
          </a:prstGeo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s-CL" sz="1200" dirty="0">
                <a:latin typeface="Century Gothic" pitchFamily="34" charset="0"/>
              </a:rPr>
              <a:t>25 % de alumnos no nivelan su base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4F28D56-A597-4A68-865C-1CA27819BB9F}"/>
              </a:ext>
            </a:extLst>
          </p:cNvPr>
          <p:cNvSpPr/>
          <p:nvPr/>
        </p:nvSpPr>
        <p:spPr>
          <a:xfrm>
            <a:off x="2747629" y="2433970"/>
            <a:ext cx="6480720" cy="2853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32" y="6495"/>
            <a:ext cx="12183368" cy="56355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CL" sz="3200" b="1" dirty="0"/>
              <a:t>4.-Recuperación de la Base del  2° cuartil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3113504" y="4624754"/>
            <a:ext cx="1406769" cy="675142"/>
          </a:xfrm>
          <a:prstGeom prst="rect">
            <a:avLst/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CL" sz="1200" dirty="0">
                <a:latin typeface="Century Gothic" pitchFamily="34" charset="0"/>
              </a:rPr>
              <a:t>6% de alumnos no nivelan su base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8BFEA18-2789-4219-BFF1-4C6F9ACE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61853"/>
              </p:ext>
            </p:extLst>
          </p:nvPr>
        </p:nvGraphicFramePr>
        <p:xfrm>
          <a:off x="2826333" y="914509"/>
          <a:ext cx="576064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04569DF8-6A08-4FA1-B26B-4F25BC20B8C1}"/>
              </a:ext>
            </a:extLst>
          </p:cNvPr>
          <p:cNvGrpSpPr/>
          <p:nvPr/>
        </p:nvGrpSpPr>
        <p:grpSpPr>
          <a:xfrm>
            <a:off x="2106254" y="1850613"/>
            <a:ext cx="8320633" cy="349869"/>
            <a:chOff x="611560" y="3204594"/>
            <a:chExt cx="8320633" cy="349869"/>
          </a:xfrm>
        </p:grpSpPr>
        <p:sp>
          <p:nvSpPr>
            <p:cNvPr id="9" name="Flecha: hacia abajo 8">
              <a:extLst>
                <a:ext uri="{FF2B5EF4-FFF2-40B4-BE49-F238E27FC236}">
                  <a16:creationId xmlns:a16="http://schemas.microsoft.com/office/drawing/2014/main" id="{D6CB0E0B-C43D-4805-A485-8A444670383F}"/>
                </a:ext>
              </a:extLst>
            </p:cNvPr>
            <p:cNvSpPr/>
            <p:nvPr/>
          </p:nvSpPr>
          <p:spPr>
            <a:xfrm flipV="1">
              <a:off x="7488324" y="3204594"/>
              <a:ext cx="216024" cy="28803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432C2E-87DC-4679-876B-18DEDA8AD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60" y="3492624"/>
              <a:ext cx="8210054" cy="83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EC03E56-2CB4-4631-B1E3-CB2C48AE8D53}"/>
                </a:ext>
              </a:extLst>
            </p:cNvPr>
            <p:cNvSpPr/>
            <p:nvPr/>
          </p:nvSpPr>
          <p:spPr>
            <a:xfrm>
              <a:off x="7628631" y="3277464"/>
              <a:ext cx="1303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>
                  <a:latin typeface="Century Gothic" pitchFamily="34" charset="0"/>
                </a:rPr>
                <a:t>base suficiente</a:t>
              </a:r>
              <a:endParaRPr lang="es-CL" sz="1200" dirty="0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73ACD0A-7039-4D19-98DF-1BE5A2ADE2CC}"/>
              </a:ext>
            </a:extLst>
          </p:cNvPr>
          <p:cNvSpPr/>
          <p:nvPr/>
        </p:nvSpPr>
        <p:spPr>
          <a:xfrm>
            <a:off x="3113504" y="2206008"/>
            <a:ext cx="1406769" cy="241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6802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459</Words>
  <Application>Microsoft Office PowerPoint</Application>
  <PresentationFormat>Panorámica</PresentationFormat>
  <Paragraphs>73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Recuperación de la Base 1° cuartil</vt:lpstr>
      <vt:lpstr>4.-Recuperación de la Base del  2° cuartil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Victoria Marshall</cp:lastModifiedBy>
  <cp:revision>36</cp:revision>
  <dcterms:created xsi:type="dcterms:W3CDTF">2019-03-27T13:00:39Z</dcterms:created>
  <dcterms:modified xsi:type="dcterms:W3CDTF">2019-04-12T15:24:51Z</dcterms:modified>
</cp:coreProperties>
</file>