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57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8932" autoAdjust="0"/>
  </p:normalViewPr>
  <p:slideViewPr>
    <p:cSldViewPr snapToGrid="0">
      <p:cViewPr>
        <p:scale>
          <a:sx n="123" d="100"/>
          <a:sy n="123" d="100"/>
        </p:scale>
        <p:origin x="-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35F2-F979-47E6-925A-CFD8C61C561D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4953-399F-4917-BB83-C54D4D619F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E290-E86A-4E8D-8235-01F8CF1A058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7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10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42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2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632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786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747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7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27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63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72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7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6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51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7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1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3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rgbClr val="FF6600"/>
            </a:solidFill>
          </a:ln>
        </p:spPr>
        <p:txBody>
          <a:bodyPr anchor="ctr">
            <a:normAutofit/>
          </a:bodyPr>
          <a:lstStyle/>
          <a:p>
            <a: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Impulsos Estratégicos</a:t>
            </a:r>
            <a:b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 - 2019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FF6600"/>
          </a:solidFill>
        </p:spPr>
        <p:txBody>
          <a:bodyPr anchor="ctr"/>
          <a:lstStyle/>
          <a:p>
            <a:r>
              <a:rPr lang="es-CL" b="1" dirty="0" err="1" smtClean="0">
                <a:solidFill>
                  <a:schemeClr val="bg1"/>
                </a:solidFill>
              </a:rPr>
              <a:t>CompuMAT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7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577" y="931435"/>
            <a:ext cx="11725975" cy="102910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Descripción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Incorporar mejoras al producto «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  por medio de la integración de tecnología a nivel de hardware y software en los distintos procesos de despacho, actualización y uso de la plataforma.</a:t>
            </a:r>
          </a:p>
          <a:p>
            <a:endParaRPr lang="es-CL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7134" y="127476"/>
            <a:ext cx="241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err="1"/>
              <a:t>Upgrades</a:t>
            </a:r>
            <a:r>
              <a:rPr lang="es-CL" sz="2000" b="1" dirty="0"/>
              <a:t> </a:t>
            </a:r>
            <a:r>
              <a:rPr lang="es-CL" sz="2000" b="1" dirty="0" err="1"/>
              <a:t>Emat</a:t>
            </a:r>
            <a:r>
              <a:rPr lang="es-CL" sz="2000" b="1"/>
              <a:t>-Local</a:t>
            </a:r>
            <a:endParaRPr lang="es-CL" sz="2000" b="1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2186481"/>
            <a:ext cx="11725975" cy="375711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Objetivos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General : 	Generar un producto de fácil instalación, operación y administración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Específicos 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Disminuir tiempos en actualizaciones generadas a partir de mejoras del producto.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Permitir a colegios que trabajan con un «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 en sus laboratorios, que sus alumnos puedan acceder a la plataforma desde sus hogares.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Automatizar la activación del producto.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Automatizar la carga de datos y traspaso de información.</a:t>
            </a: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Líder del Proyecto : JA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169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7134" y="127476"/>
            <a:ext cx="241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err="1"/>
              <a:t>Upgrades</a:t>
            </a:r>
            <a:r>
              <a:rPr lang="es-CL" sz="2000" b="1" dirty="0"/>
              <a:t> </a:t>
            </a:r>
            <a:r>
              <a:rPr lang="es-CL" sz="2000" b="1" dirty="0" err="1"/>
              <a:t>Emat</a:t>
            </a:r>
            <a:r>
              <a:rPr lang="es-CL" sz="2000" b="1" dirty="0"/>
              <a:t>-Local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915644"/>
            <a:ext cx="11725975" cy="568663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u="sng" dirty="0">
                <a:solidFill>
                  <a:schemeClr val="tx1"/>
                </a:solidFill>
              </a:rPr>
              <a:t>Enfoque Funcional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</a:t>
            </a:r>
            <a:r>
              <a:rPr lang="es-CL" b="1" dirty="0" smtClean="0">
                <a:solidFill>
                  <a:schemeClr val="tx1"/>
                </a:solidFill>
              </a:rPr>
              <a:t> Requisitos Funcionales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«</a:t>
            </a:r>
            <a:r>
              <a:rPr lang="es-CL" dirty="0" err="1" smtClean="0">
                <a:solidFill>
                  <a:schemeClr val="tx1"/>
                </a:solidFill>
              </a:rPr>
              <a:t>Admin</a:t>
            </a:r>
            <a:r>
              <a:rPr lang="es-CL" dirty="0" smtClean="0">
                <a:solidFill>
                  <a:schemeClr val="tx1"/>
                </a:solidFill>
              </a:rPr>
              <a:t> Distribuido</a:t>
            </a:r>
            <a:r>
              <a:rPr lang="es-CL" dirty="0" smtClean="0">
                <a:solidFill>
                  <a:schemeClr val="tx1"/>
                </a:solidFill>
              </a:rPr>
              <a:t>»</a:t>
            </a:r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Sistema de actualización </a:t>
            </a:r>
            <a:r>
              <a:rPr lang="es-CL" dirty="0">
                <a:solidFill>
                  <a:schemeClr val="tx1"/>
                </a:solidFill>
              </a:rPr>
              <a:t>automática de mejoras del producto </a:t>
            </a:r>
            <a:r>
              <a:rPr lang="es-CL" dirty="0" smtClean="0">
                <a:solidFill>
                  <a:schemeClr val="tx1"/>
                </a:solidFill>
              </a:rPr>
              <a:t>desde producción (archivos, base de datos)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Gestión de 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 locales (activación, traspaso de datos, estadísticas)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 </a:t>
            </a:r>
            <a:r>
              <a:rPr lang="es-CL" b="1" dirty="0" smtClean="0">
                <a:solidFill>
                  <a:schemeClr val="tx1"/>
                </a:solidFill>
              </a:rPr>
              <a:t>Requisitos no funcionales</a:t>
            </a:r>
          </a:p>
          <a:p>
            <a:r>
              <a:rPr lang="es-CL" dirty="0">
                <a:solidFill>
                  <a:schemeClr val="tx1"/>
                </a:solidFill>
              </a:rPr>
              <a:t>	* </a:t>
            </a:r>
            <a:r>
              <a:rPr lang="es-CL" dirty="0" err="1">
                <a:solidFill>
                  <a:schemeClr val="tx1"/>
                </a:solidFill>
              </a:rPr>
              <a:t>Emat</a:t>
            </a:r>
            <a:r>
              <a:rPr lang="es-CL" dirty="0">
                <a:solidFill>
                  <a:schemeClr val="tx1"/>
                </a:solidFill>
              </a:rPr>
              <a:t> distribuido operación colegio/casa 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Respaldo de Información en server producción (modalidad distribuido no full)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Usabilidad (aplicación responsiva para administración)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</a:p>
          <a:p>
            <a:r>
              <a:rPr lang="es-CL" u="sng" dirty="0" smtClean="0">
                <a:solidFill>
                  <a:schemeClr val="tx1"/>
                </a:solidFill>
              </a:rPr>
              <a:t>Enfoque técnico :</a:t>
            </a:r>
            <a:endParaRPr lang="es-CL" u="sng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* </a:t>
            </a:r>
            <a:r>
              <a:rPr lang="es-CL" dirty="0" err="1" smtClean="0">
                <a:solidFill>
                  <a:schemeClr val="tx1"/>
                </a:solidFill>
              </a:rPr>
              <a:t>Php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mysql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Zend</a:t>
            </a:r>
            <a:r>
              <a:rPr lang="es-CL" dirty="0" smtClean="0">
                <a:solidFill>
                  <a:schemeClr val="tx1"/>
                </a:solidFill>
              </a:rPr>
              <a:t> Framework, Html5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Bootstrap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  <a:p>
            <a:r>
              <a:rPr lang="es-CL" u="sng" dirty="0" smtClean="0">
                <a:solidFill>
                  <a:schemeClr val="tx1"/>
                </a:solidFill>
              </a:rPr>
              <a:t>Enfoque </a:t>
            </a:r>
            <a:r>
              <a:rPr lang="es-CL" u="sng" dirty="0">
                <a:solidFill>
                  <a:schemeClr val="tx1"/>
                </a:solidFill>
              </a:rPr>
              <a:t>metodológico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Metodología </a:t>
            </a:r>
            <a:r>
              <a:rPr lang="es-CL" dirty="0" err="1" smtClean="0">
                <a:solidFill>
                  <a:schemeClr val="tx1"/>
                </a:solidFill>
              </a:rPr>
              <a:t>Scrum</a:t>
            </a:r>
            <a:endParaRPr lang="es-CL" dirty="0" smtClean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35456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7577" y="125478"/>
            <a:ext cx="241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err="1"/>
              <a:t>Upgrades</a:t>
            </a:r>
            <a:r>
              <a:rPr lang="es-CL" sz="2000" b="1" dirty="0"/>
              <a:t> </a:t>
            </a:r>
            <a:r>
              <a:rPr lang="es-CL" sz="2000" b="1" dirty="0" err="1"/>
              <a:t>Emat</a:t>
            </a:r>
            <a:r>
              <a:rPr lang="es-CL" sz="2000" b="1" dirty="0"/>
              <a:t>-Local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04919" y="1187327"/>
            <a:ext cx="11381541" cy="19510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KPIs</a:t>
            </a:r>
            <a:r>
              <a:rPr lang="es-CL" b="1" u="sng" dirty="0">
                <a:solidFill>
                  <a:schemeClr val="tx1"/>
                </a:solidFill>
              </a:rPr>
              <a:t> de Seguimiento y Logro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</a:t>
            </a:r>
            <a:r>
              <a:rPr lang="es-CL" dirty="0">
                <a:solidFill>
                  <a:schemeClr val="tx1"/>
                </a:solidFill>
              </a:rPr>
              <a:t>PDD </a:t>
            </a:r>
            <a:r>
              <a:rPr lang="es-CL" dirty="0" smtClean="0">
                <a:solidFill>
                  <a:schemeClr val="tx1"/>
                </a:solidFill>
              </a:rPr>
              <a:t>      : % de errores por duplicidad de datos local / producción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</a:t>
            </a:r>
            <a:r>
              <a:rPr lang="es-CL" dirty="0">
                <a:solidFill>
                  <a:schemeClr val="tx1"/>
                </a:solidFill>
              </a:rPr>
              <a:t>PPE </a:t>
            </a:r>
            <a:r>
              <a:rPr lang="es-CL" dirty="0" smtClean="0">
                <a:solidFill>
                  <a:schemeClr val="tx1"/>
                </a:solidFill>
              </a:rPr>
              <a:t>       : % de errores procedimientos erróneos (listas, alumnos mal inscritos, etc.)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</a:t>
            </a:r>
            <a:r>
              <a:rPr lang="es-CL" dirty="0">
                <a:solidFill>
                  <a:schemeClr val="tx1"/>
                </a:solidFill>
              </a:rPr>
              <a:t>TAEL </a:t>
            </a:r>
            <a:r>
              <a:rPr lang="es-CL" dirty="0" smtClean="0">
                <a:solidFill>
                  <a:schemeClr val="tx1"/>
                </a:solidFill>
              </a:rPr>
              <a:t>     : Tiempo activación «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</a:t>
            </a:r>
            <a:r>
              <a:rPr lang="es-CL" dirty="0">
                <a:solidFill>
                  <a:schemeClr val="tx1"/>
                </a:solidFill>
              </a:rPr>
              <a:t>TAMEL </a:t>
            </a:r>
            <a:r>
              <a:rPr lang="es-CL" dirty="0" smtClean="0">
                <a:solidFill>
                  <a:schemeClr val="tx1"/>
                </a:solidFill>
              </a:rPr>
              <a:t>  : Tiempo actualización mejoras «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&gt; </a:t>
            </a:r>
            <a:r>
              <a:rPr lang="es-CL" dirty="0">
                <a:solidFill>
                  <a:schemeClr val="tx1"/>
                </a:solidFill>
              </a:rPr>
              <a:t>PACH </a:t>
            </a:r>
            <a:r>
              <a:rPr lang="es-CL" dirty="0" smtClean="0">
                <a:solidFill>
                  <a:schemeClr val="tx1"/>
                </a:solidFill>
              </a:rPr>
              <a:t>    : % Alumnos dualidad trabajo colegio/hogar </a:t>
            </a:r>
            <a:r>
              <a:rPr lang="es-CL" dirty="0">
                <a:solidFill>
                  <a:schemeClr val="tx1"/>
                </a:solidFill>
              </a:rPr>
              <a:t>«</a:t>
            </a:r>
            <a:r>
              <a:rPr lang="es-CL" dirty="0" err="1">
                <a:solidFill>
                  <a:schemeClr val="tx1"/>
                </a:solidFill>
              </a:rPr>
              <a:t>Emat</a:t>
            </a:r>
            <a:r>
              <a:rPr lang="es-CL" dirty="0">
                <a:solidFill>
                  <a:schemeClr val="tx1"/>
                </a:solidFill>
              </a:rPr>
              <a:t>-Local</a:t>
            </a:r>
            <a:r>
              <a:rPr lang="es-CL" dirty="0" smtClean="0">
                <a:solidFill>
                  <a:schemeClr val="tx1"/>
                </a:solidFill>
              </a:rPr>
              <a:t>»</a:t>
            </a: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61691" y="17140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4919" y="3316088"/>
            <a:ext cx="11388220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 smtClean="0">
                <a:solidFill>
                  <a:schemeClr val="tx1"/>
                </a:solidFill>
              </a:rPr>
              <a:t>Warnings</a:t>
            </a:r>
            <a:r>
              <a:rPr lang="es-CL" b="1" u="sng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Recursos para el desarrollo no FULL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77134" y="127476"/>
            <a:ext cx="37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err="1"/>
              <a:t>Upgrades</a:t>
            </a:r>
            <a:r>
              <a:rPr lang="es-CL" sz="2000" b="1" dirty="0"/>
              <a:t> </a:t>
            </a:r>
            <a:r>
              <a:rPr lang="es-CL" sz="2000" b="1" dirty="0" err="1"/>
              <a:t>Emat</a:t>
            </a:r>
            <a:r>
              <a:rPr lang="es-CL" sz="2000" b="1" dirty="0"/>
              <a:t>-Local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8EC52268-86E1-4804-9E02-91DB4D13CB9B}"/>
              </a:ext>
            </a:extLst>
          </p:cNvPr>
          <p:cNvSpPr/>
          <p:nvPr/>
        </p:nvSpPr>
        <p:spPr>
          <a:xfrm>
            <a:off x="277133" y="746974"/>
            <a:ext cx="11066587" cy="611102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Gantt de actividades (de Alto Nivel</a:t>
            </a:r>
            <a:r>
              <a:rPr lang="es-CL" dirty="0">
                <a:solidFill>
                  <a:schemeClr val="tx1"/>
                </a:solidFill>
              </a:rPr>
              <a:t>):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11282"/>
              </p:ext>
            </p:extLst>
          </p:nvPr>
        </p:nvGraphicFramePr>
        <p:xfrm>
          <a:off x="427496" y="1213442"/>
          <a:ext cx="10072606" cy="5156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8217"/>
                <a:gridCol w="680979"/>
                <a:gridCol w="565688"/>
                <a:gridCol w="588935"/>
                <a:gridCol w="588936"/>
                <a:gridCol w="619932"/>
                <a:gridCol w="643180"/>
                <a:gridCol w="534691"/>
                <a:gridCol w="472699"/>
                <a:gridCol w="457200"/>
                <a:gridCol w="449450"/>
                <a:gridCol w="472699"/>
              </a:tblGrid>
              <a:tr h="350832">
                <a:tc>
                  <a:txBody>
                    <a:bodyPr/>
                    <a:lstStyle/>
                    <a:p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1)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-Revisión adaptación </a:t>
                      </a:r>
                      <a:r>
                        <a:rPr lang="es-CL" dirty="0" err="1" smtClean="0"/>
                        <a:t>php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88196">
                <a:tc>
                  <a:txBody>
                    <a:bodyPr/>
                    <a:lstStyle/>
                    <a:p>
                      <a:r>
                        <a:rPr lang="es-CL" dirty="0" smtClean="0"/>
                        <a:t>2) </a:t>
                      </a:r>
                      <a:r>
                        <a:rPr lang="es-CL" dirty="0" err="1" smtClean="0"/>
                        <a:t>EmatDist-EmatDist</a:t>
                      </a:r>
                      <a:r>
                        <a:rPr lang="es-CL" dirty="0" smtClean="0"/>
                        <a:t> Revisión adaptación visores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1702">
                <a:tc>
                  <a:txBody>
                    <a:bodyPr/>
                    <a:lstStyle/>
                    <a:p>
                      <a:r>
                        <a:rPr lang="es-CL" dirty="0" smtClean="0"/>
                        <a:t>3)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-Marcha Blanca Interna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632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4)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«</a:t>
                      </a:r>
                      <a:r>
                        <a:rPr lang="es-CL" dirty="0" err="1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 Distribuido», revisar, completar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5)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</a:t>
                      </a:r>
                      <a:r>
                        <a:rPr lang="es-CL" baseline="0" dirty="0" smtClean="0"/>
                        <a:t>Puesta en producción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697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6)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-Actualización local colegio prueba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r>
                        <a:rPr lang="es-CL" dirty="0" smtClean="0"/>
                        <a:t>7) </a:t>
                      </a:r>
                      <a:r>
                        <a:rPr lang="es-CL" dirty="0" err="1" smtClean="0"/>
                        <a:t>EmatDist</a:t>
                      </a:r>
                      <a:r>
                        <a:rPr lang="es-CL" dirty="0" smtClean="0"/>
                        <a:t>-Actualización </a:t>
                      </a:r>
                      <a:r>
                        <a:rPr lang="es-CL" dirty="0" err="1" smtClean="0"/>
                        <a:t>Emat</a:t>
                      </a:r>
                      <a:r>
                        <a:rPr lang="es-CL" dirty="0" smtClean="0"/>
                        <a:t>-locales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r>
                        <a:rPr lang="es-CL" dirty="0" smtClean="0"/>
                        <a:t>8) Sistema</a:t>
                      </a:r>
                      <a:r>
                        <a:rPr lang="es-CL" baseline="0" dirty="0" smtClean="0"/>
                        <a:t> Gestión </a:t>
                      </a:r>
                      <a:r>
                        <a:rPr lang="es-CL" baseline="0" dirty="0" err="1" smtClean="0"/>
                        <a:t>Emat</a:t>
                      </a:r>
                      <a:r>
                        <a:rPr lang="es-CL" baseline="0" dirty="0" smtClean="0"/>
                        <a:t>-Local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526943">
                <a:tc>
                  <a:txBody>
                    <a:bodyPr/>
                    <a:lstStyle/>
                    <a:p>
                      <a:r>
                        <a:rPr lang="es-CL" dirty="0" smtClean="0"/>
                        <a:t>9) Sistema actualizaciones automáticas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011" y="927074"/>
            <a:ext cx="11725975" cy="16443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Consideraciones para el trabajo complementario de otras áreas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La metodología de trabajo incluye reuniones de </a:t>
            </a:r>
            <a:r>
              <a:rPr lang="es-CL" dirty="0" err="1" smtClean="0">
                <a:solidFill>
                  <a:schemeClr val="tx1"/>
                </a:solidFill>
              </a:rPr>
              <a:t>feedback</a:t>
            </a:r>
            <a:r>
              <a:rPr lang="es-CL" dirty="0" smtClean="0">
                <a:solidFill>
                  <a:schemeClr val="tx1"/>
                </a:solidFill>
              </a:rPr>
              <a:t> para presentar funcionalidades, tanto SAC como OPERACIONES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serán convocados para esta retroalimentación. 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33011" y="2751511"/>
            <a:ext cx="11725975" cy="1859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Requerimientos técnicos (si aplica)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Cualquier solicitud de permisos será coordinada directamente con HD y equipo CUNIX</a:t>
            </a:r>
            <a:endParaRPr lang="es-CL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134" y="127476"/>
            <a:ext cx="241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err="1"/>
              <a:t>Upgrades</a:t>
            </a:r>
            <a:r>
              <a:rPr lang="es-CL" sz="2000" b="1" dirty="0"/>
              <a:t> </a:t>
            </a:r>
            <a:r>
              <a:rPr lang="es-CL" sz="2000" b="1" dirty="0" err="1"/>
              <a:t>Emat</a:t>
            </a:r>
            <a:r>
              <a:rPr lang="es-CL" sz="2000" b="1" dirty="0"/>
              <a:t>-Local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2546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298</Words>
  <Application>Microsoft Office PowerPoint</Application>
  <PresentationFormat>Personalizado</PresentationFormat>
  <Paragraphs>106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1_Tema de Office</vt:lpstr>
      <vt:lpstr>Impulsos Estratégicos Mar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jalcaino</cp:lastModifiedBy>
  <cp:revision>67</cp:revision>
  <dcterms:created xsi:type="dcterms:W3CDTF">2019-03-27T13:00:39Z</dcterms:created>
  <dcterms:modified xsi:type="dcterms:W3CDTF">2019-04-16T21:17:50Z</dcterms:modified>
</cp:coreProperties>
</file>