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1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1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0" name="Google Shape;13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0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10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10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9" name="Google Shape;22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1" name="Google Shape;1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3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3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3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1" name="Google Shape;15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4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4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4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2" name="Google Shape;16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p5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6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6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6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8" name="Google Shape;18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7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7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7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98" name="Google Shape;19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8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8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8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8" name="Google Shape;20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Análisis y Diseño de Algoritmos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9:notes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E. T. S. I.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b="0" i="0" lang="e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9:notes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8" name="Google Shape;21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500" lIns="89025" spcFirstLastPara="1" rIns="89025" wrap="square" tIns="445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gif"/><Relationship Id="rId3" Type="http://schemas.openxmlformats.org/officeDocument/2006/relationships/image" Target="../media/image3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bg>
      <p:bgPr>
        <a:gradFill>
          <a:gsLst>
            <a:gs pos="0">
              <a:srgbClr val="0070C0"/>
            </a:gs>
            <a:gs pos="3000">
              <a:srgbClr val="0070C0"/>
            </a:gs>
            <a:gs pos="19000">
              <a:srgbClr val="167CC5"/>
            </a:gs>
            <a:gs pos="38000">
              <a:srgbClr val="ADD1EB"/>
            </a:gs>
            <a:gs pos="52999">
              <a:srgbClr val="FFFFFF"/>
            </a:gs>
            <a:gs pos="77000">
              <a:srgbClr val="F4F9FC"/>
            </a:gs>
            <a:gs pos="100000">
              <a:srgbClr val="B4D5EC"/>
            </a:gs>
          </a:gsLst>
          <a:lin ang="5400012" scaled="0"/>
        </a:gradFill>
      </p:bgPr>
    </p:bg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57352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79512" y="4515967"/>
            <a:ext cx="1026235" cy="551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" name="Google Shape;1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92280" y="4515966"/>
            <a:ext cx="1404156" cy="53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152400" y="0"/>
            <a:ext cx="883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874750" y="-1217400"/>
            <a:ext cx="33945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5463750" y="1371628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87" name="Google Shape;8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0" name="Google Shape;9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4" name="Google Shape;9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7" name="Google Shape;9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8" name="Google Shape;9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5" name="Google Shape;10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06" name="Google Shape;10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9" name="Google Shape;10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457200" y="0"/>
            <a:ext cx="7571100" cy="69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1" type="body"/>
          </p:nvPr>
        </p:nvSpPr>
        <p:spPr>
          <a:xfrm>
            <a:off x="457200" y="843563"/>
            <a:ext cx="8229600" cy="40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7848600" y="4869656"/>
            <a:ext cx="1295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pic>
        <p:nvPicPr>
          <p:cNvPr id="20" name="Google Shape;20;p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44408" y="340473"/>
            <a:ext cx="536075" cy="2881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72400" y="52529"/>
            <a:ext cx="659598" cy="25096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>
            <a:off x="0" y="694606"/>
            <a:ext cx="914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118" name="Google Shape;11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22" name="Google Shape;12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180035"/>
            <a:ext cx="7772400" cy="112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152400" y="0"/>
            <a:ext cx="883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152400" y="0"/>
            <a:ext cx="883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151335"/>
            <a:ext cx="40401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151335"/>
            <a:ext cx="4041900" cy="48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ólo el título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152400" y="0"/>
            <a:ext cx="883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4025503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FFFF"/>
            </a:gs>
            <a:gs pos="13000">
              <a:srgbClr val="FFFFFF"/>
            </a:gs>
            <a:gs pos="43000">
              <a:srgbClr val="F9FBFD"/>
            </a:gs>
            <a:gs pos="80000">
              <a:srgbClr val="B5CAE3"/>
            </a:gs>
            <a:gs pos="100000">
              <a:srgbClr val="B5CAE3"/>
            </a:gs>
          </a:gsLst>
          <a:lin ang="5400012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2400" y="0"/>
            <a:ext cx="88392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ts val="4400"/>
              <a:buFont typeface="Calibri"/>
              <a:buNone/>
              <a:defRPr b="0" i="0" sz="4400" u="none" cap="none" strike="noStrike">
                <a:solidFill>
                  <a:srgbClr val="000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2667000" y="4869656"/>
            <a:ext cx="3962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7010400" y="4869656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2" name="Google Shape;8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3" name="Google Shape;8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5"/>
          <p:cNvSpPr txBox="1"/>
          <p:nvPr>
            <p:ph type="ctrTitle"/>
          </p:nvPr>
        </p:nvSpPr>
        <p:spPr>
          <a:xfrm>
            <a:off x="685800" y="573528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133" name="Google Shape;133;p25"/>
          <p:cNvSpPr txBox="1"/>
          <p:nvPr>
            <p:ph idx="1" type="subTitle"/>
          </p:nvPr>
        </p:nvSpPr>
        <p:spPr>
          <a:xfrm>
            <a:off x="971550" y="4128340"/>
            <a:ext cx="7200900" cy="29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4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s">
                <a:solidFill>
                  <a:schemeClr val="dk1"/>
                </a:solidFill>
              </a:rPr>
              <a:t>David Rosales García</a:t>
            </a:r>
            <a:endParaRPr/>
          </a:p>
        </p:txBody>
      </p:sp>
      <p:sp>
        <p:nvSpPr>
          <p:cNvPr id="134" name="Google Shape;134;p25"/>
          <p:cNvSpPr txBox="1"/>
          <p:nvPr/>
        </p:nvSpPr>
        <p:spPr>
          <a:xfrm>
            <a:off x="685800" y="1522744"/>
            <a:ext cx="7486800" cy="39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43434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85800" y="2132353"/>
            <a:ext cx="7772400" cy="153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b="0" i="0" lang="es" sz="4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DOMINATING SET es NP COMPLETO</a:t>
            </a:r>
            <a:endParaRPr b="0" i="0" sz="40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4"/>
          <p:cNvSpPr txBox="1"/>
          <p:nvPr>
            <p:ph type="title"/>
          </p:nvPr>
        </p:nvSpPr>
        <p:spPr>
          <a:xfrm>
            <a:off x="457200" y="0"/>
            <a:ext cx="7571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232" name="Google Shape;232;p34"/>
          <p:cNvSpPr txBox="1"/>
          <p:nvPr>
            <p:ph idx="1" type="body"/>
          </p:nvPr>
        </p:nvSpPr>
        <p:spPr>
          <a:xfrm>
            <a:off x="457200" y="1022175"/>
            <a:ext cx="8229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VC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</a:rPr>
              <a:t> ≤𝑝 DS</a:t>
            </a:r>
            <a:r>
              <a:rPr lang="es"/>
              <a:t> </a:t>
            </a:r>
            <a:endParaRPr/>
          </a:p>
        </p:txBody>
      </p:sp>
      <p:sp>
        <p:nvSpPr>
          <p:cNvPr id="233" name="Google Shape;233;p34"/>
          <p:cNvSpPr txBox="1"/>
          <p:nvPr>
            <p:ph idx="12" type="sldNum"/>
          </p:nvPr>
        </p:nvSpPr>
        <p:spPr>
          <a:xfrm>
            <a:off x="7848600" y="3652242"/>
            <a:ext cx="1295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34" name="Google Shape;234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075" y="1697800"/>
            <a:ext cx="8737850" cy="276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type="title"/>
          </p:nvPr>
        </p:nvSpPr>
        <p:spPr>
          <a:xfrm>
            <a:off x="457200" y="0"/>
            <a:ext cx="7571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144" name="Google Shape;144;p26"/>
          <p:cNvSpPr txBox="1"/>
          <p:nvPr>
            <p:ph idx="1" type="body"/>
          </p:nvPr>
        </p:nvSpPr>
        <p:spPr>
          <a:xfrm>
            <a:off x="457200" y="1316400"/>
            <a:ext cx="82296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El conjunto dominante de un grafo G = &lt;V, k&gt;</a:t>
            </a:r>
            <a:endParaRPr/>
          </a:p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es un subconjunto D de V, el cual puede asegurar que todo vértice que no se encuentre dentro de D está pegado a al menos 1 vértice de D.</a:t>
            </a:r>
            <a:endParaRPr/>
          </a:p>
        </p:txBody>
      </p:sp>
      <p:sp>
        <p:nvSpPr>
          <p:cNvPr id="145" name="Google Shape;145;p26"/>
          <p:cNvSpPr txBox="1"/>
          <p:nvPr>
            <p:ph idx="12" type="sldNum"/>
          </p:nvPr>
        </p:nvSpPr>
        <p:spPr>
          <a:xfrm>
            <a:off x="7848600" y="3652242"/>
            <a:ext cx="1295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 txBox="1"/>
          <p:nvPr>
            <p:ph type="title"/>
          </p:nvPr>
        </p:nvSpPr>
        <p:spPr>
          <a:xfrm>
            <a:off x="457200" y="0"/>
            <a:ext cx="7571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57200" y="1741400"/>
            <a:ext cx="82296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7848600" y="3652242"/>
            <a:ext cx="1295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337" y="1140550"/>
            <a:ext cx="7377325" cy="3499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title"/>
          </p:nvPr>
        </p:nvSpPr>
        <p:spPr>
          <a:xfrm>
            <a:off x="457200" y="0"/>
            <a:ext cx="7571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165" name="Google Shape;165;p28"/>
          <p:cNvSpPr txBox="1"/>
          <p:nvPr>
            <p:ph idx="1" type="body"/>
          </p:nvPr>
        </p:nvSpPr>
        <p:spPr>
          <a:xfrm>
            <a:off x="457200" y="1741400"/>
            <a:ext cx="82296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66" name="Google Shape;166;p28"/>
          <p:cNvSpPr txBox="1"/>
          <p:nvPr>
            <p:ph idx="12" type="sldNum"/>
          </p:nvPr>
        </p:nvSpPr>
        <p:spPr>
          <a:xfrm>
            <a:off x="7848600" y="3652242"/>
            <a:ext cx="1295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67" name="Google Shape;16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3337" y="1140550"/>
            <a:ext cx="7377325" cy="349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8"/>
          <p:cNvSpPr/>
          <p:nvPr/>
        </p:nvSpPr>
        <p:spPr>
          <a:xfrm>
            <a:off x="3641875" y="2343000"/>
            <a:ext cx="479700" cy="4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8"/>
          <p:cNvSpPr/>
          <p:nvPr/>
        </p:nvSpPr>
        <p:spPr>
          <a:xfrm>
            <a:off x="6551275" y="3114275"/>
            <a:ext cx="479700" cy="4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457200" y="0"/>
            <a:ext cx="7571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457200" y="1741400"/>
            <a:ext cx="82296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 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848600" y="3652242"/>
            <a:ext cx="1295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64006" y="1111675"/>
            <a:ext cx="7415981" cy="3477925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/>
          <p:nvPr/>
        </p:nvSpPr>
        <p:spPr>
          <a:xfrm>
            <a:off x="3685450" y="2264450"/>
            <a:ext cx="479700" cy="4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29"/>
          <p:cNvSpPr/>
          <p:nvPr/>
        </p:nvSpPr>
        <p:spPr>
          <a:xfrm>
            <a:off x="6583950" y="3048875"/>
            <a:ext cx="479700" cy="457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 txBox="1"/>
          <p:nvPr>
            <p:ph type="title"/>
          </p:nvPr>
        </p:nvSpPr>
        <p:spPr>
          <a:xfrm>
            <a:off x="457200" y="0"/>
            <a:ext cx="7571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191" name="Google Shape;191;p30"/>
          <p:cNvSpPr txBox="1"/>
          <p:nvPr>
            <p:ph idx="1" type="body"/>
          </p:nvPr>
        </p:nvSpPr>
        <p:spPr>
          <a:xfrm>
            <a:off x="457200" y="1741400"/>
            <a:ext cx="82296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Para el grafo G = &lt;V, k&gt; el conjunto dominante D debe cumplir tener un tamaño k, es importante no confundir el problema con querer buscar el de menor tamaño posible, para este problema concreto es válido un grafo de tamaño k aunque tenga versiones de menor tamaño.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7848600" y="3652242"/>
            <a:ext cx="1295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457200" y="0"/>
            <a:ext cx="7571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457200" y="1316400"/>
            <a:ext cx="8229600" cy="314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Verificador polinómico &lt;&lt;G,k&gt;, c&gt;:</a:t>
            </a:r>
            <a:endParaRPr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Comprobamos que |c| &lt;= k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Se separamos los vértices que están en c y los que no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Comprobamos que cada vértice de V si tiene una arista que conecta con al menos un vértice de c, o si está dentro de c</a:t>
            </a:r>
            <a:endParaRPr sz="2400"/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AutoNum type="arabicPeriod"/>
            </a:pPr>
            <a:r>
              <a:rPr lang="es" sz="2400"/>
              <a:t>Si se han completado los anteriores pasos bien, se acepta, si no se rechaza. 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2400"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848600" y="3652242"/>
            <a:ext cx="1295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2"/>
          <p:cNvSpPr txBox="1"/>
          <p:nvPr>
            <p:ph type="title"/>
          </p:nvPr>
        </p:nvSpPr>
        <p:spPr>
          <a:xfrm>
            <a:off x="457200" y="0"/>
            <a:ext cx="7571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211" name="Google Shape;211;p32"/>
          <p:cNvSpPr txBox="1"/>
          <p:nvPr>
            <p:ph idx="1" type="body"/>
          </p:nvPr>
        </p:nvSpPr>
        <p:spPr>
          <a:xfrm>
            <a:off x="457200" y="1316400"/>
            <a:ext cx="8229600" cy="28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s"/>
              <a:t>Complejidad:</a:t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 sz="2700">
                <a:latin typeface="Arial"/>
                <a:ea typeface="Arial"/>
                <a:cs typeface="Arial"/>
                <a:sym typeface="Arial"/>
              </a:rPr>
              <a:t>O(n) + O(n</a:t>
            </a:r>
            <a:r>
              <a:rPr baseline="30000" lang="es" sz="2700">
                <a:latin typeface="Arial"/>
                <a:ea typeface="Arial"/>
                <a:cs typeface="Arial"/>
                <a:sym typeface="Arial"/>
              </a:rPr>
              <a:t>2</a:t>
            </a:r>
            <a:r>
              <a:rPr lang="es" sz="2700">
                <a:latin typeface="Arial"/>
                <a:ea typeface="Arial"/>
                <a:cs typeface="Arial"/>
                <a:sym typeface="Arial"/>
              </a:rPr>
              <a:t>) + O(n</a:t>
            </a:r>
            <a:r>
              <a:rPr baseline="30000" lang="es" sz="27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s" sz="2700">
                <a:latin typeface="Arial"/>
                <a:ea typeface="Arial"/>
                <a:cs typeface="Arial"/>
                <a:sym typeface="Arial"/>
              </a:rPr>
              <a:t>)  + O(n) = O(n</a:t>
            </a:r>
            <a:r>
              <a:rPr baseline="30000" lang="es" sz="2700">
                <a:latin typeface="Arial"/>
                <a:ea typeface="Arial"/>
                <a:cs typeface="Arial"/>
                <a:sym typeface="Arial"/>
              </a:rPr>
              <a:t>3</a:t>
            </a:r>
            <a:r>
              <a:rPr lang="es" sz="2700">
                <a:latin typeface="Arial"/>
                <a:ea typeface="Arial"/>
                <a:cs typeface="Arial"/>
                <a:sym typeface="Arial"/>
              </a:rPr>
              <a:t>)</a:t>
            </a:r>
            <a:endParaRPr sz="2700"/>
          </a:p>
        </p:txBody>
      </p:sp>
      <p:sp>
        <p:nvSpPr>
          <p:cNvPr id="212" name="Google Shape;212;p32"/>
          <p:cNvSpPr txBox="1"/>
          <p:nvPr>
            <p:ph idx="12" type="sldNum"/>
          </p:nvPr>
        </p:nvSpPr>
        <p:spPr>
          <a:xfrm>
            <a:off x="7848600" y="3652242"/>
            <a:ext cx="1295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3"/>
          <p:cNvSpPr txBox="1"/>
          <p:nvPr>
            <p:ph type="title"/>
          </p:nvPr>
        </p:nvSpPr>
        <p:spPr>
          <a:xfrm>
            <a:off x="457200" y="0"/>
            <a:ext cx="7571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90"/>
              </a:buClr>
              <a:buSzPct val="100000"/>
              <a:buFont typeface="Calibri"/>
              <a:buNone/>
            </a:pPr>
            <a:r>
              <a:rPr lang="es"/>
              <a:t>Algoritmia y Complejidad</a:t>
            </a:r>
            <a:endParaRPr/>
          </a:p>
        </p:txBody>
      </p:sp>
      <p:sp>
        <p:nvSpPr>
          <p:cNvPr id="221" name="Google Shape;221;p33"/>
          <p:cNvSpPr txBox="1"/>
          <p:nvPr>
            <p:ph idx="1" type="body"/>
          </p:nvPr>
        </p:nvSpPr>
        <p:spPr>
          <a:xfrm>
            <a:off x="457200" y="1022175"/>
            <a:ext cx="82296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"/>
              <a:t>VC</a:t>
            </a:r>
            <a:r>
              <a:rPr lang="es">
                <a:solidFill>
                  <a:srgbClr val="202122"/>
                </a:solidFill>
                <a:highlight>
                  <a:srgbClr val="FFFFFF"/>
                </a:highlight>
              </a:rPr>
              <a:t> ≤𝑝 DS</a:t>
            </a:r>
            <a:r>
              <a:rPr lang="es"/>
              <a:t> </a:t>
            </a:r>
            <a:endParaRPr/>
          </a:p>
        </p:txBody>
      </p:sp>
      <p:sp>
        <p:nvSpPr>
          <p:cNvPr id="222" name="Google Shape;222;p33"/>
          <p:cNvSpPr txBox="1"/>
          <p:nvPr>
            <p:ph idx="12" type="sldNum"/>
          </p:nvPr>
        </p:nvSpPr>
        <p:spPr>
          <a:xfrm>
            <a:off x="7848600" y="3652242"/>
            <a:ext cx="1295400" cy="20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  <p:pic>
        <p:nvPicPr>
          <p:cNvPr id="223" name="Google Shape;22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5897" y="1676000"/>
            <a:ext cx="8050900" cy="26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_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