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81" r:id="rId2"/>
    <p:sldId id="280" r:id="rId3"/>
    <p:sldId id="287" r:id="rId4"/>
    <p:sldId id="286" r:id="rId5"/>
    <p:sldId id="285" r:id="rId6"/>
    <p:sldId id="284" r:id="rId7"/>
    <p:sldId id="283" r:id="rId8"/>
    <p:sldId id="282" r:id="rId9"/>
    <p:sldId id="288" r:id="rId10"/>
    <p:sldId id="290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55" autoAdjust="0"/>
    <p:restoredTop sz="94694"/>
  </p:normalViewPr>
  <p:slideViewPr>
    <p:cSldViewPr>
      <p:cViewPr>
        <p:scale>
          <a:sx n="76" d="100"/>
          <a:sy n="76" d="100"/>
        </p:scale>
        <p:origin x="-132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DEL CAMPO AVILA" userId="d942a11d-0051-440e-baac-8c54101f82b6" providerId="ADAL" clId="{F448C32C-05A0-7845-888E-70EE9039C173}"/>
    <pc:docChg chg="delSld">
      <pc:chgData name="JOSE DEL CAMPO AVILA" userId="d942a11d-0051-440e-baac-8c54101f82b6" providerId="ADAL" clId="{F448C32C-05A0-7845-888E-70EE9039C173}" dt="2022-04-07T20:10:50.270" v="0" actId="2696"/>
      <pc:docMkLst>
        <pc:docMk/>
      </pc:docMkLst>
      <pc:sldChg chg="del">
        <pc:chgData name="JOSE DEL CAMPO AVILA" userId="d942a11d-0051-440e-baac-8c54101f82b6" providerId="ADAL" clId="{F448C32C-05A0-7845-888E-70EE9039C173}" dt="2022-04-07T20:10:50.270" v="0" actId="2696"/>
        <pc:sldMkLst>
          <pc:docMk/>
          <pc:sldMk cId="2151759657" sldId="277"/>
        </pc:sldMkLst>
      </pc:sldChg>
      <pc:sldChg chg="del">
        <pc:chgData name="JOSE DEL CAMPO AVILA" userId="d942a11d-0051-440e-baac-8c54101f82b6" providerId="ADAL" clId="{F448C32C-05A0-7845-888E-70EE9039C173}" dt="2022-04-07T20:10:50.270" v="0" actId="2696"/>
        <pc:sldMkLst>
          <pc:docMk/>
          <pc:sldMk cId="282028254" sldId="282"/>
        </pc:sldMkLst>
      </pc:sldChg>
    </pc:docChg>
  </pc:docChgLst>
  <pc:docChgLst>
    <pc:chgData name="JOSE DEL CAMPO AVILA" userId="d942a11d-0051-440e-baac-8c54101f82b6" providerId="ADAL" clId="{F9A76BDA-3752-4046-AA8D-69828E4732A1}"/>
    <pc:docChg chg="custSel modSld">
      <pc:chgData name="JOSE DEL CAMPO AVILA" userId="d942a11d-0051-440e-baac-8c54101f82b6" providerId="ADAL" clId="{F9A76BDA-3752-4046-AA8D-69828E4732A1}" dt="2023-01-25T11:46:59.296" v="19" actId="20577"/>
      <pc:docMkLst>
        <pc:docMk/>
      </pc:docMkLst>
      <pc:sldChg chg="modSp mod">
        <pc:chgData name="JOSE DEL CAMPO AVILA" userId="d942a11d-0051-440e-baac-8c54101f82b6" providerId="ADAL" clId="{F9A76BDA-3752-4046-AA8D-69828E4732A1}" dt="2023-01-25T11:46:59.296" v="19" actId="20577"/>
        <pc:sldMkLst>
          <pc:docMk/>
          <pc:sldMk cId="3408907820" sldId="281"/>
        </pc:sldMkLst>
        <pc:spChg chg="mod">
          <ac:chgData name="JOSE DEL CAMPO AVILA" userId="d942a11d-0051-440e-baac-8c54101f82b6" providerId="ADAL" clId="{F9A76BDA-3752-4046-AA8D-69828E4732A1}" dt="2023-01-25T11:46:59.296" v="19" actId="20577"/>
          <ac:spMkLst>
            <pc:docMk/>
            <pc:sldMk cId="3408907820" sldId="281"/>
            <ac:spMk id="21" creationId="{00000000-0000-0000-0000-000000000000}"/>
          </ac:spMkLst>
        </pc:spChg>
      </pc:sldChg>
    </pc:docChg>
  </pc:docChgLst>
  <pc:docChgLst>
    <pc:chgData name="JOSE DEL CAMPO AVILA" userId="d942a11d-0051-440e-baac-8c54101f82b6" providerId="ADAL" clId="{A80A8A29-4AC1-4845-B111-9BBD09A12DB2}"/>
    <pc:docChg chg="addSld delSld modSld">
      <pc:chgData name="JOSE DEL CAMPO AVILA" userId="d942a11d-0051-440e-baac-8c54101f82b6" providerId="ADAL" clId="{A80A8A29-4AC1-4845-B111-9BBD09A12DB2}" dt="2024-02-13T09:02:36.328" v="19" actId="6549"/>
      <pc:docMkLst>
        <pc:docMk/>
      </pc:docMkLst>
      <pc:sldChg chg="modSp mod">
        <pc:chgData name="JOSE DEL CAMPO AVILA" userId="d942a11d-0051-440e-baac-8c54101f82b6" providerId="ADAL" clId="{A80A8A29-4AC1-4845-B111-9BBD09A12DB2}" dt="2024-02-13T09:02:23.038" v="10" actId="20577"/>
        <pc:sldMkLst>
          <pc:docMk/>
          <pc:sldMk cId="3377716988" sldId="280"/>
        </pc:sldMkLst>
        <pc:spChg chg="mod">
          <ac:chgData name="JOSE DEL CAMPO AVILA" userId="d942a11d-0051-440e-baac-8c54101f82b6" providerId="ADAL" clId="{A80A8A29-4AC1-4845-B111-9BBD09A12DB2}" dt="2024-02-13T09:02:23.038" v="10" actId="20577"/>
          <ac:spMkLst>
            <pc:docMk/>
            <pc:sldMk cId="3377716988" sldId="280"/>
            <ac:spMk id="21" creationId="{00000000-0000-0000-0000-000000000000}"/>
          </ac:spMkLst>
        </pc:spChg>
        <pc:spChg chg="mod">
          <ac:chgData name="JOSE DEL CAMPO AVILA" userId="d942a11d-0051-440e-baac-8c54101f82b6" providerId="ADAL" clId="{A80A8A29-4AC1-4845-B111-9BBD09A12DB2}" dt="2024-02-13T09:02:19.807" v="5" actId="20577"/>
          <ac:spMkLst>
            <pc:docMk/>
            <pc:sldMk cId="3377716988" sldId="280"/>
            <ac:spMk id="4100" creationId="{00000000-0000-0000-0000-000000000000}"/>
          </ac:spMkLst>
        </pc:spChg>
      </pc:sldChg>
      <pc:sldChg chg="modSp mod">
        <pc:chgData name="JOSE DEL CAMPO AVILA" userId="d942a11d-0051-440e-baac-8c54101f82b6" providerId="ADAL" clId="{A80A8A29-4AC1-4845-B111-9BBD09A12DB2}" dt="2024-02-13T09:02:36.328" v="19" actId="6549"/>
        <pc:sldMkLst>
          <pc:docMk/>
          <pc:sldMk cId="3408907820" sldId="281"/>
        </pc:sldMkLst>
        <pc:spChg chg="mod">
          <ac:chgData name="JOSE DEL CAMPO AVILA" userId="d942a11d-0051-440e-baac-8c54101f82b6" providerId="ADAL" clId="{A80A8A29-4AC1-4845-B111-9BBD09A12DB2}" dt="2024-02-13T09:02:36.328" v="19" actId="6549"/>
          <ac:spMkLst>
            <pc:docMk/>
            <pc:sldMk cId="3408907820" sldId="281"/>
            <ac:spMk id="21" creationId="{00000000-0000-0000-0000-000000000000}"/>
          </ac:spMkLst>
        </pc:spChg>
      </pc:sldChg>
      <pc:sldChg chg="new del">
        <pc:chgData name="JOSE DEL CAMPO AVILA" userId="d942a11d-0051-440e-baac-8c54101f82b6" providerId="ADAL" clId="{A80A8A29-4AC1-4845-B111-9BBD09A12DB2}" dt="2024-02-13T09:02:13.528" v="1" actId="2696"/>
        <pc:sldMkLst>
          <pc:docMk/>
          <pc:sldMk cId="1159024102" sldId="28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xmlns="" id="{02B02009-B379-AA46-9DBE-131C71778B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47EE6F08-52F8-C84B-87CE-1460B67DE2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E9AAA-4154-394B-9C59-45DDCFF9C7FB}" type="datetimeFigureOut">
              <a:rPr lang="es-ES_tradnl" smtClean="0"/>
              <a:t>26/05/2024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50B1D58E-64A7-AE4F-A0BB-5C3457E57C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DFF0C6C9-E1E7-F941-B369-C7471F1740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853B7-2358-2F40-84AB-1AE3B9F8CB7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09749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4F7F5-974C-4F2B-B713-9902639D85B2}" type="datetimeFigureOut">
              <a:rPr lang="es-ES" smtClean="0"/>
              <a:pPr/>
              <a:t>26/05/2024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F316E-2878-4AFC-8325-713FEE6AA78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154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>
                <a:solidFill>
                  <a:prstClr val="black"/>
                </a:solidFill>
              </a:rPr>
              <a:t>Análisis y Diseño de Algoritmos</a:t>
            </a:r>
            <a:endParaRPr lang="es-ES_tradnl">
              <a:solidFill>
                <a:prstClr val="black"/>
              </a:solidFill>
            </a:endParaRP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_tradnl">
                <a:solidFill>
                  <a:prstClr val="black"/>
                </a:solidFill>
              </a:rPr>
              <a:t>E. T. S. I. Informática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D6C0A6-383A-6C49-9EC6-CA64B24474E7}" type="slidenum">
              <a:rPr lang="es-ES_tradnl">
                <a:solidFill>
                  <a:prstClr val="black"/>
                </a:solidFill>
              </a:rPr>
              <a:pPr/>
              <a:t>1</a:t>
            </a:fld>
            <a:endParaRPr lang="es-ES_tradnl">
              <a:solidFill>
                <a:prstClr val="black"/>
              </a:solidFill>
            </a:endParaRPr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9030" tIns="44516" rIns="89030" bIns="44516"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>
                <a:solidFill>
                  <a:prstClr val="black"/>
                </a:solidFill>
              </a:rPr>
              <a:t>Análisis y Diseño de Algoritmos</a:t>
            </a:r>
            <a:endParaRPr lang="es-ES_tradnl">
              <a:solidFill>
                <a:prstClr val="black"/>
              </a:solidFill>
            </a:endParaRP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_tradnl">
                <a:solidFill>
                  <a:prstClr val="black"/>
                </a:solidFill>
              </a:rPr>
              <a:t>E. T. S. I. Informática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D6C0A6-383A-6C49-9EC6-CA64B24474E7}" type="slidenum">
              <a:rPr lang="es-ES_tradnl">
                <a:solidFill>
                  <a:prstClr val="black"/>
                </a:solidFill>
              </a:rPr>
              <a:pPr/>
              <a:t>10</a:t>
            </a:fld>
            <a:endParaRPr lang="es-ES_tradnl">
              <a:solidFill>
                <a:prstClr val="black"/>
              </a:solidFill>
            </a:endParaRPr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9030" tIns="44516" rIns="89030" bIns="44516"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>
                <a:solidFill>
                  <a:prstClr val="black"/>
                </a:solidFill>
              </a:rPr>
              <a:t>Análisis y Diseño de Algoritmos</a:t>
            </a:r>
            <a:endParaRPr lang="es-ES_tradnl">
              <a:solidFill>
                <a:prstClr val="black"/>
              </a:solidFill>
            </a:endParaRP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_tradnl">
                <a:solidFill>
                  <a:prstClr val="black"/>
                </a:solidFill>
              </a:rPr>
              <a:t>E. T. S. I. Informática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D6C0A6-383A-6C49-9EC6-CA64B24474E7}" type="slidenum">
              <a:rPr lang="es-ES_tradnl">
                <a:solidFill>
                  <a:prstClr val="black"/>
                </a:solidFill>
              </a:rPr>
              <a:pPr/>
              <a:t>2</a:t>
            </a:fld>
            <a:endParaRPr lang="es-ES_tradnl">
              <a:solidFill>
                <a:prstClr val="black"/>
              </a:solidFill>
            </a:endParaRPr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9030" tIns="44516" rIns="89030" bIns="44516"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>
                <a:solidFill>
                  <a:prstClr val="black"/>
                </a:solidFill>
              </a:rPr>
              <a:t>Análisis y Diseño de Algoritmos</a:t>
            </a:r>
            <a:endParaRPr lang="es-ES_tradnl">
              <a:solidFill>
                <a:prstClr val="black"/>
              </a:solidFill>
            </a:endParaRP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_tradnl">
                <a:solidFill>
                  <a:prstClr val="black"/>
                </a:solidFill>
              </a:rPr>
              <a:t>E. T. S. I. Informática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D6C0A6-383A-6C49-9EC6-CA64B24474E7}" type="slidenum">
              <a:rPr lang="es-ES_tradnl">
                <a:solidFill>
                  <a:prstClr val="black"/>
                </a:solidFill>
              </a:rPr>
              <a:pPr/>
              <a:t>3</a:t>
            </a:fld>
            <a:endParaRPr lang="es-ES_tradnl">
              <a:solidFill>
                <a:prstClr val="black"/>
              </a:solidFill>
            </a:endParaRPr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9030" tIns="44516" rIns="89030" bIns="44516"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>
                <a:solidFill>
                  <a:prstClr val="black"/>
                </a:solidFill>
              </a:rPr>
              <a:t>Análisis y Diseño de Algoritmos</a:t>
            </a:r>
            <a:endParaRPr lang="es-ES_tradnl">
              <a:solidFill>
                <a:prstClr val="black"/>
              </a:solidFill>
            </a:endParaRP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_tradnl">
                <a:solidFill>
                  <a:prstClr val="black"/>
                </a:solidFill>
              </a:rPr>
              <a:t>E. T. S. I. Informática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D6C0A6-383A-6C49-9EC6-CA64B24474E7}" type="slidenum">
              <a:rPr lang="es-ES_tradnl">
                <a:solidFill>
                  <a:prstClr val="black"/>
                </a:solidFill>
              </a:rPr>
              <a:pPr/>
              <a:t>4</a:t>
            </a:fld>
            <a:endParaRPr lang="es-ES_tradnl">
              <a:solidFill>
                <a:prstClr val="black"/>
              </a:solidFill>
            </a:endParaRPr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9030" tIns="44516" rIns="89030" bIns="44516"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>
                <a:solidFill>
                  <a:prstClr val="black"/>
                </a:solidFill>
              </a:rPr>
              <a:t>Análisis y Diseño de Algoritmos</a:t>
            </a:r>
            <a:endParaRPr lang="es-ES_tradnl">
              <a:solidFill>
                <a:prstClr val="black"/>
              </a:solidFill>
            </a:endParaRP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_tradnl">
                <a:solidFill>
                  <a:prstClr val="black"/>
                </a:solidFill>
              </a:rPr>
              <a:t>E. T. S. I. Informática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D6C0A6-383A-6C49-9EC6-CA64B24474E7}" type="slidenum">
              <a:rPr lang="es-ES_tradnl">
                <a:solidFill>
                  <a:prstClr val="black"/>
                </a:solidFill>
              </a:rPr>
              <a:pPr/>
              <a:t>5</a:t>
            </a:fld>
            <a:endParaRPr lang="es-ES_tradnl">
              <a:solidFill>
                <a:prstClr val="black"/>
              </a:solidFill>
            </a:endParaRPr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9030" tIns="44516" rIns="89030" bIns="44516"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>
                <a:solidFill>
                  <a:prstClr val="black"/>
                </a:solidFill>
              </a:rPr>
              <a:t>Análisis y Diseño de Algoritmos</a:t>
            </a:r>
            <a:endParaRPr lang="es-ES_tradnl">
              <a:solidFill>
                <a:prstClr val="black"/>
              </a:solidFill>
            </a:endParaRP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_tradnl">
                <a:solidFill>
                  <a:prstClr val="black"/>
                </a:solidFill>
              </a:rPr>
              <a:t>E. T. S. I. Informática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D6C0A6-383A-6C49-9EC6-CA64B24474E7}" type="slidenum">
              <a:rPr lang="es-ES_tradnl">
                <a:solidFill>
                  <a:prstClr val="black"/>
                </a:solidFill>
              </a:rPr>
              <a:pPr/>
              <a:t>6</a:t>
            </a:fld>
            <a:endParaRPr lang="es-ES_tradnl">
              <a:solidFill>
                <a:prstClr val="black"/>
              </a:solidFill>
            </a:endParaRPr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9030" tIns="44516" rIns="89030" bIns="44516"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>
                <a:solidFill>
                  <a:prstClr val="black"/>
                </a:solidFill>
              </a:rPr>
              <a:t>Análisis y Diseño de Algoritmos</a:t>
            </a:r>
            <a:endParaRPr lang="es-ES_tradnl">
              <a:solidFill>
                <a:prstClr val="black"/>
              </a:solidFill>
            </a:endParaRP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_tradnl">
                <a:solidFill>
                  <a:prstClr val="black"/>
                </a:solidFill>
              </a:rPr>
              <a:t>E. T. S. I. Informática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D6C0A6-383A-6C49-9EC6-CA64B24474E7}" type="slidenum">
              <a:rPr lang="es-ES_tradnl">
                <a:solidFill>
                  <a:prstClr val="black"/>
                </a:solidFill>
              </a:rPr>
              <a:pPr/>
              <a:t>7</a:t>
            </a:fld>
            <a:endParaRPr lang="es-ES_tradnl">
              <a:solidFill>
                <a:prstClr val="black"/>
              </a:solidFill>
            </a:endParaRPr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9030" tIns="44516" rIns="89030" bIns="44516"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>
                <a:solidFill>
                  <a:prstClr val="black"/>
                </a:solidFill>
              </a:rPr>
              <a:t>Análisis y Diseño de Algoritmos</a:t>
            </a:r>
            <a:endParaRPr lang="es-ES_tradnl">
              <a:solidFill>
                <a:prstClr val="black"/>
              </a:solidFill>
            </a:endParaRP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_tradnl">
                <a:solidFill>
                  <a:prstClr val="black"/>
                </a:solidFill>
              </a:rPr>
              <a:t>E. T. S. I. Informática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D6C0A6-383A-6C49-9EC6-CA64B24474E7}" type="slidenum">
              <a:rPr lang="es-ES_tradnl">
                <a:solidFill>
                  <a:prstClr val="black"/>
                </a:solidFill>
              </a:rPr>
              <a:pPr/>
              <a:t>8</a:t>
            </a:fld>
            <a:endParaRPr lang="es-ES_tradnl">
              <a:solidFill>
                <a:prstClr val="black"/>
              </a:solidFill>
            </a:endParaRPr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9030" tIns="44516" rIns="89030" bIns="44516"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>
                <a:solidFill>
                  <a:prstClr val="black"/>
                </a:solidFill>
              </a:rPr>
              <a:t>Análisis y Diseño de Algoritmos</a:t>
            </a:r>
            <a:endParaRPr lang="es-ES_tradnl">
              <a:solidFill>
                <a:prstClr val="black"/>
              </a:solidFill>
            </a:endParaRP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s-ES_tradnl">
                <a:solidFill>
                  <a:prstClr val="black"/>
                </a:solidFill>
              </a:rPr>
              <a:t>E. T. S. I. Informática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D6C0A6-383A-6C49-9EC6-CA64B24474E7}" type="slidenum">
              <a:rPr lang="es-ES_tradnl">
                <a:solidFill>
                  <a:prstClr val="black"/>
                </a:solidFill>
              </a:rPr>
              <a:pPr/>
              <a:t>9</a:t>
            </a:fld>
            <a:endParaRPr lang="es-ES_tradnl">
              <a:solidFill>
                <a:prstClr val="black"/>
              </a:solidFill>
            </a:endParaRPr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9030" tIns="44516" rIns="89030" bIns="44516"/>
          <a:lstStyle/>
          <a:p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gradFill flip="none" rotWithShape="1">
          <a:gsLst>
            <a:gs pos="19000">
              <a:srgbClr val="167CC5"/>
            </a:gs>
            <a:gs pos="100000">
              <a:srgbClr val="B4D5EC"/>
            </a:gs>
            <a:gs pos="77000">
              <a:srgbClr val="F4F9FC"/>
            </a:gs>
            <a:gs pos="3000">
              <a:srgbClr val="0070C0"/>
            </a:gs>
            <a:gs pos="38000">
              <a:srgbClr val="ADD1EB"/>
            </a:gs>
            <a:gs pos="53000">
              <a:srgbClr val="FFFFF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5800" y="764704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1977DD0A-EF8B-0549-9958-2CD5F49802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9512" y="6021289"/>
            <a:ext cx="1368313" cy="73544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5F9CE56A-5C40-514F-B7BF-9D9AF1739B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6021288"/>
            <a:ext cx="1872208" cy="71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3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9562-D6F1-554E-9731-93F31B93B7D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896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7408-080A-8645-85CE-A89E995ED42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503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7571184" cy="926134"/>
          </a:xfrm>
        </p:spPr>
        <p:txBody>
          <a:bodyPr/>
          <a:lstStyle/>
          <a:p>
            <a:r>
              <a:rPr lang="es-ES_tradnl" dirty="0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24751"/>
            <a:ext cx="8229600" cy="5368109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848600" y="6492875"/>
            <a:ext cx="1295400" cy="365125"/>
          </a:xfrm>
        </p:spPr>
        <p:txBody>
          <a:bodyPr/>
          <a:lstStyle/>
          <a:p>
            <a:fld id="{7E55EE01-F51B-0F45-A235-5CCF02CC7B3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BE42AD35-59FE-8E4E-95C6-7EE9CA1A68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44408" y="453964"/>
            <a:ext cx="714767" cy="3841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1DF4D3DF-21D4-B247-A65E-15E37BBF38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70039"/>
            <a:ext cx="879462" cy="334625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xmlns="" id="{7E7D38DC-6268-4E49-A350-AC041935089B}"/>
              </a:ext>
            </a:extLst>
          </p:cNvPr>
          <p:cNvCxnSpPr>
            <a:cxnSpLocks/>
          </p:cNvCxnSpPr>
          <p:nvPr userDrawn="1"/>
        </p:nvCxnSpPr>
        <p:spPr>
          <a:xfrm>
            <a:off x="0" y="926142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69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kumimoji="0"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22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28E3-DE12-894E-8576-3F19B05478E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983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FC5F3-89F0-8D4E-9BDB-1F9C18F6450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529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7A10-4E0C-9A44-A244-50BE0225EC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699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1FF8-82CE-C347-ACD8-1BC89897A50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802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3C78-3CF9-7F41-97AF-E6481AD238BA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78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26707-B197-5143-8C74-F5FDE233A14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674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rgbClr val="B5CAE3"/>
            </a:gs>
            <a:gs pos="43000">
              <a:srgbClr val="F9FBFD"/>
            </a:gs>
            <a:gs pos="13000">
              <a:srgbClr val="FFFFF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kumimoji="1" lang="es-ES_tradnl" dirty="0">
              <a:solidFill>
                <a:prstClr val="black">
                  <a:tint val="75000"/>
                </a:prstClr>
              </a:solidFill>
              <a:latin typeface="Courier New" charset="0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667000" y="6492875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kumimoji="1" lang="en-US" dirty="0">
              <a:solidFill>
                <a:prstClr val="black">
                  <a:tint val="75000"/>
                </a:prstClr>
              </a:solidFill>
              <a:latin typeface="Courier New" charset="0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fld id="{15847F3D-D13E-FC47-987C-3645C6365E5F}" type="slidenum">
              <a:rPr kumimoji="1"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t>‹Nº›</a:t>
            </a:fld>
            <a:endParaRPr kumimoji="1"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227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009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Algoritmia y Complejidad</a:t>
            </a:r>
            <a:endParaRPr lang="es-ES" dirty="0"/>
          </a:p>
        </p:txBody>
      </p:sp>
      <p:sp>
        <p:nvSpPr>
          <p:cNvPr id="21" name="Subtítulo 20"/>
          <p:cNvSpPr>
            <a:spLocks noGrp="1"/>
          </p:cNvSpPr>
          <p:nvPr>
            <p:ph type="subTitle" idx="1"/>
          </p:nvPr>
        </p:nvSpPr>
        <p:spPr>
          <a:xfrm>
            <a:off x="971600" y="2348880"/>
            <a:ext cx="7200800" cy="302433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ES_tradnl" sz="2800" b="1" dirty="0">
                <a:solidFill>
                  <a:schemeClr val="tx1"/>
                </a:solidFill>
              </a:rPr>
              <a:t>Titulación:</a:t>
            </a:r>
            <a:r>
              <a:rPr lang="es-ES_tradnl" sz="2800" dirty="0">
                <a:solidFill>
                  <a:schemeClr val="tx1"/>
                </a:solidFill>
              </a:rPr>
              <a:t> Grado en </a:t>
            </a:r>
            <a:r>
              <a:rPr lang="es-ES_tradnl" sz="2800" dirty="0" smtClean="0">
                <a:solidFill>
                  <a:schemeClr val="tx1"/>
                </a:solidFill>
              </a:rPr>
              <a:t>Ingeniería Informática</a:t>
            </a:r>
            <a:endParaRPr lang="es-ES_tradnl" sz="2800" dirty="0">
              <a:solidFill>
                <a:schemeClr val="tx1"/>
              </a:solidFill>
            </a:endParaRPr>
          </a:p>
          <a:p>
            <a:pPr algn="l"/>
            <a:r>
              <a:rPr lang="es-ES_tradnl" sz="2800" b="1" dirty="0">
                <a:solidFill>
                  <a:schemeClr val="tx1"/>
                </a:solidFill>
              </a:rPr>
              <a:t>Curso: </a:t>
            </a:r>
            <a:r>
              <a:rPr lang="es-ES_tradnl" sz="2800" dirty="0">
                <a:solidFill>
                  <a:schemeClr val="tx1"/>
                </a:solidFill>
              </a:rPr>
              <a:t>2023-2024</a:t>
            </a:r>
          </a:p>
          <a:p>
            <a:pPr algn="l"/>
            <a:r>
              <a:rPr lang="es-ES_tradnl" sz="2800" b="1" dirty="0">
                <a:solidFill>
                  <a:schemeClr val="tx1"/>
                </a:solidFill>
              </a:rPr>
              <a:t>Trabajo: </a:t>
            </a:r>
            <a:r>
              <a:rPr lang="es-ES_tradnl" sz="2800" dirty="0" smtClean="0">
                <a:solidFill>
                  <a:schemeClr val="tx1"/>
                </a:solidFill>
              </a:rPr>
              <a:t>DOMINATING-SET es NP COMPLETO</a:t>
            </a:r>
          </a:p>
          <a:p>
            <a:pPr algn="l"/>
            <a:r>
              <a:rPr lang="es-ES_tradnl" sz="2800" dirty="0">
                <a:solidFill>
                  <a:schemeClr val="tx1"/>
                </a:solidFill>
              </a:rPr>
              <a:t>	</a:t>
            </a:r>
            <a:r>
              <a:rPr lang="es-ES_tradnl" sz="2800" dirty="0" smtClean="0">
                <a:solidFill>
                  <a:schemeClr val="tx1"/>
                </a:solidFill>
              </a:rPr>
              <a:t>		vía </a:t>
            </a:r>
            <a:r>
              <a:rPr lang="es-ES_tradnl" sz="2800" dirty="0">
                <a:solidFill>
                  <a:schemeClr val="tx1"/>
                </a:solidFill>
              </a:rPr>
              <a:t>VERTEX-COVER </a:t>
            </a:r>
            <a:r>
              <a:rPr lang="es-ES_tradnl" sz="2800" dirty="0" smtClean="0">
                <a:solidFill>
                  <a:schemeClr val="tx1"/>
                </a:solidFill>
              </a:rPr>
              <a:t>≤</a:t>
            </a:r>
            <a:r>
              <a:rPr lang="es-ES_tradnl" sz="2800" baseline="-25000" dirty="0" smtClean="0">
                <a:solidFill>
                  <a:schemeClr val="tx1"/>
                </a:solidFill>
              </a:rPr>
              <a:t>p</a:t>
            </a:r>
            <a:r>
              <a:rPr lang="es-ES_tradnl" sz="2800" dirty="0" smtClean="0">
                <a:solidFill>
                  <a:schemeClr val="tx1"/>
                </a:solidFill>
              </a:rPr>
              <a:t> DOMINATING-SET</a:t>
            </a:r>
            <a:endParaRPr lang="es-ES_tradnl" sz="2800" dirty="0">
              <a:solidFill>
                <a:schemeClr val="tx1"/>
              </a:solidFill>
            </a:endParaRPr>
          </a:p>
          <a:p>
            <a:pPr algn="l"/>
            <a:r>
              <a:rPr lang="es-ES_tradnl" sz="2800" b="1" dirty="0">
                <a:solidFill>
                  <a:schemeClr val="tx1"/>
                </a:solidFill>
              </a:rPr>
              <a:t>Autor: </a:t>
            </a:r>
            <a:r>
              <a:rPr lang="es-ES_tradnl" sz="2800" dirty="0" smtClean="0">
                <a:solidFill>
                  <a:schemeClr val="tx1"/>
                </a:solidFill>
              </a:rPr>
              <a:t>Daniel Sánchez Triviño</a:t>
            </a:r>
          </a:p>
          <a:p>
            <a:pPr algn="l"/>
            <a:r>
              <a:rPr lang="es-ES_tradnl" sz="2800" b="1" dirty="0" smtClean="0">
                <a:solidFill>
                  <a:schemeClr val="tx1"/>
                </a:solidFill>
              </a:rPr>
              <a:t>Duración estimada: </a:t>
            </a:r>
            <a:r>
              <a:rPr lang="es-ES_tradnl" sz="2800" dirty="0" smtClean="0">
                <a:solidFill>
                  <a:schemeClr val="tx1"/>
                </a:solidFill>
              </a:rPr>
              <a:t>10 minutos</a:t>
            </a:r>
            <a:endParaRPr lang="es-ES_tradnl" sz="2800" dirty="0"/>
          </a:p>
          <a:p>
            <a:pPr algn="l"/>
            <a:r>
              <a:rPr lang="es-ES_tradnl" sz="2800" dirty="0">
                <a:solidFill>
                  <a:schemeClr val="tx1"/>
                </a:solidFill>
              </a:rPr>
              <a:t> </a:t>
            </a:r>
            <a:endParaRPr lang="es-ES_tradnl" sz="2800" dirty="0"/>
          </a:p>
          <a:p>
            <a:pPr algn="l"/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340890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Complejidad de f</a:t>
            </a:r>
            <a:endParaRPr lang="es-ES" dirty="0"/>
          </a:p>
        </p:txBody>
      </p:sp>
      <p:sp>
        <p:nvSpPr>
          <p:cNvPr id="21" name="Subtítulo 20"/>
          <p:cNvSpPr>
            <a:spLocks noGrp="1"/>
          </p:cNvSpPr>
          <p:nvPr>
            <p:ph idx="1"/>
          </p:nvPr>
        </p:nvSpPr>
        <p:spPr>
          <a:xfrm>
            <a:off x="467544" y="836712"/>
            <a:ext cx="8507288" cy="536810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_tradnl" dirty="0" smtClean="0"/>
              <a:t>f </a:t>
            </a:r>
            <a:r>
              <a:rPr lang="es-ES_tradnl" b="1" dirty="0" smtClean="0"/>
              <a:t>debe operar en poli-t</a:t>
            </a:r>
          </a:p>
          <a:p>
            <a:r>
              <a:rPr lang="es-ES_tradnl" dirty="0" smtClean="0">
                <a:solidFill>
                  <a:schemeClr val="tx1"/>
                </a:solidFill>
              </a:rPr>
              <a:t>Recorrer G y pintar sus nodos en G’ </a:t>
            </a:r>
            <a:r>
              <a:rPr lang="es-ES" dirty="0"/>
              <a:t>≈ </a:t>
            </a:r>
            <a:r>
              <a:rPr lang="es-ES" b="1" dirty="0" smtClean="0"/>
              <a:t>O(n</a:t>
            </a:r>
            <a:r>
              <a:rPr lang="es-ES" b="1" dirty="0"/>
              <a:t>)</a:t>
            </a:r>
            <a:r>
              <a:rPr lang="es-ES_tradnl" dirty="0" smtClean="0">
                <a:solidFill>
                  <a:schemeClr val="tx1"/>
                </a:solidFill>
              </a:rPr>
              <a:t> </a:t>
            </a:r>
          </a:p>
          <a:p>
            <a:r>
              <a:rPr lang="es-ES_tradnl" dirty="0" smtClean="0"/>
              <a:t>Para cada arista de G, crear vértice especial en G’ y unirlo con dos aristas </a:t>
            </a:r>
            <a:r>
              <a:rPr lang="es-ES" dirty="0"/>
              <a:t>≈ </a:t>
            </a:r>
            <a:r>
              <a:rPr lang="es-ES" b="1" dirty="0" smtClean="0"/>
              <a:t>O(n</a:t>
            </a:r>
            <a:r>
              <a:rPr lang="es-ES" b="1" baseline="30000" dirty="0" smtClean="0"/>
              <a:t>2</a:t>
            </a:r>
            <a:r>
              <a:rPr lang="es-ES" b="1" dirty="0" smtClean="0"/>
              <a:t>)</a:t>
            </a:r>
            <a:r>
              <a:rPr lang="es-ES_tradnl" dirty="0" smtClean="0"/>
              <a:t> </a:t>
            </a:r>
          </a:p>
          <a:p>
            <a:r>
              <a:rPr lang="es-ES_tradnl" dirty="0" smtClean="0"/>
              <a:t>Contar vértices aislados de G’ para ver k’ </a:t>
            </a:r>
            <a:r>
              <a:rPr lang="es-ES" dirty="0"/>
              <a:t>≈ </a:t>
            </a:r>
            <a:r>
              <a:rPr lang="es-ES" b="1" dirty="0"/>
              <a:t>O(n)</a:t>
            </a:r>
            <a:r>
              <a:rPr lang="es-ES_tradnl" dirty="0"/>
              <a:t> </a:t>
            </a:r>
            <a:endParaRPr lang="es-ES_trad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ES_tradnl" dirty="0" smtClean="0"/>
              <a:t>f tiene una complejidad </a:t>
            </a:r>
            <a:r>
              <a:rPr lang="es-ES" b="1" dirty="0"/>
              <a:t>O(n</a:t>
            </a:r>
            <a:r>
              <a:rPr lang="es-ES" b="1" baseline="30000" dirty="0"/>
              <a:t>2</a:t>
            </a:r>
            <a:r>
              <a:rPr lang="es-ES" b="1" dirty="0"/>
              <a:t>)</a:t>
            </a:r>
            <a:r>
              <a:rPr lang="es-ES_tradnl" dirty="0"/>
              <a:t> </a:t>
            </a:r>
            <a:r>
              <a:rPr lang="es-ES_tradnl" dirty="0" smtClean="0"/>
              <a:t>, por tanto </a:t>
            </a:r>
            <a:r>
              <a:rPr lang="es-ES_tradnl" b="1" dirty="0" err="1" smtClean="0"/>
              <a:t>Dominating</a:t>
            </a:r>
            <a:r>
              <a:rPr lang="es-ES_tradnl" b="1" dirty="0" smtClean="0"/>
              <a:t>-Set </a:t>
            </a:r>
            <a:r>
              <a:rPr lang="es-ES" b="1" dirty="0" smtClean="0"/>
              <a:t>∈ NPC</a:t>
            </a:r>
            <a:endParaRPr lang="es-ES_tradnl" b="1" dirty="0">
              <a:solidFill>
                <a:schemeClr val="tx1"/>
              </a:solidFill>
            </a:endParaRPr>
          </a:p>
          <a:p>
            <a:pPr algn="l"/>
            <a:endParaRPr lang="es-ES_tradnl" dirty="0">
              <a:solidFill>
                <a:schemeClr val="tx1"/>
              </a:solidFill>
            </a:endParaRPr>
          </a:p>
          <a:p>
            <a:pPr algn="l"/>
            <a:endParaRPr lang="es-ES_tradnl" dirty="0"/>
          </a:p>
          <a:p>
            <a:pPr algn="l"/>
            <a:endParaRPr lang="es-ES_tradnl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6BEFDE62-81F7-B446-B40A-A432920A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EE01-F51B-0F45-A235-5CCF02CC7B3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pic>
        <p:nvPicPr>
          <p:cNvPr id="5122" name="Picture 2" descr="C:\Users\PC\Desktop\UMA\Algoritmia y Complejidad\EJERCICIOS NPC\biimplicac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196899"/>
            <a:ext cx="4464496" cy="267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61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" dirty="0"/>
          </a:p>
        </p:txBody>
      </p:sp>
      <p:sp>
        <p:nvSpPr>
          <p:cNvPr id="21" name="Subtítulo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s-ES_tradnl" dirty="0" smtClean="0">
                <a:solidFill>
                  <a:schemeClr val="tx1"/>
                </a:solidFill>
              </a:rPr>
              <a:t>Presentación del problema</a:t>
            </a:r>
          </a:p>
          <a:p>
            <a:r>
              <a:rPr lang="es-ES_tradnl" dirty="0" err="1"/>
              <a:t>Dominating</a:t>
            </a:r>
            <a:r>
              <a:rPr lang="es-ES_tradnl" dirty="0"/>
              <a:t>-Set ∈ </a:t>
            </a:r>
            <a:r>
              <a:rPr lang="es-ES_tradnl" dirty="0" smtClean="0"/>
              <a:t>NPC</a:t>
            </a:r>
          </a:p>
          <a:p>
            <a:r>
              <a:rPr lang="es-ES_tradnl" dirty="0" err="1"/>
              <a:t>Dominating</a:t>
            </a:r>
            <a:r>
              <a:rPr lang="es-ES_tradnl" dirty="0"/>
              <a:t>-Set ∈ </a:t>
            </a:r>
            <a:r>
              <a:rPr lang="es-ES_tradnl" dirty="0" smtClean="0"/>
              <a:t>NP</a:t>
            </a:r>
          </a:p>
          <a:p>
            <a:r>
              <a:rPr lang="es-ES_tradnl" dirty="0" smtClean="0"/>
              <a:t>VERTEX-COVER</a:t>
            </a:r>
          </a:p>
          <a:p>
            <a:r>
              <a:rPr lang="es-ES_tradnl" dirty="0"/>
              <a:t>Gadget o función </a:t>
            </a:r>
            <a:r>
              <a:rPr lang="es-ES_tradnl" dirty="0" smtClean="0"/>
              <a:t>f</a:t>
            </a:r>
          </a:p>
          <a:p>
            <a:r>
              <a:rPr lang="es-ES_tradnl" dirty="0"/>
              <a:t>Validez del </a:t>
            </a:r>
            <a:r>
              <a:rPr lang="es-ES_tradnl" dirty="0" smtClean="0"/>
              <a:t>gadget</a:t>
            </a:r>
          </a:p>
          <a:p>
            <a:r>
              <a:rPr lang="es-ES_tradnl" dirty="0"/>
              <a:t>Complejidad de </a:t>
            </a:r>
            <a:r>
              <a:rPr lang="es-ES_tradnl" dirty="0" smtClean="0"/>
              <a:t>f</a:t>
            </a:r>
          </a:p>
          <a:p>
            <a:r>
              <a:rPr lang="es-ES_tradnl" dirty="0" smtClean="0"/>
              <a:t>Preguntas</a:t>
            </a:r>
          </a:p>
          <a:p>
            <a:r>
              <a:rPr lang="es-ES_tradnl" dirty="0"/>
              <a:t>Soluciones propuesta a las preguntas</a:t>
            </a:r>
            <a:endParaRPr lang="es-ES_tradnl" dirty="0" smtClean="0"/>
          </a:p>
          <a:p>
            <a:endParaRPr lang="es-ES_tradnl" dirty="0" smtClean="0">
              <a:solidFill>
                <a:schemeClr val="tx1"/>
              </a:solidFill>
            </a:endParaRPr>
          </a:p>
          <a:p>
            <a:pPr algn="l"/>
            <a:endParaRPr lang="es-ES_tradnl" dirty="0">
              <a:solidFill>
                <a:schemeClr val="tx1"/>
              </a:solidFill>
            </a:endParaRPr>
          </a:p>
          <a:p>
            <a:pPr algn="l"/>
            <a:endParaRPr lang="es-ES_tradnl" dirty="0">
              <a:solidFill>
                <a:schemeClr val="tx1"/>
              </a:solidFill>
            </a:endParaRPr>
          </a:p>
          <a:p>
            <a:pPr algn="l"/>
            <a:endParaRPr lang="es-ES_tradnl" dirty="0"/>
          </a:p>
          <a:p>
            <a:pPr algn="l"/>
            <a:endParaRPr lang="es-ES_tradnl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6BEFDE62-81F7-B446-B40A-A432920A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EE01-F51B-0F45-A235-5CCF02CC7B3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771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Presentación del problema</a:t>
            </a:r>
            <a:endParaRPr lang="es-ES" dirty="0"/>
          </a:p>
        </p:txBody>
      </p:sp>
      <p:sp>
        <p:nvSpPr>
          <p:cNvPr id="21" name="Subtítulo 20"/>
          <p:cNvSpPr>
            <a:spLocks noGrp="1"/>
          </p:cNvSpPr>
          <p:nvPr>
            <p:ph idx="1"/>
          </p:nvPr>
        </p:nvSpPr>
        <p:spPr>
          <a:xfrm>
            <a:off x="0" y="1124751"/>
            <a:ext cx="9396536" cy="5368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b="1" dirty="0" err="1" smtClean="0">
                <a:solidFill>
                  <a:schemeClr val="tx1"/>
                </a:solidFill>
              </a:rPr>
              <a:t>Dominating</a:t>
            </a:r>
            <a:r>
              <a:rPr lang="es-ES_tradnl" b="1" dirty="0" smtClean="0">
                <a:solidFill>
                  <a:schemeClr val="tx1"/>
                </a:solidFill>
              </a:rPr>
              <a:t>-Set</a:t>
            </a:r>
            <a:r>
              <a:rPr lang="es-ES_tradnl" dirty="0" smtClean="0">
                <a:solidFill>
                  <a:schemeClr val="tx1"/>
                </a:solidFill>
              </a:rPr>
              <a:t> = {&lt;</a:t>
            </a:r>
            <a:r>
              <a:rPr lang="es-ES_tradnl" dirty="0" err="1" smtClean="0">
                <a:solidFill>
                  <a:schemeClr val="tx1"/>
                </a:solidFill>
              </a:rPr>
              <a:t>G,k</a:t>
            </a:r>
            <a:r>
              <a:rPr lang="es-ES_tradnl" dirty="0" smtClean="0">
                <a:solidFill>
                  <a:schemeClr val="tx1"/>
                </a:solidFill>
              </a:rPr>
              <a:t>&gt; </a:t>
            </a:r>
            <a:r>
              <a:rPr lang="es-ES" dirty="0" smtClean="0"/>
              <a:t>| G </a:t>
            </a:r>
            <a:r>
              <a:rPr lang="es-ES" dirty="0"/>
              <a:t>tiene un conjunto dominante con k nodos</a:t>
            </a:r>
            <a:r>
              <a:rPr lang="es-ES_tradnl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s-ES_tradnl" b="1" dirty="0" smtClean="0"/>
              <a:t>Conjunto dominante </a:t>
            </a:r>
            <a:r>
              <a:rPr lang="es-ES_tradnl" dirty="0" smtClean="0"/>
              <a:t>= Subconjunto de nodos de G tal que todo nodo de G es vecino de algún nodo del conjunto o pertenece a este.</a:t>
            </a:r>
            <a:endParaRPr lang="es-ES_tradnl" dirty="0"/>
          </a:p>
          <a:p>
            <a:pPr marL="0" indent="0" algn="l">
              <a:buNone/>
            </a:pPr>
            <a:r>
              <a:rPr lang="es-ES_tradnl" b="1" dirty="0" smtClean="0"/>
              <a:t>G</a:t>
            </a:r>
            <a:r>
              <a:rPr lang="es-ES_tradnl" dirty="0" smtClean="0"/>
              <a:t> puede ser no conexo. Veremos más adelante que es importante.</a:t>
            </a:r>
          </a:p>
          <a:p>
            <a:pPr marL="0" indent="0" algn="l">
              <a:buNone/>
            </a:pPr>
            <a:r>
              <a:rPr lang="es-ES_tradnl" b="1" dirty="0" smtClean="0"/>
              <a:t>K</a:t>
            </a:r>
            <a:r>
              <a:rPr lang="es-ES_tradnl" dirty="0" smtClean="0"/>
              <a:t> es un número natural &gt;= 0.</a:t>
            </a:r>
          </a:p>
          <a:p>
            <a:pPr marL="0" indent="0" algn="l">
              <a:buNone/>
            </a:pPr>
            <a:endParaRPr lang="es-ES_tradnl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6BEFDE62-81F7-B446-B40A-A432920A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EE01-F51B-0F45-A235-5CCF02CC7B3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pic>
        <p:nvPicPr>
          <p:cNvPr id="1026" name="Picture 2" descr="C:\Users\PC\Desktop\UMA\Algoritmia y Complejidad\EJERCICIOS NPC\grafValid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12287"/>
            <a:ext cx="2868528" cy="170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4788024" y="6165304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Grafo G con k = 2 y conjunto dominante {B,C}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838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Dominating</a:t>
            </a:r>
            <a:r>
              <a:rPr lang="es-ES_tradnl" dirty="0"/>
              <a:t>-Set </a:t>
            </a:r>
            <a:r>
              <a:rPr lang="es-ES_tradnl" dirty="0" smtClean="0"/>
              <a:t>∈ NPC</a:t>
            </a:r>
            <a:endParaRPr lang="es-ES" dirty="0"/>
          </a:p>
        </p:txBody>
      </p:sp>
      <p:sp>
        <p:nvSpPr>
          <p:cNvPr id="21" name="Subtítulo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_tradnl" b="1" dirty="0" smtClean="0"/>
              <a:t>Debemos demostrar</a:t>
            </a:r>
            <a:r>
              <a:rPr lang="es-ES_tradnl" dirty="0" smtClean="0"/>
              <a:t>:</a:t>
            </a:r>
          </a:p>
          <a:p>
            <a:pPr marL="0" indent="0">
              <a:buNone/>
            </a:pPr>
            <a:r>
              <a:rPr lang="es-ES_tradnl" dirty="0" smtClean="0"/>
              <a:t>1) DOMINATING-SET ∈ NP</a:t>
            </a:r>
          </a:p>
          <a:p>
            <a:pPr marL="0" indent="0">
              <a:buNone/>
            </a:pPr>
            <a:r>
              <a:rPr lang="es-ES_tradnl" dirty="0" smtClean="0">
                <a:solidFill>
                  <a:schemeClr val="tx1"/>
                </a:solidFill>
              </a:rPr>
              <a:t>2) </a:t>
            </a:r>
            <a:r>
              <a:rPr lang="es-ES" dirty="0" smtClean="0"/>
              <a:t>∀A </a:t>
            </a:r>
            <a:r>
              <a:rPr lang="es-ES_tradnl" dirty="0" smtClean="0"/>
              <a:t>∈ NP </a:t>
            </a:r>
            <a:r>
              <a:rPr lang="es-ES_tradnl" dirty="0"/>
              <a:t>≤p DOMINATING-SET</a:t>
            </a:r>
            <a:endParaRPr lang="es-ES_tradnl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s-ES_tradnl" dirty="0" smtClean="0"/>
              <a:t>Es la definición de NPC</a:t>
            </a:r>
          </a:p>
          <a:p>
            <a:pPr marL="0" indent="0" algn="l">
              <a:buNone/>
            </a:pPr>
            <a:r>
              <a:rPr lang="es-ES_tradnl" b="1" dirty="0" smtClean="0"/>
              <a:t>Usaremos el teorema</a:t>
            </a:r>
            <a:r>
              <a:rPr lang="es-ES_tradnl" dirty="0" smtClean="0"/>
              <a:t>:</a:t>
            </a:r>
          </a:p>
          <a:p>
            <a:pPr marL="0" indent="0">
              <a:buNone/>
            </a:pPr>
            <a:r>
              <a:rPr lang="es-ES_tradnl" dirty="0" smtClean="0"/>
              <a:t>Si A</a:t>
            </a:r>
            <a:r>
              <a:rPr lang="es-ES_tradnl" dirty="0"/>
              <a:t> </a:t>
            </a:r>
            <a:r>
              <a:rPr lang="es-ES_tradnl" dirty="0" smtClean="0"/>
              <a:t>∈ NPC, B</a:t>
            </a:r>
            <a:r>
              <a:rPr lang="es-ES_tradnl" dirty="0"/>
              <a:t> </a:t>
            </a:r>
            <a:r>
              <a:rPr lang="es-ES_tradnl" dirty="0" smtClean="0"/>
              <a:t>∈NP y A</a:t>
            </a:r>
            <a:r>
              <a:rPr lang="es-ES_tradnl" dirty="0"/>
              <a:t> ≤</a:t>
            </a:r>
            <a:r>
              <a:rPr lang="es-ES_tradnl" dirty="0" smtClean="0"/>
              <a:t>p B ⮕ B ∈NPC</a:t>
            </a:r>
            <a:endParaRPr lang="es-ES_tradnl" dirty="0"/>
          </a:p>
          <a:p>
            <a:pPr algn="l"/>
            <a:endParaRPr lang="es-ES_tradnl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6BEFDE62-81F7-B446-B40A-A432920A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EE01-F51B-0F45-A235-5CCF02CC7B3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936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Dominating</a:t>
            </a:r>
            <a:r>
              <a:rPr lang="es-ES_tradnl" dirty="0"/>
              <a:t>-Set ∈ </a:t>
            </a:r>
            <a:r>
              <a:rPr lang="es-ES_tradnl" dirty="0" smtClean="0"/>
              <a:t>NP</a:t>
            </a:r>
            <a:endParaRPr lang="es-ES" dirty="0"/>
          </a:p>
        </p:txBody>
      </p:sp>
      <p:sp>
        <p:nvSpPr>
          <p:cNvPr id="21" name="Subtítulo 20"/>
          <p:cNvSpPr>
            <a:spLocks noGrp="1"/>
          </p:cNvSpPr>
          <p:nvPr>
            <p:ph idx="1"/>
          </p:nvPr>
        </p:nvSpPr>
        <p:spPr>
          <a:xfrm>
            <a:off x="0" y="980728"/>
            <a:ext cx="10260632" cy="581442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_tradnl" dirty="0" smtClean="0"/>
              <a:t>Usaré un </a:t>
            </a:r>
            <a:r>
              <a:rPr lang="es-ES_tradnl" b="1" dirty="0" smtClean="0"/>
              <a:t>verificador polinómico V</a:t>
            </a:r>
          </a:p>
          <a:p>
            <a:pPr marL="0" indent="0">
              <a:buNone/>
            </a:pPr>
            <a:r>
              <a:rPr lang="es-ES_tradnl" dirty="0" smtClean="0"/>
              <a:t>Dado &lt;</a:t>
            </a:r>
            <a:r>
              <a:rPr lang="es-ES_tradnl" dirty="0" err="1" smtClean="0"/>
              <a:t>G,k</a:t>
            </a:r>
            <a:r>
              <a:rPr lang="es-ES_tradnl" dirty="0" smtClean="0"/>
              <a:t>&gt; </a:t>
            </a:r>
            <a:r>
              <a:rPr lang="es-ES_tradnl" dirty="0"/>
              <a:t>⮕</a:t>
            </a:r>
            <a:r>
              <a:rPr lang="es-ES_tradnl" dirty="0" smtClean="0"/>
              <a:t> Certificado c = nodos del conjunto dominante</a:t>
            </a:r>
          </a:p>
          <a:p>
            <a:pPr marL="0" indent="0">
              <a:buNone/>
            </a:pPr>
            <a:r>
              <a:rPr lang="es-ES_tradnl" dirty="0" smtClean="0"/>
              <a:t>Pasos para G de tamaño </a:t>
            </a:r>
            <a:r>
              <a:rPr lang="es-ES_tradnl" b="1" dirty="0" smtClean="0"/>
              <a:t>n</a:t>
            </a:r>
            <a:r>
              <a:rPr lang="es-ES_tradnl" dirty="0" smtClean="0"/>
              <a:t>:</a:t>
            </a:r>
          </a:p>
          <a:p>
            <a:r>
              <a:rPr lang="es-ES_tradnl" dirty="0" smtClean="0">
                <a:solidFill>
                  <a:schemeClr val="tx1"/>
                </a:solidFill>
              </a:rPr>
              <a:t>Generar un conjunto c de tamaño k de forma no determinista con nodos de G </a:t>
            </a:r>
            <a:r>
              <a:rPr lang="es-ES" dirty="0"/>
              <a:t>≈ </a:t>
            </a:r>
            <a:r>
              <a:rPr lang="es-ES" b="1" dirty="0"/>
              <a:t>O(n)</a:t>
            </a:r>
          </a:p>
          <a:p>
            <a:r>
              <a:rPr lang="es-ES_tradnl" dirty="0" smtClean="0">
                <a:solidFill>
                  <a:schemeClr val="tx1"/>
                </a:solidFill>
              </a:rPr>
              <a:t>Apuntar los vecinos de los nodos de c </a:t>
            </a:r>
            <a:r>
              <a:rPr lang="es-ES" dirty="0"/>
              <a:t>≈ </a:t>
            </a:r>
            <a:r>
              <a:rPr lang="es-ES" b="1" dirty="0" smtClean="0"/>
              <a:t>O(n</a:t>
            </a:r>
            <a:r>
              <a:rPr lang="es-ES" b="1" baseline="30000" dirty="0" smtClean="0"/>
              <a:t>2</a:t>
            </a:r>
            <a:r>
              <a:rPr lang="es-ES" b="1" dirty="0" smtClean="0"/>
              <a:t>)</a:t>
            </a:r>
            <a:endParaRPr lang="es-ES" b="1" dirty="0"/>
          </a:p>
          <a:p>
            <a:r>
              <a:rPr lang="es-ES_tradnl" dirty="0" smtClean="0">
                <a:solidFill>
                  <a:schemeClr val="tx1"/>
                </a:solidFill>
              </a:rPr>
              <a:t>Comprobar nodos apuntados + c= nodos de G </a:t>
            </a:r>
            <a:r>
              <a:rPr lang="es-ES" dirty="0"/>
              <a:t>≈ </a:t>
            </a:r>
            <a:r>
              <a:rPr lang="es-ES" b="1" dirty="0"/>
              <a:t>O(n)</a:t>
            </a:r>
          </a:p>
          <a:p>
            <a:pPr marL="0" indent="0">
              <a:buNone/>
            </a:pPr>
            <a:endParaRPr lang="es-ES_tradnl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ES_tradnl" b="1" dirty="0" smtClean="0">
                <a:solidFill>
                  <a:schemeClr val="tx1"/>
                </a:solidFill>
              </a:rPr>
              <a:t>V opera en tiempo polinómico</a:t>
            </a:r>
          </a:p>
          <a:p>
            <a:pPr marL="0" indent="0">
              <a:buNone/>
            </a:pPr>
            <a:r>
              <a:rPr lang="es-ES_tradnl" b="1" dirty="0" err="1" smtClean="0">
                <a:solidFill>
                  <a:schemeClr val="tx1"/>
                </a:solidFill>
              </a:rPr>
              <a:t>Dominating</a:t>
            </a:r>
            <a:r>
              <a:rPr lang="es-ES_tradnl" b="1" dirty="0" smtClean="0">
                <a:solidFill>
                  <a:schemeClr val="tx1"/>
                </a:solidFill>
              </a:rPr>
              <a:t>-Set </a:t>
            </a:r>
            <a:r>
              <a:rPr lang="es-ES_tradnl" b="1" dirty="0"/>
              <a:t>∈ NP</a:t>
            </a:r>
            <a:endParaRPr lang="es-ES_tradnl" b="1" dirty="0">
              <a:solidFill>
                <a:schemeClr val="tx1"/>
              </a:solidFill>
            </a:endParaRPr>
          </a:p>
          <a:p>
            <a:pPr algn="l"/>
            <a:endParaRPr lang="es-ES_tradnl" dirty="0"/>
          </a:p>
          <a:p>
            <a:pPr algn="l"/>
            <a:endParaRPr lang="es-ES_tradnl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6BEFDE62-81F7-B446-B40A-A432920A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EE01-F51B-0F45-A235-5CCF02CC7B3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pic>
        <p:nvPicPr>
          <p:cNvPr id="5" name="Picture 2" descr="C:\Users\PC\Desktop\UMA\Algoritmia y Complejidad\EJERCICIOS NPC\grafValid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993771"/>
            <a:ext cx="3024336" cy="180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32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71184" cy="926134"/>
          </a:xfrm>
        </p:spPr>
        <p:txBody>
          <a:bodyPr>
            <a:normAutofit/>
          </a:bodyPr>
          <a:lstStyle/>
          <a:p>
            <a:r>
              <a:rPr lang="es-ES_tradnl" dirty="0" smtClean="0"/>
              <a:t>VERTEX-COVER</a:t>
            </a:r>
            <a:endParaRPr lang="es-ES" dirty="0"/>
          </a:p>
        </p:txBody>
      </p:sp>
      <p:sp>
        <p:nvSpPr>
          <p:cNvPr id="21" name="Subtítulo 20"/>
          <p:cNvSpPr>
            <a:spLocks noGrp="1"/>
          </p:cNvSpPr>
          <p:nvPr>
            <p:ph idx="1"/>
          </p:nvPr>
        </p:nvSpPr>
        <p:spPr>
          <a:xfrm>
            <a:off x="107504" y="1124751"/>
            <a:ext cx="9289032" cy="5368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dirty="0" smtClean="0"/>
              <a:t>Es el problema que vamos a usar para la </a:t>
            </a:r>
            <a:r>
              <a:rPr lang="es-ES_tradnl" dirty="0" err="1" smtClean="0"/>
              <a:t>reducibilidad</a:t>
            </a:r>
            <a:endParaRPr lang="es-ES_trad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ES_tradnl" b="1" dirty="0" err="1" smtClean="0">
                <a:solidFill>
                  <a:schemeClr val="tx1"/>
                </a:solidFill>
              </a:rPr>
              <a:t>Vertex-Cover</a:t>
            </a:r>
            <a:r>
              <a:rPr lang="es-ES_tradnl" dirty="0" smtClean="0">
                <a:solidFill>
                  <a:schemeClr val="tx1"/>
                </a:solidFill>
              </a:rPr>
              <a:t> = </a:t>
            </a:r>
            <a:r>
              <a:rPr lang="es-ES" dirty="0" smtClean="0"/>
              <a:t>{&lt;</a:t>
            </a:r>
            <a:r>
              <a:rPr lang="es-ES" dirty="0" err="1" smtClean="0"/>
              <a:t>G,k</a:t>
            </a:r>
            <a:r>
              <a:rPr lang="es-ES" dirty="0" smtClean="0"/>
              <a:t>&gt; | </a:t>
            </a:r>
            <a:r>
              <a:rPr lang="es-ES" dirty="0"/>
              <a:t>G tiene una cobertura de vértices C tal que |C| ≤ k }</a:t>
            </a:r>
            <a:endParaRPr lang="es-ES_tradn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ES_tradnl" b="1" dirty="0" smtClean="0"/>
              <a:t>Cobertura de vértices </a:t>
            </a:r>
            <a:r>
              <a:rPr lang="es-ES_tradnl" dirty="0" smtClean="0"/>
              <a:t>= Subconjunto de vértices de G tal que cada arista del grafo es incidente en al menos un vértice del subconjunto</a:t>
            </a:r>
            <a:endParaRPr lang="es-ES_tradnl" dirty="0"/>
          </a:p>
          <a:p>
            <a:pPr algn="l"/>
            <a:endParaRPr lang="es-ES_tradnl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6BEFDE62-81F7-B446-B40A-A432920A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EE01-F51B-0F45-A235-5CCF02CC7B3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pic>
        <p:nvPicPr>
          <p:cNvPr id="2050" name="Picture 2" descr="C:\Users\PC\Desktop\UMA\Algoritmia y Complejidad\EJERCICIOS NPC\vertexCo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509" y="4365104"/>
            <a:ext cx="2590973" cy="198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3059832" y="642025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Vertex-Cover</a:t>
            </a:r>
            <a:r>
              <a:rPr lang="es-ES" dirty="0" smtClean="0"/>
              <a:t> con mínimo k = 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266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Gadget o función f</a:t>
            </a:r>
            <a:endParaRPr lang="es-ES" dirty="0"/>
          </a:p>
        </p:txBody>
      </p:sp>
      <p:sp>
        <p:nvSpPr>
          <p:cNvPr id="21" name="Subtítulo 20"/>
          <p:cNvSpPr>
            <a:spLocks noGrp="1"/>
          </p:cNvSpPr>
          <p:nvPr>
            <p:ph idx="1"/>
          </p:nvPr>
        </p:nvSpPr>
        <p:spPr>
          <a:xfrm>
            <a:off x="494778" y="836712"/>
            <a:ext cx="8229600" cy="536810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_tradnl" dirty="0" smtClean="0"/>
              <a:t>Necesitamos un gadget para la </a:t>
            </a:r>
            <a:r>
              <a:rPr lang="es-ES_tradnl" dirty="0" err="1" smtClean="0"/>
              <a:t>reducibilidad</a:t>
            </a:r>
            <a:endParaRPr lang="es-ES_tradnl" dirty="0" smtClean="0"/>
          </a:p>
          <a:p>
            <a:pPr marL="0" indent="0">
              <a:buNone/>
            </a:pPr>
            <a:r>
              <a:rPr lang="es-ES_tradnl" dirty="0" smtClean="0">
                <a:solidFill>
                  <a:schemeClr val="tx1"/>
                </a:solidFill>
              </a:rPr>
              <a:t>&lt;</a:t>
            </a:r>
            <a:r>
              <a:rPr lang="es-ES_tradnl" dirty="0" err="1" smtClean="0">
                <a:solidFill>
                  <a:schemeClr val="tx1"/>
                </a:solidFill>
              </a:rPr>
              <a:t>G,k</a:t>
            </a:r>
            <a:r>
              <a:rPr lang="es-ES_tradnl" dirty="0" smtClean="0">
                <a:solidFill>
                  <a:schemeClr val="tx1"/>
                </a:solidFill>
              </a:rPr>
              <a:t>&gt; </a:t>
            </a:r>
            <a:r>
              <a:rPr lang="es-ES_tradnl" dirty="0" smtClean="0"/>
              <a:t>∈ VC </a:t>
            </a:r>
            <a:r>
              <a:rPr lang="es-ES" dirty="0"/>
              <a:t>⬌</a:t>
            </a:r>
            <a:r>
              <a:rPr lang="es-ES_tradnl" dirty="0" smtClean="0"/>
              <a:t> &lt;</a:t>
            </a:r>
            <a:r>
              <a:rPr lang="es-ES_tradnl" dirty="0" err="1" smtClean="0"/>
              <a:t>G’,k</a:t>
            </a:r>
            <a:r>
              <a:rPr lang="es-ES_tradnl" dirty="0" smtClean="0"/>
              <a:t>’&gt; ∈ DS</a:t>
            </a:r>
          </a:p>
          <a:p>
            <a:r>
              <a:rPr lang="es-ES" dirty="0"/>
              <a:t>Para cada arista {u, v}, crearemos un </a:t>
            </a:r>
            <a:r>
              <a:rPr lang="es-ES" b="1" dirty="0"/>
              <a:t>vértice especial </a:t>
            </a:r>
            <a:r>
              <a:rPr lang="es-ES" b="1" dirty="0" err="1"/>
              <a:t>w</a:t>
            </a:r>
            <a:r>
              <a:rPr lang="es-ES" b="1" baseline="-25000" dirty="0" err="1"/>
              <a:t>uv</a:t>
            </a:r>
            <a:r>
              <a:rPr lang="es-ES" b="1" dirty="0"/>
              <a:t> </a:t>
            </a:r>
            <a:r>
              <a:rPr lang="es-ES" dirty="0"/>
              <a:t>y sustituimos la arista {u, v} con </a:t>
            </a:r>
            <a:r>
              <a:rPr lang="es-ES" b="1" dirty="0"/>
              <a:t>dos aristas, {{u, </a:t>
            </a:r>
            <a:r>
              <a:rPr lang="es-ES" b="1" dirty="0" err="1"/>
              <a:t>w</a:t>
            </a:r>
            <a:r>
              <a:rPr lang="es-ES" b="1" baseline="-25000" dirty="0" err="1"/>
              <a:t>uv</a:t>
            </a:r>
            <a:r>
              <a:rPr lang="es-ES" b="1" dirty="0"/>
              <a:t>} y {v, </a:t>
            </a:r>
            <a:r>
              <a:rPr lang="es-ES" b="1" dirty="0" err="1"/>
              <a:t>w</a:t>
            </a:r>
            <a:r>
              <a:rPr lang="es-ES" b="1" baseline="-25000" dirty="0" err="1"/>
              <a:t>uv</a:t>
            </a:r>
            <a:r>
              <a:rPr lang="es-ES" b="1" dirty="0" smtClean="0"/>
              <a:t>}}</a:t>
            </a:r>
            <a:r>
              <a:rPr lang="es-ES" dirty="0" smtClean="0"/>
              <a:t>. </a:t>
            </a:r>
            <a:r>
              <a:rPr lang="es-ES" dirty="0"/>
              <a:t>También </a:t>
            </a:r>
            <a:r>
              <a:rPr lang="es-ES" b="1" dirty="0"/>
              <a:t>dejamos la arista {u, v</a:t>
            </a:r>
            <a:r>
              <a:rPr lang="es-ES" b="1" dirty="0" smtClean="0"/>
              <a:t>}</a:t>
            </a:r>
            <a:r>
              <a:rPr lang="es-ES" dirty="0" smtClean="0"/>
              <a:t>.</a:t>
            </a:r>
          </a:p>
          <a:p>
            <a:r>
              <a:rPr lang="es-ES" dirty="0"/>
              <a:t>Teniendo en cuenta el número de </a:t>
            </a:r>
            <a:r>
              <a:rPr lang="es-ES" b="1" dirty="0"/>
              <a:t>vértices aislados</a:t>
            </a:r>
            <a:r>
              <a:rPr lang="es-ES" dirty="0"/>
              <a:t> </a:t>
            </a:r>
            <a:r>
              <a:rPr lang="es-ES" dirty="0" err="1"/>
              <a:t>I</a:t>
            </a:r>
            <a:r>
              <a:rPr lang="es-ES" baseline="-25000" dirty="0" err="1"/>
              <a:t>v</a:t>
            </a:r>
            <a:r>
              <a:rPr lang="es-ES" dirty="0"/>
              <a:t>, definimos </a:t>
            </a:r>
            <a:r>
              <a:rPr lang="es-ES" b="1" dirty="0" smtClean="0"/>
              <a:t>k’= </a:t>
            </a:r>
            <a:r>
              <a:rPr lang="es-ES" b="1" dirty="0" err="1"/>
              <a:t>k+I</a:t>
            </a:r>
            <a:r>
              <a:rPr lang="es-ES" b="1" baseline="-25000" dirty="0" err="1"/>
              <a:t>v</a:t>
            </a:r>
            <a:endParaRPr lang="es-ES_tradnl" b="1" baseline="-25000" dirty="0">
              <a:solidFill>
                <a:schemeClr val="tx1"/>
              </a:solidFill>
            </a:endParaRPr>
          </a:p>
          <a:p>
            <a:pPr algn="l"/>
            <a:endParaRPr lang="es-ES_tradnl" dirty="0">
              <a:solidFill>
                <a:schemeClr val="tx1"/>
              </a:solidFill>
            </a:endParaRPr>
          </a:p>
          <a:p>
            <a:pPr algn="l"/>
            <a:endParaRPr lang="es-ES_tradnl" dirty="0"/>
          </a:p>
          <a:p>
            <a:pPr algn="l"/>
            <a:endParaRPr lang="es-ES_tradnl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6BEFDE62-81F7-B446-B40A-A432920A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EE01-F51B-0F45-A235-5CCF02CC7B3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pic>
        <p:nvPicPr>
          <p:cNvPr id="3074" name="Picture 2" descr="C:\Users\PC\Desktop\UMA\Algoritmia y Complejidad\EJERCICIOS NPC\grafSo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5085184"/>
            <a:ext cx="4843475" cy="172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7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Validez del gadget</a:t>
            </a:r>
            <a:endParaRPr lang="es-ES" dirty="0"/>
          </a:p>
        </p:txBody>
      </p:sp>
      <p:sp>
        <p:nvSpPr>
          <p:cNvPr id="21" name="Subtítulo 20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36810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_tradnl" dirty="0" smtClean="0"/>
              <a:t>Debe ser válido: </a:t>
            </a:r>
            <a:r>
              <a:rPr lang="es-ES_tradnl" b="1" dirty="0" err="1" smtClean="0"/>
              <a:t>w∈VC</a:t>
            </a:r>
            <a:r>
              <a:rPr lang="es-ES_tradnl" b="1" dirty="0" smtClean="0"/>
              <a:t> </a:t>
            </a:r>
            <a:r>
              <a:rPr lang="es-ES" b="1" dirty="0"/>
              <a:t>⬌ </a:t>
            </a:r>
            <a:r>
              <a:rPr lang="es-ES" b="1" dirty="0" smtClean="0"/>
              <a:t>f(w)</a:t>
            </a:r>
            <a:r>
              <a:rPr lang="es-ES_tradnl" b="1" dirty="0" smtClean="0"/>
              <a:t>∈DS</a:t>
            </a:r>
            <a:endParaRPr lang="es-ES_tradnl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ES_tradnl" dirty="0"/>
              <a:t>(</a:t>
            </a:r>
            <a:r>
              <a:rPr lang="es-ES_tradnl" dirty="0" smtClean="0"/>
              <a:t>⮕) </a:t>
            </a:r>
            <a:r>
              <a:rPr lang="es-ES" dirty="0"/>
              <a:t>Si </a:t>
            </a:r>
            <a:r>
              <a:rPr lang="es-ES" dirty="0" smtClean="0"/>
              <a:t>&lt;</a:t>
            </a:r>
            <a:r>
              <a:rPr lang="es-ES" dirty="0" err="1" smtClean="0"/>
              <a:t>G,k</a:t>
            </a:r>
            <a:r>
              <a:rPr lang="es-ES" dirty="0" smtClean="0"/>
              <a:t>&gt;∈ </a:t>
            </a:r>
            <a:r>
              <a:rPr lang="es-ES" dirty="0"/>
              <a:t>VC, </a:t>
            </a:r>
            <a:r>
              <a:rPr lang="es-ES" b="1" dirty="0"/>
              <a:t>∃</a:t>
            </a:r>
            <a:r>
              <a:rPr lang="es-ES" b="1" dirty="0" smtClean="0"/>
              <a:t>V’</a:t>
            </a:r>
            <a:r>
              <a:rPr lang="es-ES" dirty="0" smtClean="0"/>
              <a:t> </a:t>
            </a:r>
            <a:r>
              <a:rPr lang="es-ES" b="1" dirty="0" smtClean="0"/>
              <a:t>cubrimiento </a:t>
            </a:r>
            <a:r>
              <a:rPr lang="es-ES" b="1" dirty="0"/>
              <a:t>de vértices </a:t>
            </a:r>
            <a:r>
              <a:rPr lang="es-ES" dirty="0"/>
              <a:t>para G, entonces </a:t>
            </a:r>
            <a:r>
              <a:rPr lang="es-ES" b="1" dirty="0" smtClean="0"/>
              <a:t>|V’’|= |V’∪V</a:t>
            </a:r>
            <a:r>
              <a:rPr lang="es-ES" b="1" baseline="-25000" dirty="0" smtClean="0"/>
              <a:t>I</a:t>
            </a:r>
            <a:r>
              <a:rPr lang="es-ES" b="1" dirty="0" smtClean="0"/>
              <a:t>| </a:t>
            </a:r>
            <a:r>
              <a:rPr lang="es-ES" dirty="0"/>
              <a:t>es un conjunto dominante para </a:t>
            </a:r>
            <a:r>
              <a:rPr lang="es-ES" dirty="0" smtClean="0"/>
              <a:t>G’. T</a:t>
            </a:r>
            <a:r>
              <a:rPr lang="es-ES" b="1" dirty="0" smtClean="0"/>
              <a:t>odos los vértices aislados están en V’’</a:t>
            </a:r>
            <a:r>
              <a:rPr lang="es-ES" dirty="0" smtClean="0"/>
              <a:t>. </a:t>
            </a:r>
          </a:p>
          <a:p>
            <a:pPr marL="0" indent="0">
              <a:buNone/>
            </a:pPr>
            <a:r>
              <a:rPr lang="es-ES" dirty="0"/>
              <a:t>L</a:t>
            </a:r>
            <a:r>
              <a:rPr lang="es-ES" dirty="0" smtClean="0"/>
              <a:t>os </a:t>
            </a:r>
            <a:r>
              <a:rPr lang="es-ES" dirty="0"/>
              <a:t>vértices especiales </a:t>
            </a:r>
            <a:r>
              <a:rPr lang="es-ES" dirty="0" err="1"/>
              <a:t>w</a:t>
            </a:r>
            <a:r>
              <a:rPr lang="es-ES" baseline="-25000" dirty="0" err="1"/>
              <a:t>uv</a:t>
            </a:r>
            <a:r>
              <a:rPr lang="es-ES" dirty="0"/>
              <a:t> de G’ corresponden con una arista {u, v} en G, por lo que </a:t>
            </a:r>
            <a:r>
              <a:rPr lang="es-ES" b="1" dirty="0"/>
              <a:t>u o v ∈ V’</a:t>
            </a:r>
            <a:r>
              <a:rPr lang="es-ES" dirty="0"/>
              <a:t>,</a:t>
            </a:r>
            <a:r>
              <a:rPr lang="es-ES" b="1" dirty="0"/>
              <a:t> </a:t>
            </a:r>
            <a:r>
              <a:rPr lang="es-ES" dirty="0"/>
              <a:t>por tanto </a:t>
            </a:r>
            <a:r>
              <a:rPr lang="es-ES" b="1" dirty="0" err="1"/>
              <a:t>w</a:t>
            </a:r>
            <a:r>
              <a:rPr lang="es-ES" b="1" baseline="-25000" dirty="0" err="1"/>
              <a:t>uv</a:t>
            </a:r>
            <a:r>
              <a:rPr lang="es-ES" b="1" dirty="0"/>
              <a:t> es dominado por el mismo vértice en V</a:t>
            </a:r>
            <a:r>
              <a:rPr lang="es-ES" b="1" dirty="0" smtClean="0"/>
              <a:t>”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" dirty="0" smtClean="0"/>
              <a:t>Cada </a:t>
            </a:r>
            <a:r>
              <a:rPr lang="es-ES" dirty="0"/>
              <a:t>vértice no aislado v es incidente al menos en una arista de G, por lo que o bien está en V’ o todos sus vecinos están en V’, lo que implica que v ∈ V” o es adyacente a un vértice en </a:t>
            </a:r>
            <a:r>
              <a:rPr lang="es-ES" dirty="0" smtClean="0"/>
              <a:t>V’’.</a:t>
            </a:r>
            <a:endParaRPr lang="es-ES_tradnl" dirty="0">
              <a:solidFill>
                <a:schemeClr val="tx1"/>
              </a:solidFill>
            </a:endParaRPr>
          </a:p>
          <a:p>
            <a:pPr algn="l"/>
            <a:endParaRPr lang="es-ES_tradnl" dirty="0"/>
          </a:p>
          <a:p>
            <a:pPr algn="l"/>
            <a:endParaRPr lang="es-ES_tradnl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6BEFDE62-81F7-B446-B40A-A432920A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EE01-F51B-0F45-A235-5CCF02CC7B3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65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Validez del gadget</a:t>
            </a:r>
            <a:endParaRPr lang="es-ES" dirty="0"/>
          </a:p>
        </p:txBody>
      </p:sp>
      <p:sp>
        <p:nvSpPr>
          <p:cNvPr id="21" name="Subtítulo 2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_tradnl" dirty="0" smtClean="0"/>
              <a:t>(    ) </a:t>
            </a:r>
            <a:r>
              <a:rPr lang="es-ES" dirty="0"/>
              <a:t>Si f</a:t>
            </a:r>
            <a:r>
              <a:rPr lang="es-ES" dirty="0" smtClean="0"/>
              <a:t>(&lt;</a:t>
            </a:r>
            <a:r>
              <a:rPr lang="es-ES" dirty="0" err="1" smtClean="0"/>
              <a:t>G’,k</a:t>
            </a:r>
            <a:r>
              <a:rPr lang="es-ES" dirty="0" smtClean="0"/>
              <a:t>’&gt;) </a:t>
            </a:r>
            <a:r>
              <a:rPr lang="es-ES" dirty="0"/>
              <a:t>∈ DS, ∃</a:t>
            </a:r>
            <a:r>
              <a:rPr lang="es-ES" dirty="0" err="1" smtClean="0"/>
              <a:t>V’’conjunto</a:t>
            </a:r>
            <a:r>
              <a:rPr lang="es-ES" dirty="0" smtClean="0"/>
              <a:t> </a:t>
            </a:r>
            <a:r>
              <a:rPr lang="es-ES" dirty="0"/>
              <a:t>dominante de tamaño k’ = k + </a:t>
            </a:r>
            <a:r>
              <a:rPr lang="es-ES" dirty="0" err="1"/>
              <a:t>I</a:t>
            </a:r>
            <a:r>
              <a:rPr lang="es-ES" baseline="-25000" dirty="0" err="1"/>
              <a:t>v</a:t>
            </a:r>
            <a:r>
              <a:rPr lang="es-ES" dirty="0"/>
              <a:t>, entonces </a:t>
            </a:r>
            <a:r>
              <a:rPr lang="es-ES" b="1" dirty="0" smtClean="0"/>
              <a:t>V’’’= V’’\V</a:t>
            </a:r>
            <a:r>
              <a:rPr lang="es-ES" b="1" baseline="-25000" dirty="0" smtClean="0"/>
              <a:t>I</a:t>
            </a:r>
            <a:r>
              <a:rPr lang="es-ES" b="1" dirty="0" smtClean="0"/>
              <a:t> </a:t>
            </a:r>
            <a:r>
              <a:rPr lang="es-ES" dirty="0"/>
              <a:t>y para todo vértice especial </a:t>
            </a:r>
            <a:r>
              <a:rPr lang="es-ES" dirty="0" err="1"/>
              <a:t>w</a:t>
            </a:r>
            <a:r>
              <a:rPr lang="es-ES" baseline="-25000" dirty="0" err="1"/>
              <a:t>uv</a:t>
            </a:r>
            <a:r>
              <a:rPr lang="es-ES" dirty="0"/>
              <a:t> ∈ </a:t>
            </a:r>
            <a:r>
              <a:rPr lang="es-ES" dirty="0" smtClean="0"/>
              <a:t>V’’’ lo </a:t>
            </a:r>
            <a:r>
              <a:rPr lang="es-ES" dirty="0"/>
              <a:t>sustituimos por u, que sigue dominando u, v y </a:t>
            </a:r>
            <a:r>
              <a:rPr lang="es-ES" dirty="0" err="1"/>
              <a:t>w</a:t>
            </a:r>
            <a:r>
              <a:rPr lang="es-ES" baseline="-25000" dirty="0" err="1"/>
              <a:t>uv</a:t>
            </a:r>
            <a:r>
              <a:rPr lang="es-ES" dirty="0"/>
              <a:t> debido a las aristas que van hacia v y </a:t>
            </a:r>
            <a:r>
              <a:rPr lang="es-ES" dirty="0" err="1" smtClean="0"/>
              <a:t>w</a:t>
            </a:r>
            <a:r>
              <a:rPr lang="es-ES" baseline="-25000" dirty="0" err="1" smtClean="0"/>
              <a:t>uv</a:t>
            </a:r>
            <a:r>
              <a:rPr lang="es-ES" baseline="-25000" dirty="0" smtClean="0"/>
              <a:t> </a:t>
            </a:r>
            <a:r>
              <a:rPr lang="es-ES" dirty="0" smtClean="0"/>
              <a:t>desde u, </a:t>
            </a:r>
            <a:r>
              <a:rPr lang="es-ES" dirty="0"/>
              <a:t>por lo que dominamos los mismos vértices que antes de sustituir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" dirty="0" smtClean="0"/>
              <a:t>V’ es </a:t>
            </a:r>
            <a:r>
              <a:rPr lang="es-ES" dirty="0"/>
              <a:t>un cubrimiento de vértices para G, ya que si por lo contraria había una arista {u, v} ∈ G que no estaba cubierta entonces el vértice especial </a:t>
            </a:r>
            <a:r>
              <a:rPr lang="es-ES" dirty="0" err="1"/>
              <a:t>wuv</a:t>
            </a:r>
            <a:r>
              <a:rPr lang="es-ES" dirty="0"/>
              <a:t> no sería adyacente a ningún vértice de V” en G’, llegando a un </a:t>
            </a:r>
            <a:r>
              <a:rPr lang="es-ES" b="1" dirty="0"/>
              <a:t>absurdo</a:t>
            </a:r>
            <a:r>
              <a:rPr lang="es-ES" dirty="0"/>
              <a:t> debido a que V” se suponía era un conjunto dominante para G’.</a:t>
            </a:r>
            <a:endParaRPr lang="es-ES_tradnl" dirty="0">
              <a:solidFill>
                <a:schemeClr val="tx1"/>
              </a:solidFill>
            </a:endParaRPr>
          </a:p>
          <a:p>
            <a:pPr algn="l"/>
            <a:endParaRPr lang="es-ES_tradnl" dirty="0">
              <a:solidFill>
                <a:schemeClr val="tx1"/>
              </a:solidFill>
            </a:endParaRPr>
          </a:p>
          <a:p>
            <a:pPr algn="l"/>
            <a:endParaRPr lang="es-ES_tradnl" dirty="0"/>
          </a:p>
          <a:p>
            <a:pPr algn="l"/>
            <a:endParaRPr lang="es-ES_tradnl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6BEFDE62-81F7-B446-B40A-A432920A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EE01-F51B-0F45-A235-5CCF02CC7B3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55" y="1225966"/>
            <a:ext cx="355922" cy="35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0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908</Words>
  <Application>Microsoft Office PowerPoint</Application>
  <PresentationFormat>Presentación en pantalla (4:3)</PresentationFormat>
  <Paragraphs>110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1_Tema de Office</vt:lpstr>
      <vt:lpstr>Algoritmia y Complejidad</vt:lpstr>
      <vt:lpstr>Índice</vt:lpstr>
      <vt:lpstr>Presentación del problema</vt:lpstr>
      <vt:lpstr>Dominating-Set ∈ NPC</vt:lpstr>
      <vt:lpstr>Dominating-Set ∈ NP</vt:lpstr>
      <vt:lpstr>VERTEX-COVER</vt:lpstr>
      <vt:lpstr>Gadget o función f</vt:lpstr>
      <vt:lpstr>Validez del gadget</vt:lpstr>
      <vt:lpstr>Validez del gadget</vt:lpstr>
      <vt:lpstr>Complejidad de 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 y Algoritmos</dc:title>
  <dc:creator>Usuario</dc:creator>
  <cp:lastModifiedBy>PC</cp:lastModifiedBy>
  <cp:revision>79</cp:revision>
  <dcterms:created xsi:type="dcterms:W3CDTF">2012-09-19T17:10:15Z</dcterms:created>
  <dcterms:modified xsi:type="dcterms:W3CDTF">2024-05-26T09:57:53Z</dcterms:modified>
</cp:coreProperties>
</file>