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1pPr>
    <a:lvl2pPr marL="2194105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2pPr>
    <a:lvl3pPr marL="4388211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3pPr>
    <a:lvl4pPr marL="6582316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4pPr>
    <a:lvl5pPr marL="8776423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5pPr>
    <a:lvl6pPr marL="10970528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6pPr>
    <a:lvl7pPr marL="13164633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7pPr>
    <a:lvl8pPr marL="15358739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8pPr>
    <a:lvl9pPr marL="17552844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B5F1B8A-87BD-4370-9400-14CC87BDD16B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7F10"/>
    <a:srgbClr val="A8B400"/>
    <a:srgbClr val="00759A"/>
    <a:srgbClr val="A1D8E0"/>
    <a:srgbClr val="B0C7E2"/>
    <a:srgbClr val="FAF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399" autoAdjust="0"/>
    <p:restoredTop sz="94660" autoAdjust="0"/>
  </p:normalViewPr>
  <p:slideViewPr>
    <p:cSldViewPr>
      <p:cViewPr>
        <p:scale>
          <a:sx n="35" d="100"/>
          <a:sy n="35" d="100"/>
        </p:scale>
        <p:origin x="-800" y="816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3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8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2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6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0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4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58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2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3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3" y="13952225"/>
            <a:ext cx="37307520" cy="7200899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105" indent="0">
              <a:buNone/>
              <a:defRPr sz="8700">
                <a:solidFill>
                  <a:schemeClr val="tx1">
                    <a:tint val="75000"/>
                  </a:schemeClr>
                </a:solidFill>
              </a:defRPr>
            </a:lvl2pPr>
            <a:lvl3pPr marL="4388211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231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77642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970528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316463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358739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55284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2"/>
            <a:ext cx="19385280" cy="2172462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2"/>
            <a:ext cx="19385280" cy="2172462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1" y="7368544"/>
            <a:ext cx="19392903" cy="3070859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105" indent="0">
              <a:buNone/>
              <a:defRPr sz="9600" b="1"/>
            </a:lvl2pPr>
            <a:lvl3pPr marL="4388211" indent="0">
              <a:buNone/>
              <a:defRPr sz="8700" b="1"/>
            </a:lvl3pPr>
            <a:lvl4pPr marL="6582316" indent="0">
              <a:buNone/>
              <a:defRPr sz="7700" b="1"/>
            </a:lvl4pPr>
            <a:lvl5pPr marL="8776423" indent="0">
              <a:buNone/>
              <a:defRPr sz="7700" b="1"/>
            </a:lvl5pPr>
            <a:lvl6pPr marL="10970528" indent="0">
              <a:buNone/>
              <a:defRPr sz="7700" b="1"/>
            </a:lvl6pPr>
            <a:lvl7pPr marL="13164633" indent="0">
              <a:buNone/>
              <a:defRPr sz="7700" b="1"/>
            </a:lvl7pPr>
            <a:lvl8pPr marL="15358739" indent="0">
              <a:buNone/>
              <a:defRPr sz="7700" b="1"/>
            </a:lvl8pPr>
            <a:lvl9pPr marL="17552844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1" y="10439400"/>
            <a:ext cx="19392903" cy="1896618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4"/>
            <a:ext cx="19400521" cy="3070859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105" indent="0">
              <a:buNone/>
              <a:defRPr sz="9600" b="1"/>
            </a:lvl2pPr>
            <a:lvl3pPr marL="4388211" indent="0">
              <a:buNone/>
              <a:defRPr sz="8700" b="1"/>
            </a:lvl3pPr>
            <a:lvl4pPr marL="6582316" indent="0">
              <a:buNone/>
              <a:defRPr sz="7700" b="1"/>
            </a:lvl4pPr>
            <a:lvl5pPr marL="8776423" indent="0">
              <a:buNone/>
              <a:defRPr sz="7700" b="1"/>
            </a:lvl5pPr>
            <a:lvl6pPr marL="10970528" indent="0">
              <a:buNone/>
              <a:defRPr sz="7700" b="1"/>
            </a:lvl6pPr>
            <a:lvl7pPr marL="13164633" indent="0">
              <a:buNone/>
              <a:defRPr sz="7700" b="1"/>
            </a:lvl7pPr>
            <a:lvl8pPr marL="15358739" indent="0">
              <a:buNone/>
              <a:defRPr sz="7700" b="1"/>
            </a:lvl8pPr>
            <a:lvl9pPr marL="17552844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1" cy="1896618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3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1" y="1310643"/>
            <a:ext cx="24536400" cy="28094943"/>
          </a:xfrm>
        </p:spPr>
        <p:txBody>
          <a:bodyPr/>
          <a:lstStyle>
            <a:lvl1pPr>
              <a:defRPr sz="153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3" cy="22517103"/>
          </a:xfrm>
        </p:spPr>
        <p:txBody>
          <a:bodyPr/>
          <a:lstStyle>
            <a:lvl1pPr marL="0" indent="0">
              <a:buNone/>
              <a:defRPr sz="6600"/>
            </a:lvl1pPr>
            <a:lvl2pPr marL="2194105" indent="0">
              <a:buNone/>
              <a:defRPr sz="5700"/>
            </a:lvl2pPr>
            <a:lvl3pPr marL="4388211" indent="0">
              <a:buNone/>
              <a:defRPr sz="4700"/>
            </a:lvl3pPr>
            <a:lvl4pPr marL="6582316" indent="0">
              <a:buNone/>
              <a:defRPr sz="4300"/>
            </a:lvl4pPr>
            <a:lvl5pPr marL="8776423" indent="0">
              <a:buNone/>
              <a:defRPr sz="4300"/>
            </a:lvl5pPr>
            <a:lvl6pPr marL="10970528" indent="0">
              <a:buNone/>
              <a:defRPr sz="4300"/>
            </a:lvl6pPr>
            <a:lvl7pPr marL="13164633" indent="0">
              <a:buNone/>
              <a:defRPr sz="4300"/>
            </a:lvl7pPr>
            <a:lvl8pPr marL="15358739" indent="0">
              <a:buNone/>
              <a:defRPr sz="4300"/>
            </a:lvl8pPr>
            <a:lvl9pPr marL="17552844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23042880"/>
            <a:ext cx="26334720" cy="2720343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2941320"/>
            <a:ext cx="26334720" cy="19751040"/>
          </a:xfrm>
        </p:spPr>
        <p:txBody>
          <a:bodyPr/>
          <a:lstStyle>
            <a:lvl1pPr marL="0" indent="0">
              <a:buNone/>
              <a:defRPr sz="15300"/>
            </a:lvl1pPr>
            <a:lvl2pPr marL="2194105" indent="0">
              <a:buNone/>
              <a:defRPr sz="13400"/>
            </a:lvl2pPr>
            <a:lvl3pPr marL="4388211" indent="0">
              <a:buNone/>
              <a:defRPr sz="11500"/>
            </a:lvl3pPr>
            <a:lvl4pPr marL="6582316" indent="0">
              <a:buNone/>
              <a:defRPr sz="9600"/>
            </a:lvl4pPr>
            <a:lvl5pPr marL="8776423" indent="0">
              <a:buNone/>
              <a:defRPr sz="9600"/>
            </a:lvl5pPr>
            <a:lvl6pPr marL="10970528" indent="0">
              <a:buNone/>
              <a:defRPr sz="9600"/>
            </a:lvl6pPr>
            <a:lvl7pPr marL="13164633" indent="0">
              <a:buNone/>
              <a:defRPr sz="9600"/>
            </a:lvl7pPr>
            <a:lvl8pPr marL="15358739" indent="0">
              <a:buNone/>
              <a:defRPr sz="9600"/>
            </a:lvl8pPr>
            <a:lvl9pPr marL="17552844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25763224"/>
            <a:ext cx="26334720" cy="3863339"/>
          </a:xfrm>
        </p:spPr>
        <p:txBody>
          <a:bodyPr/>
          <a:lstStyle>
            <a:lvl1pPr marL="0" indent="0">
              <a:buNone/>
              <a:defRPr sz="6600"/>
            </a:lvl1pPr>
            <a:lvl2pPr marL="2194105" indent="0">
              <a:buNone/>
              <a:defRPr sz="5700"/>
            </a:lvl2pPr>
            <a:lvl3pPr marL="4388211" indent="0">
              <a:buNone/>
              <a:defRPr sz="4700"/>
            </a:lvl3pPr>
            <a:lvl4pPr marL="6582316" indent="0">
              <a:buNone/>
              <a:defRPr sz="4300"/>
            </a:lvl4pPr>
            <a:lvl5pPr marL="8776423" indent="0">
              <a:buNone/>
              <a:defRPr sz="4300"/>
            </a:lvl5pPr>
            <a:lvl6pPr marL="10970528" indent="0">
              <a:buNone/>
              <a:defRPr sz="4300"/>
            </a:lvl6pPr>
            <a:lvl7pPr marL="13164633" indent="0">
              <a:buNone/>
              <a:defRPr sz="4300"/>
            </a:lvl7pPr>
            <a:lvl8pPr marL="15358739" indent="0">
              <a:buNone/>
              <a:defRPr sz="4300"/>
            </a:lvl8pPr>
            <a:lvl9pPr marL="17552844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3"/>
            <a:ext cx="39502080" cy="5486400"/>
          </a:xfrm>
          <a:prstGeom prst="rect">
            <a:avLst/>
          </a:prstGeom>
        </p:spPr>
        <p:txBody>
          <a:bodyPr vert="horz" lIns="438822" tIns="219410" rIns="438822" bIns="21941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2"/>
            <a:ext cx="39502080" cy="21724623"/>
          </a:xfrm>
          <a:prstGeom prst="rect">
            <a:avLst/>
          </a:prstGeom>
        </p:spPr>
        <p:txBody>
          <a:bodyPr vert="horz" lIns="438822" tIns="219410" rIns="438822" bIns="21941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3"/>
            <a:ext cx="10241280" cy="1752600"/>
          </a:xfrm>
          <a:prstGeom prst="rect">
            <a:avLst/>
          </a:prstGeom>
        </p:spPr>
        <p:txBody>
          <a:bodyPr vert="horz" lIns="438822" tIns="219410" rIns="438822" bIns="219410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26CB9-01E4-44B8-8084-BCC418CF4A2D}" type="datetimeFigureOut">
              <a:rPr lang="en-US" smtClean="0"/>
              <a:pPr/>
              <a:t>5/20/15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3"/>
            <a:ext cx="13898880" cy="1752600"/>
          </a:xfrm>
          <a:prstGeom prst="rect">
            <a:avLst/>
          </a:prstGeom>
        </p:spPr>
        <p:txBody>
          <a:bodyPr vert="horz" lIns="438822" tIns="219410" rIns="438822" bIns="219410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3"/>
            <a:ext cx="10241280" cy="1752600"/>
          </a:xfrm>
          <a:prstGeom prst="rect">
            <a:avLst/>
          </a:prstGeom>
        </p:spPr>
        <p:txBody>
          <a:bodyPr vert="horz" lIns="438822" tIns="219410" rIns="438822" bIns="219410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8211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579" indent="-1645579" algn="l" defTabSz="4388211" rtl="0" eaLnBrk="1" latinLnBrk="0" hangingPunct="1">
        <a:spcBef>
          <a:spcPct val="20000"/>
        </a:spcBef>
        <a:buFont typeface="Arial" pitchFamily="34" charset="0"/>
        <a:buChar char="•"/>
        <a:defRPr sz="153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421" indent="-1371316" algn="l" defTabSz="4388211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5264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79370" indent="-1097052" algn="l" defTabSz="4388211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3475" indent="-1097052" algn="l" defTabSz="4388211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7580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1686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5791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49896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105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211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3pPr>
      <a:lvl4pPr marL="6582316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4pPr>
      <a:lvl5pPr marL="8776423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0528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4633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7pPr>
      <a:lvl8pPr marL="15358739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2844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6800" y="29489408"/>
            <a:ext cx="41965082" cy="2752219"/>
          </a:xfrm>
          <a:prstGeom prst="rect">
            <a:avLst/>
          </a:prstGeom>
          <a:solidFill>
            <a:srgbClr val="A8B400"/>
          </a:solidFill>
          <a:ln>
            <a:solidFill>
              <a:schemeClr val="tx1"/>
            </a:solidFill>
          </a:ln>
        </p:spPr>
        <p:txBody>
          <a:bodyPr wrap="square" lIns="73841" tIns="36921" rIns="73841" bIns="36921" rtlCol="0">
            <a:sp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260800" y="5257801"/>
            <a:ext cx="13683343" cy="14133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73841" tIns="36921" rIns="73841" bIns="36921" rtlCol="0">
            <a:spAutoFit/>
          </a:bodyPr>
          <a:lstStyle/>
          <a:p>
            <a:pPr algn="ctr"/>
            <a:r>
              <a:rPr lang="en-US" dirty="0" smtClean="0">
                <a:solidFill>
                  <a:srgbClr val="6A7F10"/>
                </a:solidFill>
              </a:rPr>
              <a:t>DAQ Comparison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66800" y="761998"/>
            <a:ext cx="41961816" cy="3359001"/>
          </a:xfrm>
          <a:prstGeom prst="rect">
            <a:avLst/>
          </a:prstGeom>
          <a:solidFill>
            <a:srgbClr val="A8B400"/>
          </a:solidFill>
          <a:ln>
            <a:solidFill>
              <a:schemeClr val="tx2"/>
            </a:solidFill>
          </a:ln>
        </p:spPr>
        <p:txBody>
          <a:bodyPr wrap="square" lIns="73841" tIns="36921" rIns="73841" bIns="36921" rtlCol="0">
            <a:spAutoFit/>
          </a:bodyPr>
          <a:lstStyle/>
          <a:p>
            <a:pPr algn="ctr"/>
            <a:r>
              <a:rPr lang="en-US" sz="19000" i="1" dirty="0" smtClean="0"/>
              <a:t> Marionette DAQ</a:t>
            </a:r>
            <a:endParaRPr lang="en-US" sz="19000" b="1" i="1" dirty="0">
              <a:latin typeface="Garamond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2" t="8660" r="7819" b="8715"/>
          <a:stretch/>
        </p:blipFill>
        <p:spPr>
          <a:xfrm>
            <a:off x="29489400" y="7010400"/>
            <a:ext cx="13238313" cy="8165592"/>
          </a:xfrm>
          <a:prstGeom prst="rect">
            <a:avLst/>
          </a:prstGeom>
        </p:spPr>
      </p:pic>
      <p:pic>
        <p:nvPicPr>
          <p:cNvPr id="4" name="Picture 3" descr="psu-mcecs_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2200" y="29565600"/>
            <a:ext cx="6316615" cy="2590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73400" y="21412200"/>
            <a:ext cx="12535283" cy="6993555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990600" y="5257800"/>
            <a:ext cx="13494327" cy="8441239"/>
            <a:chOff x="990600" y="5257800"/>
            <a:chExt cx="13494327" cy="8441239"/>
          </a:xfrm>
        </p:grpSpPr>
        <p:sp>
          <p:nvSpPr>
            <p:cNvPr id="2" name="TextBox 1"/>
            <p:cNvSpPr txBox="1"/>
            <p:nvPr/>
          </p:nvSpPr>
          <p:spPr>
            <a:xfrm>
              <a:off x="990600" y="5257800"/>
              <a:ext cx="13487400" cy="143116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6A7F10"/>
                  </a:solidFill>
                </a:rPr>
                <a:t>Summary</a:t>
              </a:r>
              <a:endParaRPr lang="en-US" dirty="0">
                <a:solidFill>
                  <a:srgbClr val="6A7F1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97527" y="6835623"/>
              <a:ext cx="13487400" cy="6863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/>
                <a:t>The Marionette DAQ is a an open source industrial quality data acquisition device designed for the Portland State Aerospace Society. The underlying goal of the project is to provide a DAQ that is:</a:t>
              </a:r>
              <a:br>
                <a:rPr lang="en-US" sz="4400" dirty="0" smtClean="0"/>
              </a:br>
              <a:endParaRPr lang="en-US" sz="4400" dirty="0" smtClean="0"/>
            </a:p>
            <a:p>
              <a:pPr marL="857250" indent="-857250">
                <a:buFont typeface="Arial" panose="020B0604020202020204" pitchFamily="34" charset="0"/>
                <a:buChar char="•"/>
              </a:pPr>
              <a:r>
                <a:rPr lang="en-US" sz="4400" b="1" dirty="0" smtClean="0"/>
                <a:t>Completely Open Source </a:t>
              </a:r>
              <a:r>
                <a:rPr lang="en-US" sz="4400" dirty="0" smtClean="0"/>
                <a:t>(hardware, firmware, and Interface software).</a:t>
              </a:r>
            </a:p>
            <a:p>
              <a:pPr marL="857250" indent="-857250">
                <a:buFont typeface="Arial" panose="020B0604020202020204" pitchFamily="34" charset="0"/>
                <a:buChar char="•"/>
              </a:pPr>
              <a:r>
                <a:rPr lang="en-US" sz="4400" dirty="0" smtClean="0"/>
                <a:t>Provides </a:t>
              </a:r>
              <a:r>
                <a:rPr lang="en-US" sz="4400" b="1" dirty="0" smtClean="0"/>
                <a:t>more connectivity </a:t>
              </a:r>
              <a:r>
                <a:rPr lang="en-US" sz="4400" dirty="0" smtClean="0"/>
                <a:t>than any other device currently on the market.</a:t>
              </a:r>
            </a:p>
            <a:p>
              <a:pPr marL="857250" indent="-857250">
                <a:buFont typeface="Arial" panose="020B0604020202020204" pitchFamily="34" charset="0"/>
                <a:buChar char="•"/>
              </a:pPr>
              <a:r>
                <a:rPr lang="en-US" sz="4400" dirty="0" smtClean="0"/>
                <a:t>All for an </a:t>
              </a:r>
              <a:r>
                <a:rPr lang="en-US" sz="4400" b="1" dirty="0" smtClean="0"/>
                <a:t>affordable</a:t>
              </a:r>
              <a:r>
                <a:rPr lang="en-US" sz="4400" dirty="0" smtClean="0"/>
                <a:t> (to students) cost.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5163800" y="5257800"/>
            <a:ext cx="13716000" cy="6508492"/>
            <a:chOff x="15163800" y="5257800"/>
            <a:chExt cx="13716000" cy="6508492"/>
          </a:xfrm>
        </p:grpSpPr>
        <p:sp>
          <p:nvSpPr>
            <p:cNvPr id="20" name="TextBox 19"/>
            <p:cNvSpPr txBox="1"/>
            <p:nvPr/>
          </p:nvSpPr>
          <p:spPr>
            <a:xfrm>
              <a:off x="15163800" y="5257800"/>
              <a:ext cx="13563600" cy="143116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6A7F10"/>
                  </a:solidFill>
                </a:rPr>
                <a:t>Solution</a:t>
              </a:r>
              <a:endParaRPr lang="en-US" dirty="0">
                <a:solidFill>
                  <a:srgbClr val="6A7F1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163800" y="6934200"/>
              <a:ext cx="13716000" cy="4832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7250" indent="-857250">
                <a:buFont typeface="Arial" panose="020B0604020202020204" pitchFamily="34" charset="0"/>
                <a:buChar char="•"/>
              </a:pPr>
              <a:r>
                <a:rPr lang="en-US" sz="4400" dirty="0" smtClean="0"/>
                <a:t>Off the shelf 32bit microcontroller with USB 2.1 High Speed.</a:t>
              </a:r>
            </a:p>
            <a:p>
              <a:pPr marL="857250" indent="-857250">
                <a:buFont typeface="Arial" panose="020B0604020202020204" pitchFamily="34" charset="0"/>
                <a:buChar char="•"/>
              </a:pPr>
              <a:r>
                <a:rPr lang="en-US" sz="4400" dirty="0" smtClean="0"/>
                <a:t>Easy to assemble, components can be placed by hand.</a:t>
              </a:r>
            </a:p>
            <a:p>
              <a:pPr marL="857250" indent="-857250">
                <a:buFont typeface="Arial" panose="020B0604020202020204" pitchFamily="34" charset="0"/>
                <a:buChar char="•"/>
              </a:pPr>
              <a:r>
                <a:rPr lang="en-US" sz="4400" dirty="0" smtClean="0"/>
                <a:t>A real time operating system (</a:t>
              </a:r>
              <a:r>
                <a:rPr lang="en-US" sz="4400" dirty="0" err="1" smtClean="0"/>
                <a:t>ChibiOS</a:t>
              </a:r>
              <a:r>
                <a:rPr lang="en-US" sz="4400" dirty="0" smtClean="0"/>
                <a:t>) with customized drivers and libraries</a:t>
              </a:r>
            </a:p>
            <a:p>
              <a:pPr marL="857250" indent="-857250">
                <a:buFont typeface="Arial" panose="020B0604020202020204" pitchFamily="34" charset="0"/>
                <a:buChar char="•"/>
              </a:pPr>
              <a:r>
                <a:rPr lang="en-US" sz="4400" dirty="0" smtClean="0"/>
                <a:t>Uses the Python scripting language for a fully customizable, </a:t>
              </a:r>
              <a:r>
                <a:rPr lang="en-US" sz="4400" dirty="0"/>
                <a:t>cross-platform </a:t>
              </a:r>
              <a:r>
                <a:rPr lang="en-US" sz="4400" dirty="0" smtClean="0"/>
                <a:t>user interface. </a:t>
              </a:r>
              <a:endParaRPr lang="en-US" sz="4400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90600" y="14935200"/>
            <a:ext cx="13487400" cy="14311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6A7F10"/>
                </a:solidFill>
              </a:rPr>
              <a:t>Requirements</a:t>
            </a:r>
            <a:endParaRPr lang="en-US" dirty="0">
              <a:solidFill>
                <a:srgbClr val="6A7F10"/>
              </a:solidFill>
            </a:endParaRPr>
          </a:p>
        </p:txBody>
      </p:sp>
      <p:pic>
        <p:nvPicPr>
          <p:cNvPr id="3" name="Picture 2" descr="psas_insignia.em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00" y="381000"/>
            <a:ext cx="4064000" cy="4064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43000" y="30022800"/>
            <a:ext cx="26441400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Department of Electrical and Computer Engineering</a:t>
            </a:r>
          </a:p>
        </p:txBody>
      </p:sp>
      <p:pic>
        <p:nvPicPr>
          <p:cNvPr id="13" name="Picture 12" descr="marionette_block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3400" y="12268200"/>
            <a:ext cx="11963400" cy="8510727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9032200" y="22250400"/>
            <a:ext cx="13563600" cy="6153329"/>
            <a:chOff x="29108400" y="23164800"/>
            <a:chExt cx="13563600" cy="6153329"/>
          </a:xfrm>
        </p:grpSpPr>
        <p:sp>
          <p:nvSpPr>
            <p:cNvPr id="22" name="TextBox 21"/>
            <p:cNvSpPr txBox="1"/>
            <p:nvPr/>
          </p:nvSpPr>
          <p:spPr>
            <a:xfrm>
              <a:off x="29184600" y="23164800"/>
              <a:ext cx="13487400" cy="143116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6A7F10"/>
                  </a:solidFill>
                </a:rPr>
                <a:t>Contributing Members</a:t>
              </a:r>
              <a:endParaRPr lang="en-US" dirty="0">
                <a:solidFill>
                  <a:srgbClr val="6A7F1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108400" y="24612600"/>
              <a:ext cx="13487400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/>
                <a:t>Capstone Team:</a:t>
              </a:r>
            </a:p>
            <a:p>
              <a:pPr marL="857250" indent="-857250">
                <a:buFont typeface="Arial" panose="020B0604020202020204" pitchFamily="34" charset="0"/>
                <a:buChar char="•"/>
              </a:pPr>
              <a:r>
                <a:rPr lang="en-US" sz="4800" dirty="0" smtClean="0"/>
                <a:t>Jeff Alcoke, ECE </a:t>
              </a:r>
              <a:r>
                <a:rPr lang="en-US" sz="4800" dirty="0" smtClean="0"/>
                <a:t>– Project </a:t>
              </a:r>
              <a:r>
                <a:rPr lang="en-US" sz="4800" dirty="0" smtClean="0"/>
                <a:t>HW Designer </a:t>
              </a:r>
            </a:p>
            <a:p>
              <a:pPr marL="857250" indent="-857250">
                <a:buFont typeface="Arial" panose="020B0604020202020204" pitchFamily="34" charset="0"/>
                <a:buChar char="•"/>
              </a:pPr>
              <a:r>
                <a:rPr lang="en-US" sz="4800" dirty="0" smtClean="0"/>
                <a:t>Seth Ward, ECE – Project FW </a:t>
              </a:r>
              <a:r>
                <a:rPr lang="en-US" sz="4800" dirty="0" smtClean="0"/>
                <a:t> Designer</a:t>
              </a:r>
              <a:endParaRPr lang="en-US" sz="4800" dirty="0" smtClean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29184600" y="27432000"/>
              <a:ext cx="13335000" cy="1886129"/>
              <a:chOff x="31546800" y="27432000"/>
              <a:chExt cx="13335000" cy="1886129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31546800" y="27432000"/>
                <a:ext cx="109728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/>
                  <a:t>Special thanks to: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1546800" y="28117800"/>
                <a:ext cx="13335000" cy="1200329"/>
              </a:xfrm>
              <a:prstGeom prst="rect">
                <a:avLst/>
              </a:prstGeom>
              <a:noFill/>
            </p:spPr>
            <p:txBody>
              <a:bodyPr wrap="square" numCol="2" rtlCol="0">
                <a:spAutoFit/>
              </a:bodyPr>
              <a:lstStyle/>
              <a:p>
                <a:pPr marL="1143000" indent="-1143000">
                  <a:buFont typeface="Arial"/>
                  <a:buChar char="•"/>
                </a:pPr>
                <a:r>
                  <a:rPr lang="en-US" sz="3600" dirty="0" smtClean="0"/>
                  <a:t>Andrew Greenberg</a:t>
                </a:r>
              </a:p>
              <a:p>
                <a:pPr marL="1143000" indent="-1143000">
                  <a:buFont typeface="Arial"/>
                  <a:buChar char="•"/>
                </a:pPr>
                <a:r>
                  <a:rPr lang="en-US" sz="3600" dirty="0" smtClean="0"/>
                  <a:t>K. </a:t>
                </a:r>
                <a:r>
                  <a:rPr lang="en-US" sz="3600" dirty="0" err="1" smtClean="0"/>
                  <a:t>Willson</a:t>
                </a:r>
                <a:endParaRPr lang="en-US" sz="3600" dirty="0" smtClean="0"/>
              </a:p>
              <a:p>
                <a:pPr marL="1143000" indent="-1143000">
                  <a:buFont typeface="Arial"/>
                  <a:buChar char="•"/>
                </a:pPr>
                <a:r>
                  <a:rPr lang="en-US" sz="3600" dirty="0" smtClean="0"/>
                  <a:t>Gavin </a:t>
                </a:r>
                <a:r>
                  <a:rPr lang="en-US" sz="3600" dirty="0" err="1" smtClean="0"/>
                  <a:t>Gallino</a:t>
                </a:r>
                <a:endParaRPr lang="en-US" sz="3600" dirty="0" smtClean="0"/>
              </a:p>
              <a:p>
                <a:pPr marL="1143000" indent="-1143000">
                  <a:buFont typeface="Arial"/>
                  <a:buChar char="•"/>
                </a:pPr>
                <a:r>
                  <a:rPr lang="en-US" sz="3600" dirty="0" smtClean="0"/>
                  <a:t>Dave Camarillo</a:t>
                </a:r>
                <a:endParaRPr lang="en-US" sz="3600" dirty="0"/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2469</TotalTime>
  <Words>134</Words>
  <Application>Microsoft Macintosh PowerPoint</Application>
  <PresentationFormat>Custom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Portland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amyj</dc:creator>
  <cp:lastModifiedBy>Jeff Alcoke</cp:lastModifiedBy>
  <cp:revision>58</cp:revision>
  <dcterms:created xsi:type="dcterms:W3CDTF">2008-12-19T19:08:39Z</dcterms:created>
  <dcterms:modified xsi:type="dcterms:W3CDTF">2015-05-21T05:34:04Z</dcterms:modified>
</cp:coreProperties>
</file>