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B5F1B8A-87BD-4370-9400-14CC87BDD16B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F10"/>
    <a:srgbClr val="A8B400"/>
    <a:srgbClr val="00759A"/>
    <a:srgbClr val="A1D8E0"/>
    <a:srgbClr val="B0C7E2"/>
    <a:srgbClr val="FA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99" autoAdjust="0"/>
    <p:restoredTop sz="94660" autoAdjust="0"/>
  </p:normalViewPr>
  <p:slideViewPr>
    <p:cSldViewPr>
      <p:cViewPr>
        <p:scale>
          <a:sx n="30" d="100"/>
          <a:sy n="30" d="100"/>
        </p:scale>
        <p:origin x="-72" y="151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29489408"/>
            <a:ext cx="41965082" cy="2752219"/>
          </a:xfrm>
          <a:prstGeom prst="rect">
            <a:avLst/>
          </a:prstGeom>
          <a:solidFill>
            <a:srgbClr val="A8B400"/>
          </a:solidFill>
          <a:ln>
            <a:solidFill>
              <a:schemeClr val="tx1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260800" y="5257801"/>
            <a:ext cx="13683343" cy="14133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DAQ Comparison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800" y="761998"/>
            <a:ext cx="41961816" cy="3359001"/>
          </a:xfrm>
          <a:prstGeom prst="rect">
            <a:avLst/>
          </a:prstGeom>
          <a:solidFill>
            <a:srgbClr val="A8B400"/>
          </a:solidFill>
          <a:ln>
            <a:solidFill>
              <a:schemeClr val="tx2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sz="19000" i="1" dirty="0" smtClean="0"/>
              <a:t> Marionette DAQ</a:t>
            </a:r>
            <a:endParaRPr lang="en-US" sz="19000" b="1" i="1" dirty="0">
              <a:latin typeface="Garamond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" t="8660" r="7819" b="8715"/>
          <a:stretch/>
        </p:blipFill>
        <p:spPr>
          <a:xfrm>
            <a:off x="29215080" y="7010400"/>
            <a:ext cx="13831293" cy="8531352"/>
          </a:xfrm>
          <a:prstGeom prst="rect">
            <a:avLst/>
          </a:prstGeom>
        </p:spPr>
      </p:pic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200" y="29565600"/>
            <a:ext cx="6316615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73400" y="21412200"/>
            <a:ext cx="12535283" cy="699355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990600" y="5257800"/>
            <a:ext cx="13494327" cy="8441239"/>
            <a:chOff x="990600" y="5257800"/>
            <a:chExt cx="13494327" cy="8441239"/>
          </a:xfrm>
        </p:grpSpPr>
        <p:sp>
          <p:nvSpPr>
            <p:cNvPr id="2" name="TextBox 1"/>
            <p:cNvSpPr txBox="1"/>
            <p:nvPr/>
          </p:nvSpPr>
          <p:spPr>
            <a:xfrm>
              <a:off x="990600" y="5257800"/>
              <a:ext cx="13487400" cy="14311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A7F10"/>
                  </a:solidFill>
                </a:rPr>
                <a:t>Summary</a:t>
              </a:r>
              <a:endParaRPr lang="en-US" dirty="0">
                <a:solidFill>
                  <a:srgbClr val="6A7F1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97527" y="6835623"/>
              <a:ext cx="13487400" cy="6863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The Marionette DAQ is a an open source industrial quality data acquisition device designed for the Portland State Aerospace Society. The underlying goal of the project is to provide a DAQ that is:</a:t>
              </a:r>
              <a:br>
                <a:rPr lang="en-US" sz="4400" dirty="0" smtClean="0"/>
              </a:br>
              <a:endParaRPr lang="en-US" sz="4400" dirty="0" smtClean="0"/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b="1" dirty="0" smtClean="0"/>
                <a:t>Completely Open Source </a:t>
              </a:r>
              <a:r>
                <a:rPr lang="en-US" sz="4400" dirty="0" smtClean="0"/>
                <a:t>(hardware, firmware, and Interface software).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Provides </a:t>
              </a:r>
              <a:r>
                <a:rPr lang="en-US" sz="4400" b="1" dirty="0" smtClean="0"/>
                <a:t>more connectivity </a:t>
              </a:r>
              <a:r>
                <a:rPr lang="en-US" sz="4400" dirty="0" smtClean="0"/>
                <a:t>than any other device currently on the market.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All for an </a:t>
              </a:r>
              <a:r>
                <a:rPr lang="en-US" sz="4400" b="1" dirty="0" smtClean="0"/>
                <a:t>affordable</a:t>
              </a:r>
              <a:r>
                <a:rPr lang="en-US" sz="4400" dirty="0" smtClean="0"/>
                <a:t> (to students) cost.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163800" y="5257800"/>
            <a:ext cx="13716000" cy="6508492"/>
            <a:chOff x="15163800" y="5257800"/>
            <a:chExt cx="13716000" cy="6508492"/>
          </a:xfrm>
        </p:grpSpPr>
        <p:sp>
          <p:nvSpPr>
            <p:cNvPr id="20" name="TextBox 19"/>
            <p:cNvSpPr txBox="1"/>
            <p:nvPr/>
          </p:nvSpPr>
          <p:spPr>
            <a:xfrm>
              <a:off x="15163800" y="5257800"/>
              <a:ext cx="13563600" cy="14311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A7F10"/>
                  </a:solidFill>
                </a:rPr>
                <a:t>Solution</a:t>
              </a:r>
              <a:endParaRPr lang="en-US" dirty="0">
                <a:solidFill>
                  <a:srgbClr val="6A7F1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163800" y="6934200"/>
              <a:ext cx="13716000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Off the shelf 32bit microcontroller with USB </a:t>
              </a:r>
              <a:r>
                <a:rPr lang="en-US" sz="4400" dirty="0" smtClean="0"/>
                <a:t>2.0 </a:t>
              </a:r>
              <a:r>
                <a:rPr lang="en-US" sz="4400" dirty="0" smtClean="0"/>
                <a:t>High Speed.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Easy to assemble, components can be placed by hand.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A real time operating system (</a:t>
              </a:r>
              <a:r>
                <a:rPr lang="en-US" sz="4400" dirty="0" err="1" smtClean="0"/>
                <a:t>ChibiOS</a:t>
              </a:r>
              <a:r>
                <a:rPr lang="en-US" sz="4400" dirty="0" smtClean="0"/>
                <a:t>) with customized drivers and libraries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Uses the Python scripting language for a fully customizable, </a:t>
              </a:r>
              <a:r>
                <a:rPr lang="en-US" sz="4400" dirty="0"/>
                <a:t>cross-platform </a:t>
              </a:r>
              <a:r>
                <a:rPr lang="en-US" sz="4400" dirty="0" smtClean="0"/>
                <a:t>user interface. </a:t>
              </a:r>
              <a:endParaRPr lang="en-US" sz="4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90600" y="14935200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Problem Statement</a:t>
            </a:r>
            <a:endParaRPr lang="en-US" dirty="0">
              <a:solidFill>
                <a:srgbClr val="6A7F10"/>
              </a:solidFill>
            </a:endParaRPr>
          </a:p>
        </p:txBody>
      </p:sp>
      <p:pic>
        <p:nvPicPr>
          <p:cNvPr id="3" name="Picture 2" descr="psas_insignia.em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381000"/>
            <a:ext cx="4064000" cy="406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30022800"/>
            <a:ext cx="264414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 of Electrical and Computer Engineering</a:t>
            </a:r>
          </a:p>
        </p:txBody>
      </p:sp>
      <p:pic>
        <p:nvPicPr>
          <p:cNvPr id="13" name="Picture 12" descr="marionette_block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0" y="12268200"/>
            <a:ext cx="11963400" cy="851072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032200" y="23088600"/>
            <a:ext cx="13944600" cy="5068907"/>
            <a:chOff x="29108400" y="24003000"/>
            <a:chExt cx="13944600" cy="5068907"/>
          </a:xfrm>
        </p:grpSpPr>
        <p:sp>
          <p:nvSpPr>
            <p:cNvPr id="22" name="TextBox 21"/>
            <p:cNvSpPr txBox="1"/>
            <p:nvPr/>
          </p:nvSpPr>
          <p:spPr>
            <a:xfrm>
              <a:off x="29184600" y="24003000"/>
              <a:ext cx="13868400" cy="14311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A7F10"/>
                  </a:solidFill>
                </a:rPr>
                <a:t>Contributing Members</a:t>
              </a:r>
              <a:endParaRPr lang="en-US" dirty="0">
                <a:solidFill>
                  <a:srgbClr val="6A7F1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108400" y="25527000"/>
              <a:ext cx="134874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Capstone Team: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000" dirty="0" smtClean="0"/>
                <a:t>Jeff Alcoke, ECE – Project HW Designer 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000" dirty="0" smtClean="0"/>
                <a:t>Seth Ward, ECE – Project FW  Designer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9184600" y="27432000"/>
              <a:ext cx="13335000" cy="1639907"/>
              <a:chOff x="31546800" y="27432000"/>
              <a:chExt cx="13335000" cy="163990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1546800" y="27432000"/>
                <a:ext cx="109728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/>
                  <a:t>Special thanks to: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1546800" y="28117800"/>
                <a:ext cx="13335000" cy="954107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marL="1143000" indent="-1143000">
                  <a:buFont typeface="Arial"/>
                  <a:buChar char="•"/>
                </a:pPr>
                <a:r>
                  <a:rPr lang="en-US" sz="2800" dirty="0" smtClean="0"/>
                  <a:t>Andrew Greenberg</a:t>
                </a:r>
              </a:p>
              <a:p>
                <a:pPr marL="1143000" indent="-1143000">
                  <a:buFont typeface="Arial"/>
                  <a:buChar char="•"/>
                </a:pPr>
                <a:r>
                  <a:rPr lang="en-US" sz="2800" dirty="0" smtClean="0"/>
                  <a:t>K. </a:t>
                </a:r>
                <a:r>
                  <a:rPr lang="en-US" sz="2800" dirty="0" err="1" smtClean="0"/>
                  <a:t>Willson</a:t>
                </a:r>
                <a:endParaRPr lang="en-US" sz="2800" dirty="0" smtClean="0"/>
              </a:p>
              <a:p>
                <a:pPr marL="1143000" indent="-1143000">
                  <a:buFont typeface="Arial"/>
                  <a:buChar char="•"/>
                </a:pPr>
                <a:r>
                  <a:rPr lang="en-US" sz="2800" dirty="0" smtClean="0"/>
                  <a:t>Gavin </a:t>
                </a:r>
                <a:r>
                  <a:rPr lang="en-US" sz="2800" dirty="0" err="1" smtClean="0"/>
                  <a:t>Gallino</a:t>
                </a:r>
                <a:endParaRPr lang="en-US" sz="2800" dirty="0" smtClean="0"/>
              </a:p>
              <a:p>
                <a:pPr marL="1143000" indent="-1143000">
                  <a:buFont typeface="Arial"/>
                  <a:buChar char="•"/>
                </a:pPr>
                <a:r>
                  <a:rPr lang="en-US" sz="2800" dirty="0" smtClean="0"/>
                  <a:t>Dave Camarillo</a:t>
                </a:r>
                <a:endParaRPr lang="en-US" sz="2800" dirty="0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1066800" y="16923192"/>
            <a:ext cx="13487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At this time there is not a uniform standard for data acquisition devices.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Current devices on the market sacrifice features and connectivity for a lower price 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Current devices on the market offer a low  purchase price by sacrificing features and connectivity.(alt)</a:t>
            </a:r>
            <a:endParaRPr lang="en-US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smtClean="0"/>
              <a:t>Industry </a:t>
            </a:r>
            <a:endParaRPr 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</TotalTime>
  <Words>180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seth</cp:lastModifiedBy>
  <cp:revision>67</cp:revision>
  <dcterms:created xsi:type="dcterms:W3CDTF">2008-12-19T19:08:39Z</dcterms:created>
  <dcterms:modified xsi:type="dcterms:W3CDTF">2015-05-27T05:11:21Z</dcterms:modified>
</cp:coreProperties>
</file>