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4"/>
  </p:sldMasterIdLst>
  <p:notesMasterIdLst>
    <p:notesMasterId r:id="rId16"/>
  </p:notesMasterIdLst>
  <p:handoutMasterIdLst>
    <p:handoutMasterId r:id="rId17"/>
  </p:handoutMasterIdLst>
  <p:sldIdLst>
    <p:sldId id="295" r:id="rId5"/>
    <p:sldId id="296" r:id="rId6"/>
    <p:sldId id="297" r:id="rId7"/>
    <p:sldId id="298" r:id="rId8"/>
    <p:sldId id="299" r:id="rId9"/>
    <p:sldId id="305" r:id="rId10"/>
    <p:sldId id="304" r:id="rId11"/>
    <p:sldId id="300" r:id="rId12"/>
    <p:sldId id="301" r:id="rId13"/>
    <p:sldId id="302" r:id="rId14"/>
    <p:sldId id="303" r:id="rId1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408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4EC"/>
    <a:srgbClr val="003366"/>
    <a:srgbClr val="06254E"/>
    <a:srgbClr val="E7E9EF"/>
    <a:srgbClr val="CCCFDE"/>
    <a:srgbClr val="1A2127"/>
    <a:srgbClr val="273039"/>
    <a:srgbClr val="687F95"/>
    <a:srgbClr val="1656A3"/>
    <a:srgbClr val="00A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9" autoAdjust="0"/>
    <p:restoredTop sz="94845" autoAdjust="0"/>
  </p:normalViewPr>
  <p:slideViewPr>
    <p:cSldViewPr snapToGrid="0">
      <p:cViewPr varScale="1">
        <p:scale>
          <a:sx n="124" d="100"/>
          <a:sy n="124" d="100"/>
        </p:scale>
        <p:origin x="1152" y="18"/>
      </p:cViewPr>
      <p:guideLst>
        <p:guide orient="horz" pos="40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6" d="100"/>
          <a:sy n="96" d="100"/>
        </p:scale>
        <p:origin x="-3516"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ea typeface="+mn-ea"/>
                <a:cs typeface="+mn-cs"/>
              </a:defRPr>
            </a:lvl1pPr>
          </a:lstStyle>
          <a:p>
            <a:pPr>
              <a:defRPr/>
            </a:pPr>
            <a:fld id="{625BE52F-B63D-4F18-A3A8-AA4B7B1E736B}" type="datetimeFigureOut">
              <a:rPr lang="en-US"/>
              <a:pPr>
                <a:defRPr/>
              </a:pPr>
              <a:t>12/28/2017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ea typeface="+mn-ea"/>
                <a:cs typeface="+mn-cs"/>
              </a:defRPr>
            </a:lvl1pPr>
          </a:lstStyle>
          <a:p>
            <a:pPr>
              <a:defRPr/>
            </a:pPr>
            <a:fld id="{61ABB44C-F40D-45D2-815C-0ED82DEC270A}" type="slidenum">
              <a:rPr lang="en-US"/>
              <a:pPr>
                <a:defRPr/>
              </a:pPr>
              <a:t>‹#›</a:t>
            </a:fld>
            <a:endParaRPr lang="en-US" dirty="0"/>
          </a:p>
        </p:txBody>
      </p:sp>
    </p:spTree>
    <p:extLst>
      <p:ext uri="{BB962C8B-B14F-4D97-AF65-F5344CB8AC3E}">
        <p14:creationId xmlns:p14="http://schemas.microsoft.com/office/powerpoint/2010/main" val="13618590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ea typeface="+mn-ea"/>
                <a:cs typeface="+mn-cs"/>
              </a:defRPr>
            </a:lvl1pPr>
          </a:lstStyle>
          <a:p>
            <a:pPr>
              <a:defRPr/>
            </a:pPr>
            <a:fld id="{815F660E-B335-4285-ADEF-EA0FB7C98B34}" type="datetimeFigureOut">
              <a:rPr lang="en-US"/>
              <a:pPr>
                <a:defRPr/>
              </a:pPr>
              <a:t>12/28/2017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ea typeface="+mn-ea"/>
                <a:cs typeface="+mn-cs"/>
              </a:defRPr>
            </a:lvl1pPr>
          </a:lstStyle>
          <a:p>
            <a:pPr>
              <a:defRPr/>
            </a:pPr>
            <a:fld id="{6F0C4F69-FDD4-480B-8B04-B1F31C8655A4}" type="slidenum">
              <a:rPr lang="en-US"/>
              <a:pPr>
                <a:defRPr/>
              </a:pPr>
              <a:t>‹#›</a:t>
            </a:fld>
            <a:endParaRPr lang="en-US" dirty="0"/>
          </a:p>
        </p:txBody>
      </p:sp>
    </p:spTree>
    <p:extLst>
      <p:ext uri="{BB962C8B-B14F-4D97-AF65-F5344CB8AC3E}">
        <p14:creationId xmlns:p14="http://schemas.microsoft.com/office/powerpoint/2010/main" val="38328255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2009775" y="6611938"/>
            <a:ext cx="5334000" cy="246062"/>
          </a:xfrm>
          <a:prstGeom prst="rect">
            <a:avLst/>
          </a:prstGeom>
        </p:spPr>
        <p:txBody>
          <a:bodyPr>
            <a:spAutoFit/>
          </a:bodyPr>
          <a:lstStyle/>
          <a:p>
            <a:pPr algn="ctr" fontAlgn="auto">
              <a:spcBef>
                <a:spcPts val="0"/>
              </a:spcBef>
              <a:spcAft>
                <a:spcPts val="0"/>
              </a:spcAft>
              <a:defRPr/>
            </a:pPr>
            <a:r>
              <a:rPr lang="en-US" sz="1000" kern="1200" dirty="0">
                <a:solidFill>
                  <a:schemeClr val="tx1"/>
                </a:solidFill>
                <a:latin typeface="Arial" pitchFamily="34" charset="0"/>
                <a:ea typeface="ＭＳ Ｐゴシック" pitchFamily="34" charset="-128"/>
                <a:cs typeface="+mn-cs"/>
              </a:rPr>
              <a:t>© 2015 Microsemi Corporation. Company Proprietary</a:t>
            </a:r>
          </a:p>
        </p:txBody>
      </p:sp>
      <p:sp>
        <p:nvSpPr>
          <p:cNvPr id="2" name="Title 1"/>
          <p:cNvSpPr>
            <a:spLocks noGrp="1"/>
          </p:cNvSpPr>
          <p:nvPr>
            <p:ph type="ctrTitle"/>
          </p:nvPr>
        </p:nvSpPr>
        <p:spPr>
          <a:xfrm>
            <a:off x="914400" y="3810000"/>
            <a:ext cx="7315200" cy="1066800"/>
          </a:xfrm>
        </p:spPr>
        <p:txBody>
          <a:bodyPr anchor="b">
            <a:normAutofit/>
          </a:bodyPr>
          <a:lstStyle>
            <a:lvl1pPr>
              <a:lnSpc>
                <a:spcPct val="90000"/>
              </a:lnSpc>
              <a:spcBef>
                <a:spcPts val="0"/>
              </a:spcBef>
              <a:defRPr sz="3400">
                <a:solidFill>
                  <a:srgbClr val="0C499C"/>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876800"/>
            <a:ext cx="6477000" cy="1371600"/>
          </a:xfrm>
        </p:spPr>
        <p:txBody>
          <a:bodyPr/>
          <a:lstStyle>
            <a:lvl1pPr marL="0" indent="0" algn="l">
              <a:lnSpc>
                <a:spcPct val="90000"/>
              </a:lnSpc>
              <a:spcBef>
                <a:spcPts val="0"/>
              </a:spcBef>
              <a:buNone/>
              <a:defRPr sz="20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0" name="Slide Number Placeholder 5"/>
          <p:cNvSpPr txBox="1">
            <a:spLocks/>
          </p:cNvSpPr>
          <p:nvPr/>
        </p:nvSpPr>
        <p:spPr>
          <a:xfrm>
            <a:off x="6919913" y="658812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r">
              <a:defRPr/>
            </a:pPr>
            <a:fld id="{AE71AD8B-CB87-4DB0-8C69-27A90145503C}" type="slidenum">
              <a:rPr lang="en-US" sz="900" smtClean="0">
                <a:latin typeface="+mn-lt"/>
                <a:ea typeface="+mn-ea"/>
                <a:cs typeface="+mn-cs"/>
              </a:rPr>
              <a:pPr algn="r">
                <a:defRPr/>
              </a:pPr>
              <a:t>‹#›</a:t>
            </a:fld>
            <a:endParaRPr lang="en-US" sz="900" dirty="0">
              <a:latin typeface="+mn-lt"/>
              <a:ea typeface="+mn-ea"/>
              <a:cs typeface="+mn-cs"/>
            </a:endParaRPr>
          </a:p>
        </p:txBody>
      </p:sp>
      <p:grpSp>
        <p:nvGrpSpPr>
          <p:cNvPr id="4" name="Group 22"/>
          <p:cNvGrpSpPr>
            <a:grpSpLocks/>
          </p:cNvGrpSpPr>
          <p:nvPr/>
        </p:nvGrpSpPr>
        <p:grpSpPr bwMode="auto">
          <a:xfrm>
            <a:off x="0" y="949325"/>
            <a:ext cx="9144000" cy="3089275"/>
            <a:chOff x="0" y="949704"/>
            <a:chExt cx="9144000" cy="3088896"/>
          </a:xfrm>
        </p:grpSpPr>
        <p:pic>
          <p:nvPicPr>
            <p:cNvPr id="5" name="Picture 11" descr="earthiStock_8978534_PPTtitle_May11.jpg"/>
            <p:cNvPicPr>
              <a:picLocks noChangeAspect="1"/>
            </p:cNvPicPr>
            <p:nvPr userDrawn="1"/>
          </p:nvPicPr>
          <p:blipFill>
            <a:blip r:embed="rId2" cstate="print"/>
            <a:srcRect l="6712" t="10989" r="1529" b="12088"/>
            <a:stretch>
              <a:fillRect/>
            </a:stretch>
          </p:blipFill>
          <p:spPr bwMode="auto">
            <a:xfrm>
              <a:off x="0" y="1676400"/>
              <a:ext cx="9144000" cy="2133600"/>
            </a:xfrm>
            <a:prstGeom prst="rect">
              <a:avLst/>
            </a:prstGeom>
            <a:noFill/>
            <a:ln w="9525">
              <a:noFill/>
              <a:miter lim="800000"/>
              <a:headEnd/>
              <a:tailEnd/>
            </a:ln>
          </p:spPr>
        </p:pic>
        <p:sp>
          <p:nvSpPr>
            <p:cNvPr id="6" name="Freeform 5"/>
            <p:cNvSpPr/>
            <p:nvPr userDrawn="1"/>
          </p:nvSpPr>
          <p:spPr>
            <a:xfrm>
              <a:off x="5791200" y="3352884"/>
              <a:ext cx="3352800" cy="685716"/>
            </a:xfrm>
            <a:custGeom>
              <a:avLst/>
              <a:gdLst>
                <a:gd name="connsiteX0" fmla="*/ 258403 w 3352800"/>
                <a:gd name="connsiteY0" fmla="*/ 0 h 685800"/>
                <a:gd name="connsiteX1" fmla="*/ 3352800 w 3352800"/>
                <a:gd name="connsiteY1" fmla="*/ 0 h 685800"/>
                <a:gd name="connsiteX2" fmla="*/ 3352800 w 3352800"/>
                <a:gd name="connsiteY2" fmla="*/ 0 h 685800"/>
                <a:gd name="connsiteX3" fmla="*/ 3352800 w 3352800"/>
                <a:gd name="connsiteY3" fmla="*/ 427397 h 685800"/>
                <a:gd name="connsiteX4" fmla="*/ 3094397 w 3352800"/>
                <a:gd name="connsiteY4" fmla="*/ 685800 h 685800"/>
                <a:gd name="connsiteX5" fmla="*/ 0 w 3352800"/>
                <a:gd name="connsiteY5" fmla="*/ 685800 h 685800"/>
                <a:gd name="connsiteX6" fmla="*/ 0 w 3352800"/>
                <a:gd name="connsiteY6" fmla="*/ 685800 h 685800"/>
                <a:gd name="connsiteX7" fmla="*/ 0 w 3352800"/>
                <a:gd name="connsiteY7" fmla="*/ 258403 h 685800"/>
                <a:gd name="connsiteX8" fmla="*/ 258403 w 3352800"/>
                <a:gd name="connsiteY8"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2800" h="685800">
                  <a:moveTo>
                    <a:pt x="258403" y="0"/>
                  </a:moveTo>
                  <a:lnTo>
                    <a:pt x="3352800" y="0"/>
                  </a:lnTo>
                  <a:lnTo>
                    <a:pt x="3352800" y="0"/>
                  </a:lnTo>
                  <a:lnTo>
                    <a:pt x="3352800" y="427397"/>
                  </a:lnTo>
                  <a:cubicBezTo>
                    <a:pt x="3352800" y="570109"/>
                    <a:pt x="3237109" y="685800"/>
                    <a:pt x="3094397" y="685800"/>
                  </a:cubicBezTo>
                  <a:lnTo>
                    <a:pt x="0" y="685800"/>
                  </a:lnTo>
                  <a:lnTo>
                    <a:pt x="0" y="685800"/>
                  </a:lnTo>
                  <a:lnTo>
                    <a:pt x="0" y="258403"/>
                  </a:lnTo>
                  <a:cubicBezTo>
                    <a:pt x="0" y="115691"/>
                    <a:pt x="115691" y="0"/>
                    <a:pt x="258403"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13" descr="logo_MS-title.png"/>
            <p:cNvPicPr>
              <a:picLocks noChangeAspect="1"/>
            </p:cNvPicPr>
            <p:nvPr userDrawn="1"/>
          </p:nvPicPr>
          <p:blipFill>
            <a:blip r:embed="rId3" cstate="print"/>
            <a:srcRect/>
            <a:stretch>
              <a:fillRect/>
            </a:stretch>
          </p:blipFill>
          <p:spPr bwMode="auto">
            <a:xfrm>
              <a:off x="6206187" y="3429000"/>
              <a:ext cx="2404413" cy="457200"/>
            </a:xfrm>
            <a:prstGeom prst="rect">
              <a:avLst/>
            </a:prstGeom>
            <a:noFill/>
            <a:ln w="9525">
              <a:noFill/>
              <a:miter lim="800000"/>
              <a:headEnd/>
              <a:tailEnd/>
            </a:ln>
          </p:spPr>
        </p:pic>
        <p:sp>
          <p:nvSpPr>
            <p:cNvPr id="8" name="Freeform 7"/>
            <p:cNvSpPr/>
            <p:nvPr userDrawn="1"/>
          </p:nvSpPr>
          <p:spPr>
            <a:xfrm rot="10800000">
              <a:off x="0" y="1067165"/>
              <a:ext cx="9144000" cy="533335"/>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userDrawn="1"/>
          </p:nvSpPr>
          <p:spPr>
            <a:xfrm>
              <a:off x="0" y="949704"/>
              <a:ext cx="9144000" cy="228572"/>
            </a:xfrm>
            <a:prstGeom prst="rect">
              <a:avLst/>
            </a:prstGeom>
            <a:solidFill>
              <a:srgbClr val="1A2127">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Box 9"/>
            <p:cNvSpPr txBox="1"/>
            <p:nvPr userDrawn="1"/>
          </p:nvSpPr>
          <p:spPr>
            <a:xfrm>
              <a:off x="7010400" y="1143355"/>
              <a:ext cx="1828800" cy="457144"/>
            </a:xfrm>
            <a:prstGeom prst="rect">
              <a:avLst/>
            </a:prstGeom>
            <a:noFill/>
          </p:spPr>
          <p:txBody>
            <a:bodyPr tIns="0" bIns="64008" anchor="ctr"/>
            <a:lstStyle/>
            <a:p>
              <a:pPr algn="r" fontAlgn="auto">
                <a:spcBef>
                  <a:spcPts val="0"/>
                </a:spcBef>
                <a:spcAft>
                  <a:spcPts val="0"/>
                </a:spcAft>
                <a:defRPr/>
              </a:pPr>
              <a:r>
                <a:rPr lang="en-US" sz="1600" b="1" dirty="0">
                  <a:solidFill>
                    <a:schemeClr val="bg1"/>
                  </a:solidFill>
                  <a:latin typeface="+mn-lt"/>
                  <a:cs typeface="+mn-cs"/>
                </a:rPr>
                <a:t>Power Matters.</a:t>
              </a:r>
              <a:r>
                <a:rPr lang="en-US" sz="1600" b="1" baseline="30000" dirty="0">
                  <a:solidFill>
                    <a:schemeClr val="bg1"/>
                  </a:solidFill>
                  <a:latin typeface="+mn-lt"/>
                  <a:cs typeface="+mn-cs"/>
                </a:rPr>
                <a:t>TM</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762000"/>
            <a:ext cx="914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6" charset="-128"/>
            </a:endParaRPr>
          </a:p>
        </p:txBody>
      </p:sp>
      <p:sp>
        <p:nvSpPr>
          <p:cNvPr id="2" name="Title 1"/>
          <p:cNvSpPr>
            <a:spLocks noGrp="1"/>
          </p:cNvSpPr>
          <p:nvPr>
            <p:ph type="title"/>
          </p:nvPr>
        </p:nvSpPr>
        <p:spPr>
          <a:xfrm>
            <a:off x="228600" y="273050"/>
            <a:ext cx="3236913" cy="116205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340350" cy="62039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0"/>
            <a:ext cx="3236913" cy="50419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1600200"/>
            <a:ext cx="914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6" charset="-128"/>
            </a:endParaRPr>
          </a:p>
        </p:txBody>
      </p:sp>
      <p:sp>
        <p:nvSpPr>
          <p:cNvPr id="2" name="Title 1"/>
          <p:cNvSpPr>
            <a:spLocks noGrp="1"/>
          </p:cNvSpPr>
          <p:nvPr>
            <p:ph type="title"/>
          </p:nvPr>
        </p:nvSpPr>
        <p:spPr>
          <a:xfrm>
            <a:off x="1792288" y="4953000"/>
            <a:ext cx="5486400" cy="76200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1792288" y="228600"/>
            <a:ext cx="5486400" cy="4724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715000"/>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gal Slide/Final Slide">
    <p:spTree>
      <p:nvGrpSpPr>
        <p:cNvPr id="1" name=""/>
        <p:cNvGrpSpPr/>
        <p:nvPr/>
      </p:nvGrpSpPr>
      <p:grpSpPr>
        <a:xfrm>
          <a:off x="0" y="0"/>
          <a:ext cx="0" cy="0"/>
          <a:chOff x="0" y="0"/>
          <a:chExt cx="0" cy="0"/>
        </a:xfrm>
      </p:grpSpPr>
      <p:sp>
        <p:nvSpPr>
          <p:cNvPr id="5" name="Rectangle 4"/>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1600200"/>
            <a:ext cx="914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6" charset="-128"/>
            </a:endParaRPr>
          </a:p>
        </p:txBody>
      </p:sp>
      <p:sp>
        <p:nvSpPr>
          <p:cNvPr id="7" name="Title 1"/>
          <p:cNvSpPr>
            <a:spLocks noGrp="1"/>
          </p:cNvSpPr>
          <p:nvPr>
            <p:ph type="title"/>
          </p:nvPr>
        </p:nvSpPr>
        <p:spPr>
          <a:xfrm>
            <a:off x="0" y="2328333"/>
            <a:ext cx="9220200" cy="914400"/>
          </a:xfrm>
        </p:spPr>
        <p:txBody>
          <a:bodyPr anchor="b"/>
          <a:lstStyle>
            <a:lvl1pPr algn="ctr">
              <a:defRPr sz="3600" b="1"/>
            </a:lvl1pPr>
          </a:lstStyle>
          <a:p>
            <a:r>
              <a:rPr lang="en-US" dirty="0"/>
              <a:t>Click to edit Master title style</a:t>
            </a:r>
          </a:p>
        </p:txBody>
      </p:sp>
      <p:grpSp>
        <p:nvGrpSpPr>
          <p:cNvPr id="8" name="Group 7"/>
          <p:cNvGrpSpPr/>
          <p:nvPr userDrawn="1"/>
        </p:nvGrpSpPr>
        <p:grpSpPr>
          <a:xfrm>
            <a:off x="0" y="3849433"/>
            <a:ext cx="9144000" cy="3050900"/>
            <a:chOff x="0" y="3807100"/>
            <a:chExt cx="9144000" cy="3050900"/>
          </a:xfrm>
        </p:grpSpPr>
        <p:sp>
          <p:nvSpPr>
            <p:cNvPr id="9" name="Freeform 8"/>
            <p:cNvSpPr/>
            <p:nvPr/>
          </p:nvSpPr>
          <p:spPr>
            <a:xfrm rot="10800000">
              <a:off x="0" y="3807619"/>
              <a:ext cx="9144000" cy="152400"/>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a:off x="2819400" y="3807100"/>
              <a:ext cx="6324600" cy="1408078"/>
            </a:xfrm>
            <a:prstGeom prst="rect">
              <a:avLst/>
            </a:prstGeom>
            <a:solidFill>
              <a:schemeClr val="accent5">
                <a:lumMod val="75000"/>
                <a:alpha val="85000"/>
              </a:schemeClr>
            </a:solidFill>
          </p:spPr>
          <p:txBody>
            <a:bodyPr wrap="square">
              <a:spAutoFit/>
            </a:bodyPr>
            <a:lstStyle/>
            <a:p>
              <a:endParaRPr lang="en-US" sz="950" kern="1200" dirty="0">
                <a:solidFill>
                  <a:srgbClr val="FFFFFF"/>
                </a:solidFill>
                <a:effectLst/>
                <a:latin typeface="+mn-lt"/>
                <a:ea typeface="+mn-ea"/>
                <a:cs typeface="+mn-cs"/>
              </a:endParaRPr>
            </a:p>
            <a:p>
              <a:r>
                <a:rPr lang="en-US" sz="950" kern="1200" dirty="0" err="1">
                  <a:solidFill>
                    <a:srgbClr val="FFFFFF"/>
                  </a:solidFill>
                  <a:latin typeface="Arial" pitchFamily="34" charset="0"/>
                  <a:ea typeface="ＭＳ Ｐゴシック" pitchFamily="34" charset="-128"/>
                  <a:cs typeface="+mn-cs"/>
                </a:rPr>
                <a:t>Microsemi</a:t>
              </a:r>
              <a:r>
                <a:rPr lang="en-US" sz="950" kern="1200" dirty="0">
                  <a:solidFill>
                    <a:srgbClr val="FFFFFF"/>
                  </a:solidFill>
                  <a:latin typeface="Arial" pitchFamily="34" charset="0"/>
                  <a:ea typeface="ＭＳ Ｐゴシック" pitchFamily="34" charset="-128"/>
                  <a:cs typeface="+mn-cs"/>
                </a:rPr>
                <a:t> Corporation (MSCC) offers a comprehensive portfolio of semiconductor and system solutions for communications, defense &amp; security, aerospace and industrial markets. Products include high-performance and radiation-hardened analog mixed-signal integrated circuits, FPGAs, </a:t>
              </a:r>
              <a:r>
                <a:rPr lang="en-US" sz="950" kern="1200" dirty="0" err="1">
                  <a:solidFill>
                    <a:srgbClr val="FFFFFF"/>
                  </a:solidFill>
                  <a:latin typeface="Arial" pitchFamily="34" charset="0"/>
                  <a:ea typeface="ＭＳ Ｐゴシック" pitchFamily="34" charset="-128"/>
                  <a:cs typeface="+mn-cs"/>
                </a:rPr>
                <a:t>SoCs</a:t>
              </a:r>
              <a:r>
                <a:rPr lang="en-US" sz="950" kern="1200" dirty="0">
                  <a:solidFill>
                    <a:srgbClr val="FFFFFF"/>
                  </a:solidFill>
                  <a:latin typeface="Arial" pitchFamily="34" charset="0"/>
                  <a:ea typeface="ＭＳ Ｐゴシック" pitchFamily="34" charset="-128"/>
                  <a:cs typeface="+mn-cs"/>
                </a:rPr>
                <a:t> and ASICs; power management products; timing and synchronization devices and precise time solutions, setting the world's standard for time; voice processing devices; RF solutions; discrete components; security technologies and scalable anti-tamper products; Ethernet solutions; Power-over-Ethernet ICs and </a:t>
              </a:r>
              <a:r>
                <a:rPr lang="en-US" sz="950" kern="1200" dirty="0" err="1">
                  <a:solidFill>
                    <a:srgbClr val="FFFFFF"/>
                  </a:solidFill>
                  <a:latin typeface="Arial" pitchFamily="34" charset="0"/>
                  <a:ea typeface="ＭＳ Ｐゴシック" pitchFamily="34" charset="-128"/>
                  <a:cs typeface="+mn-cs"/>
                </a:rPr>
                <a:t>midspans</a:t>
              </a:r>
              <a:r>
                <a:rPr lang="en-US" sz="950" kern="1200" dirty="0">
                  <a:solidFill>
                    <a:srgbClr val="FFFFFF"/>
                  </a:solidFill>
                  <a:latin typeface="Arial" pitchFamily="34" charset="0"/>
                  <a:ea typeface="ＭＳ Ｐゴシック" pitchFamily="34" charset="-128"/>
                  <a:cs typeface="+mn-cs"/>
                </a:rPr>
                <a:t>; as well as custom design capabilities and services. </a:t>
              </a:r>
              <a:r>
                <a:rPr lang="en-US" sz="950" kern="1200" dirty="0" err="1">
                  <a:solidFill>
                    <a:srgbClr val="FFFFFF"/>
                  </a:solidFill>
                  <a:latin typeface="Arial" pitchFamily="34" charset="0"/>
                  <a:ea typeface="ＭＳ Ｐゴシック" pitchFamily="34" charset="-128"/>
                  <a:cs typeface="+mn-cs"/>
                </a:rPr>
                <a:t>Microsemi</a:t>
              </a:r>
              <a:r>
                <a:rPr lang="en-US" sz="950" kern="1200" dirty="0">
                  <a:solidFill>
                    <a:srgbClr val="FFFFFF"/>
                  </a:solidFill>
                  <a:latin typeface="Arial" pitchFamily="34" charset="0"/>
                  <a:ea typeface="ＭＳ Ｐゴシック" pitchFamily="34" charset="-128"/>
                  <a:cs typeface="+mn-cs"/>
                </a:rPr>
                <a:t> is headquartered in </a:t>
              </a:r>
              <a:r>
                <a:rPr lang="en-US" sz="950" kern="1200" dirty="0" err="1">
                  <a:solidFill>
                    <a:srgbClr val="FFFFFF"/>
                  </a:solidFill>
                  <a:latin typeface="Arial" pitchFamily="34" charset="0"/>
                  <a:ea typeface="ＭＳ Ｐゴシック" pitchFamily="34" charset="-128"/>
                  <a:cs typeface="+mn-cs"/>
                </a:rPr>
                <a:t>Aliso</a:t>
              </a:r>
              <a:r>
                <a:rPr lang="en-US" sz="950" kern="1200" dirty="0">
                  <a:solidFill>
                    <a:srgbClr val="FFFFFF"/>
                  </a:solidFill>
                  <a:latin typeface="Arial" pitchFamily="34" charset="0"/>
                  <a:ea typeface="ＭＳ Ｐゴシック" pitchFamily="34" charset="-128"/>
                  <a:cs typeface="+mn-cs"/>
                </a:rPr>
                <a:t> Viejo, Calif., and has approximately 3,600 employees globally. Learn more at </a:t>
              </a:r>
              <a:r>
                <a:rPr lang="en-US" sz="950" kern="1200" dirty="0" err="1">
                  <a:solidFill>
                    <a:srgbClr val="FFFFFF"/>
                  </a:solidFill>
                  <a:latin typeface="Arial" pitchFamily="34" charset="0"/>
                  <a:ea typeface="ＭＳ Ｐゴシック" pitchFamily="34" charset="-128"/>
                  <a:cs typeface="+mn-cs"/>
                </a:rPr>
                <a:t>www.microsemi.com</a:t>
              </a:r>
              <a:r>
                <a:rPr lang="en-US" sz="950" kern="1200" dirty="0">
                  <a:solidFill>
                    <a:srgbClr val="FFFFFF"/>
                  </a:solidFill>
                  <a:latin typeface="Arial" pitchFamily="34" charset="0"/>
                  <a:ea typeface="ＭＳ Ｐゴシック" pitchFamily="34" charset="-128"/>
                  <a:cs typeface="+mn-cs"/>
                </a:rPr>
                <a:t>.</a:t>
              </a:r>
              <a:endParaRPr lang="en-US" sz="950" b="1" kern="1200" dirty="0">
                <a:solidFill>
                  <a:srgbClr val="FFFFFF"/>
                </a:solidFill>
                <a:effectLst/>
                <a:latin typeface="+mn-lt"/>
                <a:ea typeface="+mn-ea"/>
                <a:cs typeface="+mn-cs"/>
              </a:endParaRPr>
            </a:p>
          </p:txBody>
        </p:sp>
        <p:sp>
          <p:nvSpPr>
            <p:cNvPr id="11" name="Rectangle 10"/>
            <p:cNvSpPr/>
            <p:nvPr userDrawn="1"/>
          </p:nvSpPr>
          <p:spPr>
            <a:xfrm>
              <a:off x="2819400" y="6477000"/>
              <a:ext cx="6172200" cy="307777"/>
            </a:xfrm>
            <a:prstGeom prst="rect">
              <a:avLst/>
            </a:prstGeom>
            <a:solidFill>
              <a:schemeClr val="bg1"/>
            </a:solidFill>
          </p:spPr>
          <p:txBody>
            <a:bodyPr wrap="square">
              <a:spAutoFit/>
            </a:bodyPr>
            <a:lstStyle/>
            <a:p>
              <a:pPr algn="ctr"/>
              <a:r>
                <a:rPr lang="en-US" sz="700" kern="1200" dirty="0">
                  <a:solidFill>
                    <a:schemeClr val="tx1"/>
                  </a:solidFill>
                  <a:effectLst/>
                  <a:latin typeface="+mn-lt"/>
                  <a:ea typeface="+mn-ea"/>
                  <a:cs typeface="+mn-cs"/>
                </a:rPr>
                <a:t>©2015 Microsemi Corporation. All rights reserved. Microsemi and the Microsemi logo are registered trademarks of Microsemi Corporation. All other trademarks and service marks are the property of their respective owners.  </a:t>
              </a:r>
              <a:endParaRPr lang="en-US" sz="700" dirty="0"/>
            </a:p>
          </p:txBody>
        </p:sp>
        <p:sp>
          <p:nvSpPr>
            <p:cNvPr id="12" name="Rectangle 11"/>
            <p:cNvSpPr/>
            <p:nvPr userDrawn="1"/>
          </p:nvSpPr>
          <p:spPr>
            <a:xfrm>
              <a:off x="2743200" y="5181600"/>
              <a:ext cx="6248400" cy="1277273"/>
            </a:xfrm>
            <a:prstGeom prst="rect">
              <a:avLst/>
            </a:prstGeom>
          </p:spPr>
          <p:txBody>
            <a:bodyPr wrap="square">
              <a:spAutoFit/>
            </a:bodyPr>
            <a:lstStyle/>
            <a:p>
              <a:r>
                <a:rPr lang="en-US" sz="700" kern="1200" dirty="0">
                  <a:solidFill>
                    <a:schemeClr val="tx1"/>
                  </a:solidFill>
                  <a:effectLst/>
                  <a:latin typeface="+mn-lt"/>
                  <a:ea typeface="+mn-ea"/>
                  <a:cs typeface="+mn-cs"/>
                </a:rPr>
                <a:t>Microsemi makes no warranty, representation, or guarantee regarding the information contained herein or the suitability of its products and services for any particular purpose, nor does Microsemi assume any liability whatsoever arising out of the application or use of any product or circuit. The products sold hereunder and any other products sold by Microsemi have been subject to limited testing and should not be used in conjunction with mission-critical equipment or applications. Any performance specifications are believed to be reliable but are not verified, and Buyer must conduct and complete all performance and other testing of the products, alone and together with, or installed in, any end-products. Buyer shall not rely on any data and performance specifications or parameters provided by Microsemi. It is the Buyer’s responsibility to independently determine suitability of any products and to test and verify the same. The information provided by Microsemi hereunder is provided “as is, where is” and with all faults, and the entire risk associated with such information is entirely with the Buyer. Microsemi does not grant, explicitly or implicitly, to any party any patent rights, licenses, or any other IP rights, whether with regard to such information itself or anything described by such information. Information provided in this document is proprietary to Microsemi, and Microsemi reserves the right to make any changes to the information in this document or to any products and services at any time without notice.</a:t>
              </a:r>
            </a:p>
          </p:txBody>
        </p:sp>
        <p:sp>
          <p:nvSpPr>
            <p:cNvPr id="13" name="Rectangle 12"/>
            <p:cNvSpPr/>
            <p:nvPr userDrawn="1"/>
          </p:nvSpPr>
          <p:spPr>
            <a:xfrm>
              <a:off x="0" y="6400800"/>
              <a:ext cx="19812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0" y="4114799"/>
              <a:ext cx="1271748" cy="12192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Rectangle 14"/>
            <p:cNvSpPr/>
            <p:nvPr userDrawn="1"/>
          </p:nvSpPr>
          <p:spPr>
            <a:xfrm>
              <a:off x="381000" y="5431304"/>
              <a:ext cx="2438400" cy="1061829"/>
            </a:xfrm>
            <a:prstGeom prst="rect">
              <a:avLst/>
            </a:prstGeom>
          </p:spPr>
          <p:txBody>
            <a:bodyPr wrap="square">
              <a:spAutoFit/>
            </a:bodyPr>
            <a:lstStyle/>
            <a:p>
              <a:r>
                <a:rPr lang="en-US" sz="900" b="1" i="0" u="none" strike="noStrike" kern="1200" baseline="0" dirty="0">
                  <a:solidFill>
                    <a:schemeClr val="tx1"/>
                  </a:solidFill>
                  <a:latin typeface="+mn-lt"/>
                  <a:ea typeface="+mn-ea"/>
                  <a:cs typeface="+mn-cs"/>
                </a:rPr>
                <a:t>Microsemi Corporate Headquarters</a:t>
              </a:r>
            </a:p>
            <a:p>
              <a:r>
                <a:rPr lang="en-US" sz="900" b="0" i="0" u="none" strike="noStrike" kern="1200" baseline="0" dirty="0">
                  <a:solidFill>
                    <a:schemeClr val="tx1"/>
                  </a:solidFill>
                  <a:latin typeface="+mn-lt"/>
                  <a:ea typeface="+mn-ea"/>
                  <a:cs typeface="+mn-cs"/>
                </a:rPr>
                <a:t>One Enterprise, Aliso Viejo, CA 92656 USA</a:t>
              </a:r>
            </a:p>
            <a:p>
              <a:r>
                <a:rPr lang="en-US" sz="900" b="0" i="0" u="none" strike="noStrike" kern="1200" baseline="0" dirty="0">
                  <a:solidFill>
                    <a:schemeClr val="tx1"/>
                  </a:solidFill>
                  <a:latin typeface="+mn-lt"/>
                  <a:ea typeface="+mn-ea"/>
                  <a:cs typeface="+mn-cs"/>
                </a:rPr>
                <a:t>Within the USA: +1 (800) 713-4113</a:t>
              </a:r>
            </a:p>
            <a:p>
              <a:r>
                <a:rPr lang="en-US" sz="900" b="0" i="0" u="none" strike="noStrike" kern="1200" baseline="0" dirty="0">
                  <a:solidFill>
                    <a:schemeClr val="tx1"/>
                  </a:solidFill>
                  <a:latin typeface="+mn-lt"/>
                  <a:ea typeface="+mn-ea"/>
                  <a:cs typeface="+mn-cs"/>
                </a:rPr>
                <a:t>Outside the USA: +1 (949) 380-6100</a:t>
              </a:r>
            </a:p>
            <a:p>
              <a:r>
                <a:rPr lang="en-US" sz="900" b="0" i="0" u="none" strike="noStrike" kern="1200" baseline="0" dirty="0">
                  <a:solidFill>
                    <a:schemeClr val="tx1"/>
                  </a:solidFill>
                  <a:latin typeface="+mn-lt"/>
                  <a:ea typeface="+mn-ea"/>
                  <a:cs typeface="+mn-cs"/>
                </a:rPr>
                <a:t>Sales: +1 (949) 380-6136</a:t>
              </a:r>
            </a:p>
            <a:p>
              <a:r>
                <a:rPr lang="en-US" sz="900" b="0" i="0" u="none" strike="noStrike" kern="1200" baseline="0" dirty="0">
                  <a:solidFill>
                    <a:schemeClr val="tx1"/>
                  </a:solidFill>
                  <a:latin typeface="+mn-lt"/>
                  <a:ea typeface="+mn-ea"/>
                  <a:cs typeface="+mn-cs"/>
                </a:rPr>
                <a:t>Fax: +1 (949) 215-4996</a:t>
              </a:r>
            </a:p>
            <a:p>
              <a:r>
                <a:rPr lang="en-US" sz="900" b="0" i="0" u="none" strike="noStrike" kern="1200" baseline="0" dirty="0">
                  <a:solidFill>
                    <a:schemeClr val="tx1"/>
                  </a:solidFill>
                  <a:latin typeface="+mn-lt"/>
                  <a:ea typeface="+mn-ea"/>
                  <a:cs typeface="+mn-cs"/>
                </a:rPr>
                <a:t>email: sales.support@microsemi.com</a:t>
              </a:r>
              <a:endParaRPr lang="en-US" sz="900" dirty="0"/>
            </a:p>
          </p:txBody>
        </p:sp>
      </p:grpSp>
    </p:spTree>
    <p:extLst>
      <p:ext uri="{BB962C8B-B14F-4D97-AF65-F5344CB8AC3E}">
        <p14:creationId xmlns:p14="http://schemas.microsoft.com/office/powerpoint/2010/main" val="348294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4" name="Freeform 3"/>
          <p:cNvSpPr/>
          <p:nvPr/>
        </p:nvSpPr>
        <p:spPr>
          <a:xfrm rot="10800000">
            <a:off x="609600" y="4452938"/>
            <a:ext cx="8534400" cy="119062"/>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762000"/>
            <a:ext cx="91440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p:nvPr/>
        </p:nvSpPr>
        <p:spPr>
          <a:xfrm rot="10800000">
            <a:off x="609600" y="4452938"/>
            <a:ext cx="8534400" cy="119062"/>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762000"/>
            <a:ext cx="91440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33400" y="3429000"/>
            <a:ext cx="8686800" cy="914400"/>
          </a:xfrm>
        </p:spPr>
        <p:txBody>
          <a:bodyPr anchor="b"/>
          <a:lstStyle/>
          <a:p>
            <a:r>
              <a:rPr lang="en-US"/>
              <a:t>Click to edit Master title style</a:t>
            </a:r>
            <a:endParaRPr lang="en-US" dirty="0"/>
          </a:p>
        </p:txBody>
      </p:sp>
      <p:sp>
        <p:nvSpPr>
          <p:cNvPr id="6" name="Subtitle 2"/>
          <p:cNvSpPr>
            <a:spLocks noGrp="1"/>
          </p:cNvSpPr>
          <p:nvPr>
            <p:ph type="subTitle" idx="1"/>
          </p:nvPr>
        </p:nvSpPr>
        <p:spPr>
          <a:xfrm>
            <a:off x="533400" y="4648200"/>
            <a:ext cx="6477000" cy="1371600"/>
          </a:xfrm>
        </p:spPr>
        <p:txBody>
          <a:bodyPr/>
          <a:lstStyle>
            <a:lvl1pPr marL="0" indent="0" algn="l">
              <a:lnSpc>
                <a:spcPct val="90000"/>
              </a:lnSpc>
              <a:spcBef>
                <a:spcPts val="0"/>
              </a:spcBef>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reeform 8"/>
          <p:cNvSpPr/>
          <p:nvPr/>
        </p:nvSpPr>
        <p:spPr>
          <a:xfrm rot="10800000">
            <a:off x="609600" y="4452938"/>
            <a:ext cx="8534400" cy="119062"/>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9"/>
          <p:cNvSpPr/>
          <p:nvPr/>
        </p:nvSpPr>
        <p:spPr>
          <a:xfrm>
            <a:off x="0" y="762000"/>
            <a:ext cx="91440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Freeform 10"/>
          <p:cNvSpPr/>
          <p:nvPr/>
        </p:nvSpPr>
        <p:spPr>
          <a:xfrm rot="10800000">
            <a:off x="609600" y="4452938"/>
            <a:ext cx="8534400" cy="119062"/>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a:off x="0" y="762000"/>
            <a:ext cx="91440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Freeform 12"/>
          <p:cNvSpPr/>
          <p:nvPr userDrawn="1"/>
        </p:nvSpPr>
        <p:spPr>
          <a:xfrm rot="10800000">
            <a:off x="609600" y="4452938"/>
            <a:ext cx="8534400" cy="119062"/>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userDrawn="1"/>
        </p:nvSpPr>
        <p:spPr>
          <a:xfrm>
            <a:off x="0" y="762000"/>
            <a:ext cx="9144000" cy="45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a:lstStyle/>
          <a:p>
            <a:r>
              <a:rPr lang="en-US"/>
              <a:t>Click to edit Master title style</a:t>
            </a:r>
          </a:p>
        </p:txBody>
      </p:sp>
      <p:sp>
        <p:nvSpPr>
          <p:cNvPr id="3" name="Content Placeholder 2"/>
          <p:cNvSpPr>
            <a:spLocks noGrp="1"/>
          </p:cNvSpPr>
          <p:nvPr>
            <p:ph sz="half" idx="1"/>
          </p:nvPr>
        </p:nvSpPr>
        <p:spPr bwMode="auto">
          <a:xfrm>
            <a:off x="228600" y="1143000"/>
            <a:ext cx="4267200" cy="53340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auto">
          <a:xfrm>
            <a:off x="4648200" y="1143000"/>
            <a:ext cx="4267200" cy="53340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Landscape">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a:lstStyle/>
          <a:p>
            <a:r>
              <a:rPr lang="en-US"/>
              <a:t>Click to edit Master title style</a:t>
            </a:r>
          </a:p>
        </p:txBody>
      </p:sp>
      <p:sp>
        <p:nvSpPr>
          <p:cNvPr id="3" name="Content Placeholder 2"/>
          <p:cNvSpPr>
            <a:spLocks noGrp="1"/>
          </p:cNvSpPr>
          <p:nvPr>
            <p:ph sz="half" idx="1"/>
          </p:nvPr>
        </p:nvSpPr>
        <p:spPr bwMode="auto">
          <a:xfrm>
            <a:off x="228600" y="1143000"/>
            <a:ext cx="8686800" cy="24384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auto">
          <a:xfrm>
            <a:off x="228600" y="3733800"/>
            <a:ext cx="8686800" cy="2743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a:lstStyle/>
          <a:p>
            <a:r>
              <a:rPr lang="en-US"/>
              <a:t>Click to edit Master title style</a:t>
            </a:r>
          </a:p>
        </p:txBody>
      </p:sp>
      <p:sp>
        <p:nvSpPr>
          <p:cNvPr id="3" name="Content Placeholder 2"/>
          <p:cNvSpPr>
            <a:spLocks noGrp="1"/>
          </p:cNvSpPr>
          <p:nvPr>
            <p:ph sz="half" idx="1"/>
          </p:nvPr>
        </p:nvSpPr>
        <p:spPr bwMode="auto">
          <a:xfrm>
            <a:off x="228600" y="1143000"/>
            <a:ext cx="4267200" cy="25146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auto">
          <a:xfrm>
            <a:off x="228600" y="3733800"/>
            <a:ext cx="4267200" cy="2743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bwMode="auto">
          <a:xfrm>
            <a:off x="4648200" y="1143000"/>
            <a:ext cx="4267200" cy="25146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bwMode="auto">
          <a:xfrm>
            <a:off x="4648200" y="3733800"/>
            <a:ext cx="4267200" cy="2743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1775" y="1143000"/>
            <a:ext cx="42687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 y="1828800"/>
            <a:ext cx="4268788" cy="4648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1143000"/>
            <a:ext cx="42703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28800"/>
            <a:ext cx="4270375" cy="4648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762000"/>
            <a:ext cx="914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6" charset="-128"/>
            </a:endParaRPr>
          </a:p>
        </p:txBody>
      </p:sp>
      <p:sp>
        <p:nvSpPr>
          <p:cNvPr id="3" name="Rectangle 2"/>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6"/>
          <p:cNvSpPr/>
          <p:nvPr/>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userDrawn="1"/>
        </p:nvSpPr>
        <p:spPr>
          <a:xfrm>
            <a:off x="0" y="762000"/>
            <a:ext cx="9144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0" name="Freeform 9"/>
          <p:cNvSpPr/>
          <p:nvPr/>
        </p:nvSpPr>
        <p:spPr>
          <a:xfrm rot="10800000">
            <a:off x="228600" y="914400"/>
            <a:ext cx="8915400" cy="119063"/>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itle Placeholder 1"/>
          <p:cNvSpPr>
            <a:spLocks noGrp="1"/>
          </p:cNvSpPr>
          <p:nvPr>
            <p:ph type="title"/>
          </p:nvPr>
        </p:nvSpPr>
        <p:spPr bwMode="auto">
          <a:xfrm>
            <a:off x="228600" y="0"/>
            <a:ext cx="8686800" cy="914400"/>
          </a:xfrm>
          <a:prstGeom prst="rect">
            <a:avLst/>
          </a:prstGeom>
          <a:noFill/>
          <a:ln w="9525">
            <a:noFill/>
            <a:miter lim="800000"/>
            <a:headEnd/>
            <a:tailEnd/>
          </a:ln>
        </p:spPr>
        <p:txBody>
          <a:bodyPr vert="horz" wrap="square" lIns="91440" tIns="45720" rIns="91440" bIns="0" numCol="1" anchor="ctr" anchorCtr="0" compatLnSpc="1">
            <a:prstTxWarp prst="textNoShape">
              <a:avLst/>
            </a:prstTxWarp>
          </a:bodyPr>
          <a:lstStyle/>
          <a:p>
            <a:pPr lvl="0"/>
            <a:r>
              <a:rPr lang="en-US"/>
              <a:t>Click to edit Master title style</a:t>
            </a:r>
          </a:p>
        </p:txBody>
      </p:sp>
      <p:sp>
        <p:nvSpPr>
          <p:cNvPr id="2052" name="Text Placeholder 2"/>
          <p:cNvSpPr>
            <a:spLocks noGrp="1"/>
          </p:cNvSpPr>
          <p:nvPr>
            <p:ph type="body" idx="1"/>
          </p:nvPr>
        </p:nvSpPr>
        <p:spPr bwMode="auto">
          <a:xfrm>
            <a:off x="228600" y="1143000"/>
            <a:ext cx="8686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3" name="Picture 16" descr="logo_MS-slide.png"/>
          <p:cNvPicPr>
            <a:picLocks noChangeAspect="1"/>
          </p:cNvPicPr>
          <p:nvPr/>
        </p:nvPicPr>
        <p:blipFill>
          <a:blip r:embed="rId14" cstate="print"/>
          <a:srcRect/>
          <a:stretch>
            <a:fillRect/>
          </a:stretch>
        </p:blipFill>
        <p:spPr bwMode="auto">
          <a:xfrm>
            <a:off x="180975" y="6497638"/>
            <a:ext cx="1495425" cy="284162"/>
          </a:xfrm>
          <a:prstGeom prst="rect">
            <a:avLst/>
          </a:prstGeom>
          <a:noFill/>
          <a:ln w="9525">
            <a:noFill/>
            <a:miter lim="800000"/>
            <a:headEnd/>
            <a:tailEnd/>
          </a:ln>
        </p:spPr>
      </p:pic>
      <p:sp>
        <p:nvSpPr>
          <p:cNvPr id="11" name="TextBox 10"/>
          <p:cNvSpPr txBox="1"/>
          <p:nvPr/>
        </p:nvSpPr>
        <p:spPr>
          <a:xfrm>
            <a:off x="6858000" y="6553200"/>
            <a:ext cx="1828800" cy="304800"/>
          </a:xfrm>
          <a:prstGeom prst="rect">
            <a:avLst/>
          </a:prstGeom>
          <a:noFill/>
        </p:spPr>
        <p:txBody>
          <a:bodyPr lIns="0" tIns="0" rIns="0" bIns="0" anchor="ctr"/>
          <a:lstStyle/>
          <a:p>
            <a:pPr algn="r" fontAlgn="auto">
              <a:spcBef>
                <a:spcPts val="0"/>
              </a:spcBef>
              <a:spcAft>
                <a:spcPts val="0"/>
              </a:spcAft>
              <a:defRPr/>
            </a:pPr>
            <a:r>
              <a:rPr lang="en-US" sz="1400" b="1" dirty="0">
                <a:latin typeface="+mn-lt"/>
                <a:cs typeface="+mn-cs"/>
              </a:rPr>
              <a:t>Power Matters.</a:t>
            </a:r>
            <a:r>
              <a:rPr lang="en-US" sz="1400" b="1" baseline="30000" dirty="0">
                <a:latin typeface="+mn-lt"/>
                <a:cs typeface="+mn-cs"/>
              </a:rPr>
              <a:t>TM</a:t>
            </a:r>
          </a:p>
        </p:txBody>
      </p:sp>
      <p:sp>
        <p:nvSpPr>
          <p:cNvPr id="14" name="Title Placeholder 1"/>
          <p:cNvSpPr txBox="1">
            <a:spLocks/>
          </p:cNvSpPr>
          <p:nvPr/>
        </p:nvSpPr>
        <p:spPr bwMode="auto">
          <a:xfrm>
            <a:off x="228600" y="6497638"/>
            <a:ext cx="7010400" cy="352425"/>
          </a:xfrm>
          <a:prstGeom prst="rect">
            <a:avLst/>
          </a:prstGeom>
          <a:noFill/>
          <a:ln w="9525">
            <a:noFill/>
            <a:miter lim="800000"/>
            <a:headEnd/>
            <a:tailEnd/>
          </a:ln>
        </p:spPr>
        <p:txBody>
          <a:bodyPr bIns="0" anchor="ctr"/>
          <a:lstStyle>
            <a:lvl1pPr algn="l" rtl="0" eaLnBrk="0" fontAlgn="base" hangingPunct="0">
              <a:lnSpc>
                <a:spcPct val="90000"/>
              </a:lnSpc>
              <a:spcBef>
                <a:spcPct val="0"/>
              </a:spcBef>
              <a:spcAft>
                <a:spcPct val="0"/>
              </a:spcAft>
              <a:defRPr lang="en-US" sz="3200" kern="1200" dirty="0">
                <a:solidFill>
                  <a:schemeClr val="accent1"/>
                </a:solidFill>
                <a:latin typeface="Arial" pitchFamily="34" charset="0"/>
                <a:ea typeface="Arial" pitchFamily="-16" charset="0"/>
                <a:cs typeface="Arial" pitchFamily="34" charset="0"/>
              </a:defRPr>
            </a:lvl1pPr>
            <a:lvl2pPr algn="l" rtl="0" eaLnBrk="0" fontAlgn="base" hangingPunct="0">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2pPr>
            <a:lvl3pPr algn="l" rtl="0" eaLnBrk="0" fontAlgn="base" hangingPunct="0">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3pPr>
            <a:lvl4pPr algn="l" rtl="0" eaLnBrk="0" fontAlgn="base" hangingPunct="0">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4pPr>
            <a:lvl5pPr algn="l" rtl="0" eaLnBrk="0" fontAlgn="base" hangingPunct="0">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5pPr>
            <a:lvl6pPr marL="4572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6pPr>
            <a:lvl7pPr marL="9144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7pPr>
            <a:lvl8pPr marL="13716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8pPr>
            <a:lvl9pPr marL="18288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9pPr>
          </a:lstStyle>
          <a:p>
            <a:pPr algn="ctr">
              <a:defRPr/>
            </a:pPr>
            <a:endParaRPr sz="900" dirty="0">
              <a:solidFill>
                <a:schemeClr val="tx1"/>
              </a:solidFill>
            </a:endParaRPr>
          </a:p>
        </p:txBody>
      </p:sp>
      <p:sp>
        <p:nvSpPr>
          <p:cNvPr id="15" name="Slide Number Placeholder 5"/>
          <p:cNvSpPr txBox="1">
            <a:spLocks/>
          </p:cNvSpPr>
          <p:nvPr/>
        </p:nvSpPr>
        <p:spPr>
          <a:xfrm>
            <a:off x="6919913" y="658812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r">
              <a:defRPr/>
            </a:pPr>
            <a:fld id="{AE71AD8B-CB87-4DB0-8C69-27A90145503C}" type="slidenum">
              <a:rPr lang="en-US" sz="900" smtClean="0">
                <a:latin typeface="+mn-lt"/>
                <a:ea typeface="+mn-ea"/>
                <a:cs typeface="+mn-cs"/>
              </a:rPr>
              <a:pPr algn="r">
                <a:defRPr/>
              </a:pPr>
              <a:t>‹#›</a:t>
            </a:fld>
            <a:endParaRPr lang="en-US" sz="900" dirty="0">
              <a:latin typeface="+mn-lt"/>
              <a:ea typeface="+mn-ea"/>
              <a:cs typeface="+mn-cs"/>
            </a:endParaRPr>
          </a:p>
        </p:txBody>
      </p:sp>
      <p:sp>
        <p:nvSpPr>
          <p:cNvPr id="12" name="Rectangle 11"/>
          <p:cNvSpPr/>
          <p:nvPr/>
        </p:nvSpPr>
        <p:spPr>
          <a:xfrm>
            <a:off x="1905000" y="6611938"/>
            <a:ext cx="5334000" cy="246062"/>
          </a:xfrm>
          <a:prstGeom prst="rect">
            <a:avLst/>
          </a:prstGeom>
        </p:spPr>
        <p:txBody>
          <a:bodyPr>
            <a:spAutoFit/>
          </a:bodyPr>
          <a:lstStyle/>
          <a:p>
            <a:pPr algn="ctr" fontAlgn="auto">
              <a:spcBef>
                <a:spcPts val="0"/>
              </a:spcBef>
              <a:spcAft>
                <a:spcPts val="0"/>
              </a:spcAft>
              <a:defRPr/>
            </a:pPr>
            <a:r>
              <a:rPr lang="en-US" sz="1000" kern="1200" dirty="0">
                <a:solidFill>
                  <a:schemeClr val="tx1"/>
                </a:solidFill>
                <a:latin typeface="Arial" pitchFamily="34" charset="0"/>
                <a:ea typeface="ＭＳ Ｐゴシック" pitchFamily="34" charset="-128"/>
                <a:cs typeface="+mn-cs"/>
              </a:rPr>
              <a:t>© 2015 Microsemi Corporation. Company Proprietary</a:t>
            </a:r>
          </a:p>
        </p:txBody>
      </p:sp>
      <p:sp>
        <p:nvSpPr>
          <p:cNvPr id="13" name="Freeform 12"/>
          <p:cNvSpPr/>
          <p:nvPr/>
        </p:nvSpPr>
        <p:spPr>
          <a:xfrm rot="10800000">
            <a:off x="228600" y="914400"/>
            <a:ext cx="8915400" cy="119063"/>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Freeform 15"/>
          <p:cNvSpPr/>
          <p:nvPr/>
        </p:nvSpPr>
        <p:spPr>
          <a:xfrm rot="10800000">
            <a:off x="228600" y="914400"/>
            <a:ext cx="8915400" cy="119063"/>
          </a:xfrm>
          <a:custGeom>
            <a:avLst/>
            <a:gdLst>
              <a:gd name="connsiteX0" fmla="*/ 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0 w 7620000"/>
              <a:gd name="connsiteY4" fmla="*/ 0 h 838200"/>
              <a:gd name="connsiteX0" fmla="*/ 304800 w 7620000"/>
              <a:gd name="connsiteY0" fmla="*/ 0 h 838200"/>
              <a:gd name="connsiteX1" fmla="*/ 7620000 w 7620000"/>
              <a:gd name="connsiteY1" fmla="*/ 0 h 838200"/>
              <a:gd name="connsiteX2" fmla="*/ 7620000 w 7620000"/>
              <a:gd name="connsiteY2" fmla="*/ 838200 h 838200"/>
              <a:gd name="connsiteX3" fmla="*/ 0 w 7620000"/>
              <a:gd name="connsiteY3" fmla="*/ 838200 h 838200"/>
              <a:gd name="connsiteX4" fmla="*/ 304800 w 7620000"/>
              <a:gd name="connsiteY4" fmla="*/ 0 h 838200"/>
              <a:gd name="connsiteX0" fmla="*/ 304800 w 7620000"/>
              <a:gd name="connsiteY0" fmla="*/ 838200 h 1676400"/>
              <a:gd name="connsiteX1" fmla="*/ 7620000 w 7620000"/>
              <a:gd name="connsiteY1" fmla="*/ 838200 h 1676400"/>
              <a:gd name="connsiteX2" fmla="*/ 7620000 w 7620000"/>
              <a:gd name="connsiteY2" fmla="*/ 1676400 h 1676400"/>
              <a:gd name="connsiteX3" fmla="*/ 0 w 7620000"/>
              <a:gd name="connsiteY3" fmla="*/ 0 h 1676400"/>
              <a:gd name="connsiteX4" fmla="*/ 304800 w 7620000"/>
              <a:gd name="connsiteY4" fmla="*/ 838200 h 1676400"/>
              <a:gd name="connsiteX0" fmla="*/ 304800 w 7620000"/>
              <a:gd name="connsiteY0" fmla="*/ 838200 h 838200"/>
              <a:gd name="connsiteX1" fmla="*/ 7620000 w 7620000"/>
              <a:gd name="connsiteY1" fmla="*/ 838200 h 838200"/>
              <a:gd name="connsiteX2" fmla="*/ 7620000 w 7620000"/>
              <a:gd name="connsiteY2" fmla="*/ 0 h 838200"/>
              <a:gd name="connsiteX3" fmla="*/ 0 w 7620000"/>
              <a:gd name="connsiteY3" fmla="*/ 0 h 838200"/>
              <a:gd name="connsiteX4" fmla="*/ 304800 w 7620000"/>
              <a:gd name="connsiteY4" fmla="*/ 838200 h 838200"/>
              <a:gd name="connsiteX0" fmla="*/ 304800 w 7772400"/>
              <a:gd name="connsiteY0" fmla="*/ 838200 h 838200"/>
              <a:gd name="connsiteX1" fmla="*/ 7620000 w 7772400"/>
              <a:gd name="connsiteY1" fmla="*/ 838200 h 838200"/>
              <a:gd name="connsiteX2" fmla="*/ 7772400 w 7772400"/>
              <a:gd name="connsiteY2" fmla="*/ 0 h 838200"/>
              <a:gd name="connsiteX3" fmla="*/ 0 w 7772400"/>
              <a:gd name="connsiteY3" fmla="*/ 0 h 838200"/>
              <a:gd name="connsiteX4" fmla="*/ 304800 w 7772400"/>
              <a:gd name="connsiteY4" fmla="*/ 838200 h 838200"/>
              <a:gd name="connsiteX0" fmla="*/ 304800 w 7772400"/>
              <a:gd name="connsiteY0" fmla="*/ 838200 h 838200"/>
              <a:gd name="connsiteX1" fmla="*/ 7620000 w 7772400"/>
              <a:gd name="connsiteY1" fmla="*/ 838200 h 838200"/>
              <a:gd name="connsiteX2" fmla="*/ 7772400 w 7772400"/>
              <a:gd name="connsiteY2" fmla="*/ 838200 h 838200"/>
              <a:gd name="connsiteX3" fmla="*/ 7772400 w 7772400"/>
              <a:gd name="connsiteY3" fmla="*/ 0 h 838200"/>
              <a:gd name="connsiteX4" fmla="*/ 0 w 7772400"/>
              <a:gd name="connsiteY4" fmla="*/ 0 h 838200"/>
              <a:gd name="connsiteX5" fmla="*/ 304800 w 7772400"/>
              <a:gd name="connsiteY5" fmla="*/ 838200 h 838200"/>
              <a:gd name="connsiteX0" fmla="*/ 1676738 w 9144338"/>
              <a:gd name="connsiteY0" fmla="*/ 957548 h 957548"/>
              <a:gd name="connsiteX1" fmla="*/ 8991938 w 9144338"/>
              <a:gd name="connsiteY1" fmla="*/ 957548 h 957548"/>
              <a:gd name="connsiteX2" fmla="*/ 9144338 w 9144338"/>
              <a:gd name="connsiteY2" fmla="*/ 957548 h 957548"/>
              <a:gd name="connsiteX3" fmla="*/ 9144338 w 9144338"/>
              <a:gd name="connsiteY3" fmla="*/ 119348 h 957548"/>
              <a:gd name="connsiteX4" fmla="*/ 1371938 w 9144338"/>
              <a:gd name="connsiteY4" fmla="*/ 119348 h 957548"/>
              <a:gd name="connsiteX5" fmla="*/ 0 w 9144338"/>
              <a:gd name="connsiteY5" fmla="*/ 10175 h 957548"/>
              <a:gd name="connsiteX6" fmla="*/ 1676738 w 9144338"/>
              <a:gd name="connsiteY6" fmla="*/ 957548 h 957548"/>
              <a:gd name="connsiteX0" fmla="*/ 676 w 9144338"/>
              <a:gd name="connsiteY0" fmla="*/ 937198 h 957550"/>
              <a:gd name="connsiteX1" fmla="*/ 8991938 w 9144338"/>
              <a:gd name="connsiteY1" fmla="*/ 957550 h 957550"/>
              <a:gd name="connsiteX2" fmla="*/ 9144338 w 9144338"/>
              <a:gd name="connsiteY2" fmla="*/ 957550 h 957550"/>
              <a:gd name="connsiteX3" fmla="*/ 9144338 w 9144338"/>
              <a:gd name="connsiteY3" fmla="*/ 119350 h 957550"/>
              <a:gd name="connsiteX4" fmla="*/ 1371938 w 9144338"/>
              <a:gd name="connsiteY4" fmla="*/ 119350 h 957550"/>
              <a:gd name="connsiteX5" fmla="*/ 0 w 9144338"/>
              <a:gd name="connsiteY5" fmla="*/ 10177 h 957550"/>
              <a:gd name="connsiteX6" fmla="*/ 676 w 9144338"/>
              <a:gd name="connsiteY6" fmla="*/ 937198 h 957550"/>
              <a:gd name="connsiteX0" fmla="*/ 338 w 9144000"/>
              <a:gd name="connsiteY0" fmla="*/ 957544 h 977896"/>
              <a:gd name="connsiteX1" fmla="*/ 8991600 w 9144000"/>
              <a:gd name="connsiteY1" fmla="*/ 977896 h 977896"/>
              <a:gd name="connsiteX2" fmla="*/ 9144000 w 9144000"/>
              <a:gd name="connsiteY2" fmla="*/ 977896 h 977896"/>
              <a:gd name="connsiteX3" fmla="*/ 9144000 w 9144000"/>
              <a:gd name="connsiteY3" fmla="*/ 139696 h 977896"/>
              <a:gd name="connsiteX4" fmla="*/ 1371600 w 9144000"/>
              <a:gd name="connsiteY4" fmla="*/ 139696 h 977896"/>
              <a:gd name="connsiteX5" fmla="*/ 0 w 9144000"/>
              <a:gd name="connsiteY5" fmla="*/ 10176 h 977896"/>
              <a:gd name="connsiteX6" fmla="*/ 338 w 9144000"/>
              <a:gd name="connsiteY6" fmla="*/ 957544 h 977896"/>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5" fmla="*/ 1463040 w 9144000"/>
              <a:gd name="connsiteY5" fmla="*/ 297159 h 967719"/>
              <a:gd name="connsiteX0" fmla="*/ 0 w 9144000"/>
              <a:gd name="connsiteY0" fmla="*/ 1 h 967721"/>
              <a:gd name="connsiteX1" fmla="*/ 338 w 9144000"/>
              <a:gd name="connsiteY1" fmla="*/ 947369 h 967721"/>
              <a:gd name="connsiteX2" fmla="*/ 8991600 w 9144000"/>
              <a:gd name="connsiteY2" fmla="*/ 967721 h 967721"/>
              <a:gd name="connsiteX3" fmla="*/ 9144000 w 9144000"/>
              <a:gd name="connsiteY3" fmla="*/ 967721 h 967721"/>
              <a:gd name="connsiteX4" fmla="*/ 9144000 w 9144000"/>
              <a:gd name="connsiteY4" fmla="*/ 129521 h 967721"/>
              <a:gd name="connsiteX0" fmla="*/ 0 w 9144000"/>
              <a:gd name="connsiteY0" fmla="*/ -1 h 967719"/>
              <a:gd name="connsiteX1" fmla="*/ 338 w 9144000"/>
              <a:gd name="connsiteY1" fmla="*/ 947367 h 967719"/>
              <a:gd name="connsiteX2" fmla="*/ 8991600 w 9144000"/>
              <a:gd name="connsiteY2" fmla="*/ 967719 h 967719"/>
              <a:gd name="connsiteX3" fmla="*/ 9144000 w 9144000"/>
              <a:gd name="connsiteY3" fmla="*/ 967719 h 967719"/>
              <a:gd name="connsiteX4" fmla="*/ 9144000 w 9144000"/>
              <a:gd name="connsiteY4" fmla="*/ 129519 h 967719"/>
              <a:gd name="connsiteX0" fmla="*/ 0 w 9144000"/>
              <a:gd name="connsiteY0" fmla="*/ 20360 h 988080"/>
              <a:gd name="connsiteX1" fmla="*/ 338 w 9144000"/>
              <a:gd name="connsiteY1" fmla="*/ 967728 h 988080"/>
              <a:gd name="connsiteX2" fmla="*/ 8991600 w 9144000"/>
              <a:gd name="connsiteY2" fmla="*/ 988080 h 988080"/>
              <a:gd name="connsiteX3" fmla="*/ 9144000 w 9144000"/>
              <a:gd name="connsiteY3" fmla="*/ 988080 h 988080"/>
              <a:gd name="connsiteX4" fmla="*/ 9144000 w 9144000"/>
              <a:gd name="connsiteY4" fmla="*/ 0 h 98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88080">
                <a:moveTo>
                  <a:pt x="0" y="20360"/>
                </a:moveTo>
                <a:cubicBezTo>
                  <a:pt x="225" y="329367"/>
                  <a:pt x="113" y="658721"/>
                  <a:pt x="338" y="967728"/>
                </a:cubicBezTo>
                <a:lnTo>
                  <a:pt x="8991600" y="988080"/>
                </a:lnTo>
                <a:lnTo>
                  <a:pt x="9144000" y="988080"/>
                </a:lnTo>
                <a:lnTo>
                  <a:pt x="9144000" y="0"/>
                </a:lnTo>
              </a:path>
            </a:pathLst>
          </a:custGeom>
          <a:gradFill flip="none" rotWithShape="1">
            <a:gsLst>
              <a:gs pos="0">
                <a:srgbClr val="104A9A"/>
              </a:gs>
              <a:gs pos="100000">
                <a:srgbClr val="2DA34B"/>
              </a:gs>
              <a:gs pos="50000">
                <a:srgbClr val="1BADE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8" r:id="rId12"/>
  </p:sldLayoutIdLst>
  <p:hf sldNum="0" hdr="0" ftr="0" dt="0"/>
  <p:txStyles>
    <p:titleStyle>
      <a:lvl1pPr algn="l" rtl="0" eaLnBrk="1" fontAlgn="base" hangingPunct="1">
        <a:lnSpc>
          <a:spcPct val="90000"/>
        </a:lnSpc>
        <a:spcBef>
          <a:spcPct val="0"/>
        </a:spcBef>
        <a:spcAft>
          <a:spcPct val="0"/>
        </a:spcAft>
        <a:defRPr lang="en-US" sz="3200" b="1" kern="1200" dirty="0">
          <a:solidFill>
            <a:schemeClr val="accent1"/>
          </a:solidFill>
          <a:latin typeface="Arial" pitchFamily="34" charset="0"/>
          <a:ea typeface="Arial" pitchFamily="-16" charset="0"/>
          <a:cs typeface="Arial" pitchFamily="34" charset="0"/>
        </a:defRPr>
      </a:lvl1pPr>
      <a:lvl2pPr algn="l" rtl="0" eaLnBrk="1" fontAlgn="base" hangingPunct="1">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2pPr>
      <a:lvl3pPr algn="l" rtl="0" eaLnBrk="1" fontAlgn="base" hangingPunct="1">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3pPr>
      <a:lvl4pPr algn="l" rtl="0" eaLnBrk="1" fontAlgn="base" hangingPunct="1">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4pPr>
      <a:lvl5pPr algn="l" rtl="0" eaLnBrk="1" fontAlgn="base" hangingPunct="1">
        <a:lnSpc>
          <a:spcPct val="90000"/>
        </a:lnSpc>
        <a:spcBef>
          <a:spcPct val="0"/>
        </a:spcBef>
        <a:spcAft>
          <a:spcPct val="0"/>
        </a:spcAft>
        <a:defRPr sz="3200">
          <a:solidFill>
            <a:schemeClr val="accent1"/>
          </a:solidFill>
          <a:latin typeface="Arial" pitchFamily="-16" charset="0"/>
          <a:ea typeface="Arial" pitchFamily="-16" charset="0"/>
          <a:cs typeface="Arial" pitchFamily="-16" charset="0"/>
        </a:defRPr>
      </a:lvl5pPr>
      <a:lvl6pPr marL="4572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6pPr>
      <a:lvl7pPr marL="9144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7pPr>
      <a:lvl8pPr marL="13716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8pPr>
      <a:lvl9pPr marL="1828800" algn="l" rtl="0" eaLnBrk="1" fontAlgn="base" hangingPunct="1">
        <a:spcBef>
          <a:spcPct val="0"/>
        </a:spcBef>
        <a:spcAft>
          <a:spcPct val="0"/>
        </a:spcAft>
        <a:defRPr sz="3200">
          <a:solidFill>
            <a:schemeClr val="accent2"/>
          </a:solidFill>
          <a:latin typeface="Arial" pitchFamily="-16" charset="0"/>
          <a:ea typeface="Arial" pitchFamily="-16" charset="0"/>
          <a:cs typeface="Arial" pitchFamily="-16" charset="0"/>
        </a:defRPr>
      </a:lvl9pPr>
    </p:titleStyle>
    <p:bodyStyle>
      <a:lvl1pPr marL="287338" indent="-287338" algn="l" rtl="0" eaLnBrk="1" fontAlgn="base" hangingPunct="1">
        <a:lnSpc>
          <a:spcPct val="90000"/>
        </a:lnSpc>
        <a:spcBef>
          <a:spcPts val="600"/>
        </a:spcBef>
        <a:spcAft>
          <a:spcPct val="0"/>
        </a:spcAft>
        <a:buClr>
          <a:schemeClr val="accent1"/>
        </a:buClr>
        <a:buSzPct val="110000"/>
        <a:buFont typeface="Wingdings" pitchFamily="2" charset="2"/>
        <a:buChar char="§"/>
        <a:defRPr lang="en-US" sz="2400" kern="1200" dirty="0">
          <a:solidFill>
            <a:schemeClr val="tx1"/>
          </a:solidFill>
          <a:latin typeface="Arial" pitchFamily="34" charset="0"/>
          <a:ea typeface="Arial" pitchFamily="-16" charset="0"/>
          <a:cs typeface="Arial" pitchFamily="34" charset="0"/>
        </a:defRPr>
      </a:lvl1pPr>
      <a:lvl2pPr marL="577850" indent="-239713" algn="l" rtl="0" eaLnBrk="1" fontAlgn="base" hangingPunct="1">
        <a:lnSpc>
          <a:spcPct val="90000"/>
        </a:lnSpc>
        <a:spcBef>
          <a:spcPts val="500"/>
        </a:spcBef>
        <a:spcAft>
          <a:spcPct val="0"/>
        </a:spcAft>
        <a:buClr>
          <a:schemeClr val="accent1"/>
        </a:buClr>
        <a:buSzPct val="110000"/>
        <a:buFont typeface="Lucida Grande"/>
        <a:buChar char="•"/>
        <a:tabLst>
          <a:tab pos="282575" algn="l"/>
        </a:tabLst>
        <a:defRPr lang="en-US" sz="2000" kern="1200" dirty="0">
          <a:solidFill>
            <a:schemeClr val="tx1"/>
          </a:solidFill>
          <a:latin typeface="Arial" pitchFamily="34" charset="0"/>
          <a:ea typeface="Arial" pitchFamily="-16" charset="0"/>
          <a:cs typeface="Arial" pitchFamily="34" charset="0"/>
        </a:defRPr>
      </a:lvl2pPr>
      <a:lvl3pPr marL="747713" indent="-169863" algn="l" rtl="0" eaLnBrk="1" fontAlgn="base" hangingPunct="1">
        <a:lnSpc>
          <a:spcPct val="90000"/>
        </a:lnSpc>
        <a:spcBef>
          <a:spcPts val="400"/>
        </a:spcBef>
        <a:spcAft>
          <a:spcPct val="0"/>
        </a:spcAft>
        <a:buClr>
          <a:schemeClr val="accent1"/>
        </a:buClr>
        <a:buSzPct val="100000"/>
        <a:buFont typeface="Lucida Grande"/>
        <a:buChar char="–"/>
        <a:tabLst>
          <a:tab pos="804863" algn="l"/>
        </a:tabLst>
        <a:defRPr lang="en-US" kern="1200" dirty="0">
          <a:solidFill>
            <a:schemeClr val="tx1"/>
          </a:solidFill>
          <a:latin typeface="Arial" pitchFamily="34" charset="0"/>
          <a:ea typeface="Arial" pitchFamily="-16" charset="0"/>
          <a:cs typeface="Arial" pitchFamily="34" charset="0"/>
        </a:defRPr>
      </a:lvl3pPr>
      <a:lvl4pPr marL="917575" indent="-169863" algn="l" rtl="0" eaLnBrk="1" fontAlgn="base" hangingPunct="1">
        <a:lnSpc>
          <a:spcPct val="90000"/>
        </a:lnSpc>
        <a:spcBef>
          <a:spcPts val="400"/>
        </a:spcBef>
        <a:spcAft>
          <a:spcPct val="0"/>
        </a:spcAft>
        <a:buClr>
          <a:schemeClr val="accent1"/>
        </a:buClr>
        <a:buSzPct val="100000"/>
        <a:buFont typeface="Lucida Grande"/>
        <a:buChar char="–"/>
        <a:defRPr lang="en-US" sz="1600" kern="1200" dirty="0">
          <a:solidFill>
            <a:schemeClr val="tx1"/>
          </a:solidFill>
          <a:latin typeface="Arial" pitchFamily="34" charset="0"/>
          <a:ea typeface="Arial" pitchFamily="-16" charset="0"/>
          <a:cs typeface="Arial" pitchFamily="34" charset="0"/>
        </a:defRPr>
      </a:lvl4pPr>
      <a:lvl5pPr marL="1143000" indent="-225425" algn="l" rtl="0" eaLnBrk="1" fontAlgn="base" hangingPunct="1">
        <a:lnSpc>
          <a:spcPct val="90000"/>
        </a:lnSpc>
        <a:spcBef>
          <a:spcPts val="400"/>
        </a:spcBef>
        <a:spcAft>
          <a:spcPct val="0"/>
        </a:spcAft>
        <a:buClr>
          <a:schemeClr val="accent1"/>
        </a:buClr>
        <a:buSzPct val="100000"/>
        <a:buFont typeface="Lucida Grande"/>
        <a:buChar char="–"/>
        <a:defRPr lang="en-US" sz="1600" kern="1200" dirty="0">
          <a:solidFill>
            <a:schemeClr val="tx1"/>
          </a:solidFill>
          <a:latin typeface="Arial" pitchFamily="34" charset="0"/>
          <a:ea typeface="Arial" pitchFamily="-16"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pan.org/modules/by-module/SNM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et-snmp.org/tutorial/tutorial-4/agent/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MIB2C</a:t>
            </a:r>
          </a:p>
        </p:txBody>
      </p:sp>
      <p:sp>
        <p:nvSpPr>
          <p:cNvPr id="4" name="Subtitle 3"/>
          <p:cNvSpPr>
            <a:spLocks noGrp="1"/>
          </p:cNvSpPr>
          <p:nvPr>
            <p:ph type="subTitle" idx="1"/>
          </p:nvPr>
        </p:nvSpPr>
        <p:spPr/>
        <p:txBody>
          <a:bodyPr/>
          <a:lstStyle/>
          <a:p>
            <a:endParaRPr lang="en-US" altLang="zh-TW" dirty="0">
              <a:ea typeface="新細明體" pitchFamily="18" charset="-120"/>
            </a:endParaRPr>
          </a:p>
          <a:p>
            <a:endParaRPr lang="en-US" altLang="zh-TW" dirty="0">
              <a:ea typeface="新細明體" pitchFamily="18" charset="-120"/>
            </a:endParaRPr>
          </a:p>
          <a:p>
            <a:endParaRPr lang="en-US" altLang="zh-TW" dirty="0">
              <a:ea typeface="新細明體" pitchFamily="18" charset="-120"/>
            </a:endParaRPr>
          </a:p>
          <a:p>
            <a:endParaRPr lang="en-US" altLang="zh-TW" dirty="0">
              <a:ea typeface="新細明體" pitchFamily="18" charset="-120"/>
            </a:endParaRPr>
          </a:p>
          <a:p>
            <a:r>
              <a:rPr lang="en-US" altLang="zh-TW" dirty="0">
                <a:ea typeface="新細明體" pitchFamily="18" charset="-120"/>
              </a:rPr>
              <a:t>May. 17 2017</a:t>
            </a:r>
          </a:p>
          <a:p>
            <a:endParaRPr lang="en-US" dirty="0"/>
          </a:p>
        </p:txBody>
      </p:sp>
    </p:spTree>
    <p:extLst>
      <p:ext uri="{BB962C8B-B14F-4D97-AF65-F5344CB8AC3E}">
        <p14:creationId xmlns:p14="http://schemas.microsoft.com/office/powerpoint/2010/main" val="81313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ea typeface="新細明體" pitchFamily="18" charset="-120"/>
              </a:rPr>
              <a:t>1. Copy </a:t>
            </a:r>
            <a:r>
              <a:rPr lang="en-US" altLang="zh-TW" dirty="0" err="1">
                <a:ea typeface="新細明體" pitchFamily="18" charset="-120"/>
              </a:rPr>
              <a:t>ouput</a:t>
            </a:r>
            <a:r>
              <a:rPr lang="en-US" altLang="zh-TW" dirty="0">
                <a:ea typeface="新細明體" pitchFamily="18" charset="-120"/>
              </a:rPr>
              <a:t> files to working directory</a:t>
            </a:r>
          </a:p>
          <a:p>
            <a:pPr lvl="1"/>
            <a:r>
              <a:rPr lang="en-US" altLang="zh-TW" dirty="0">
                <a:ea typeface="新細明體" pitchFamily="18" charset="-120"/>
              </a:rPr>
              <a:t>Copy </a:t>
            </a:r>
            <a:r>
              <a:rPr lang="en-US" altLang="zh-TW" dirty="0" err="1">
                <a:ea typeface="新細明體" pitchFamily="18" charset="-120"/>
              </a:rPr>
              <a:t>xxx.c</a:t>
            </a:r>
            <a:r>
              <a:rPr lang="en-US" altLang="zh-TW" dirty="0">
                <a:ea typeface="新細明體" pitchFamily="18" charset="-120"/>
              </a:rPr>
              <a:t>/h to “</a:t>
            </a:r>
            <a:r>
              <a:rPr lang="en-US" altLang="zh-TW" dirty="0" err="1">
                <a:ea typeface="新細明體" pitchFamily="18" charset="-120"/>
              </a:rPr>
              <a:t>vtss_appl</a:t>
            </a:r>
            <a:r>
              <a:rPr lang="en-US" altLang="zh-TW" dirty="0">
                <a:ea typeface="新細明體" pitchFamily="18" charset="-120"/>
              </a:rPr>
              <a:t>/</a:t>
            </a:r>
            <a:r>
              <a:rPr lang="en-US" altLang="zh-TW" dirty="0" err="1">
                <a:ea typeface="新細明體" pitchFamily="18" charset="-120"/>
              </a:rPr>
              <a:t>snmp</a:t>
            </a:r>
            <a:r>
              <a:rPr lang="en-US" altLang="zh-TW" dirty="0">
                <a:ea typeface="新細明體" pitchFamily="18" charset="-120"/>
              </a:rPr>
              <a:t>/platform”</a:t>
            </a:r>
          </a:p>
          <a:p>
            <a:pPr lvl="1"/>
            <a:r>
              <a:rPr lang="en-US" altLang="zh-TW" dirty="0">
                <a:ea typeface="新細明體" pitchFamily="18" charset="-120"/>
              </a:rPr>
              <a:t>Copy </a:t>
            </a:r>
            <a:r>
              <a:rPr lang="en-US" altLang="zh-TW" dirty="0" err="1">
                <a:ea typeface="新細明體" pitchFamily="18" charset="-120"/>
              </a:rPr>
              <a:t>ucd_snmp_xxx.c</a:t>
            </a:r>
            <a:r>
              <a:rPr lang="en-US" altLang="zh-TW" dirty="0">
                <a:ea typeface="新細明體" pitchFamily="18" charset="-120"/>
              </a:rPr>
              <a:t>/h to “</a:t>
            </a:r>
            <a:r>
              <a:rPr lang="en-US" altLang="zh-TW" dirty="0" err="1">
                <a:ea typeface="新細明體" pitchFamily="18" charset="-120"/>
              </a:rPr>
              <a:t>vtss_appl</a:t>
            </a:r>
            <a:r>
              <a:rPr lang="en-US" altLang="zh-TW" dirty="0">
                <a:ea typeface="新細明體" pitchFamily="18" charset="-120"/>
              </a:rPr>
              <a:t>/</a:t>
            </a:r>
            <a:r>
              <a:rPr lang="en-US" altLang="zh-TW" dirty="0" err="1">
                <a:ea typeface="新細明體" pitchFamily="18" charset="-120"/>
              </a:rPr>
              <a:t>snmp</a:t>
            </a:r>
            <a:r>
              <a:rPr lang="en-US" altLang="zh-TW" dirty="0">
                <a:ea typeface="新細明體" pitchFamily="18" charset="-120"/>
              </a:rPr>
              <a:t>/base/</a:t>
            </a:r>
            <a:r>
              <a:rPr lang="en-US" altLang="zh-TW" dirty="0" err="1">
                <a:ea typeface="新細明體" pitchFamily="18" charset="-120"/>
              </a:rPr>
              <a:t>ucd_snmp</a:t>
            </a:r>
            <a:r>
              <a:rPr lang="en-US" altLang="zh-TW" dirty="0">
                <a:ea typeface="新細明體" pitchFamily="18" charset="-120"/>
              </a:rPr>
              <a:t>”</a:t>
            </a:r>
          </a:p>
          <a:p>
            <a:r>
              <a:rPr lang="en-US" altLang="zh-TW" dirty="0">
                <a:ea typeface="新細明體" pitchFamily="18" charset="-120"/>
              </a:rPr>
              <a:t>2. Initialize API</a:t>
            </a:r>
          </a:p>
          <a:p>
            <a:pPr lvl="1"/>
            <a:r>
              <a:rPr lang="en-US" altLang="zh-TW" dirty="0">
                <a:ea typeface="新細明體" pitchFamily="18" charset="-120"/>
              </a:rPr>
              <a:t>Add include file “</a:t>
            </a:r>
            <a:r>
              <a:rPr lang="en-US" altLang="zh-TW" dirty="0" err="1">
                <a:ea typeface="新細明體" pitchFamily="18" charset="-120"/>
              </a:rPr>
              <a:t>xxx.h</a:t>
            </a:r>
            <a:r>
              <a:rPr lang="en-US" altLang="zh-TW" dirty="0">
                <a:ea typeface="新細明體" pitchFamily="18" charset="-120"/>
              </a:rPr>
              <a:t>” in </a:t>
            </a:r>
            <a:r>
              <a:rPr lang="en-US" altLang="zh-TW" dirty="0" err="1">
                <a:ea typeface="新細明體" pitchFamily="18" charset="-120"/>
              </a:rPr>
              <a:t>vtss_snmp.c</a:t>
            </a:r>
            <a:endParaRPr lang="en-US" altLang="zh-TW" dirty="0">
              <a:ea typeface="新細明體" pitchFamily="18" charset="-120"/>
            </a:endParaRPr>
          </a:p>
          <a:p>
            <a:pPr lvl="1"/>
            <a:r>
              <a:rPr lang="en-US" altLang="zh-TW" dirty="0">
                <a:ea typeface="新細明體" pitchFamily="18" charset="-120"/>
              </a:rPr>
              <a:t>Add initial function in </a:t>
            </a:r>
            <a:r>
              <a:rPr lang="en-US" altLang="zh-TW" dirty="0" err="1">
                <a:ea typeface="新細明體" pitchFamily="18" charset="-120"/>
              </a:rPr>
              <a:t>vtss_snmp_mibs_init</a:t>
            </a:r>
            <a:r>
              <a:rPr lang="en-US" altLang="zh-TW" dirty="0">
                <a:ea typeface="新細明體" pitchFamily="18" charset="-120"/>
              </a:rPr>
              <a:t>()</a:t>
            </a:r>
          </a:p>
          <a:p>
            <a:r>
              <a:rPr lang="en-US" altLang="zh-TW" dirty="0">
                <a:ea typeface="新細明體" pitchFamily="18" charset="-120"/>
              </a:rPr>
              <a:t>3. Compile</a:t>
            </a:r>
          </a:p>
          <a:p>
            <a:pPr lvl="1"/>
            <a:r>
              <a:rPr lang="en-US" altLang="zh-TW" dirty="0">
                <a:ea typeface="新細明體" pitchFamily="18" charset="-120"/>
              </a:rPr>
              <a:t>Modify the make file in &lt;TOP&gt;/build/make/module_snmp.in</a:t>
            </a:r>
          </a:p>
          <a:p>
            <a:pPr lvl="1"/>
            <a:r>
              <a:rPr lang="en-US" altLang="zh-TW" dirty="0">
                <a:ea typeface="新細明體" pitchFamily="18" charset="-120"/>
              </a:rPr>
              <a:t>After this step, we should compiler the new MIBs files without no error.</a:t>
            </a:r>
          </a:p>
          <a:p>
            <a:endParaRPr lang="zh-TW" altLang="en-US" dirty="0"/>
          </a:p>
        </p:txBody>
      </p:sp>
      <p:sp>
        <p:nvSpPr>
          <p:cNvPr id="3" name="標題 2"/>
          <p:cNvSpPr>
            <a:spLocks noGrp="1"/>
          </p:cNvSpPr>
          <p:nvPr>
            <p:ph type="title"/>
          </p:nvPr>
        </p:nvSpPr>
        <p:spPr/>
        <p:txBody>
          <a:bodyPr/>
          <a:lstStyle/>
          <a:p>
            <a:r>
              <a:rPr lang="en-US" altLang="zh-TW" dirty="0">
                <a:ea typeface="新細明體" pitchFamily="18" charset="-120"/>
              </a:rPr>
              <a:t>What to do after the code generated ? (1)</a:t>
            </a:r>
            <a:endParaRPr lang="zh-TW" altLang="en-US" dirty="0"/>
          </a:p>
        </p:txBody>
      </p:sp>
    </p:spTree>
    <p:extLst>
      <p:ext uri="{BB962C8B-B14F-4D97-AF65-F5344CB8AC3E}">
        <p14:creationId xmlns:p14="http://schemas.microsoft.com/office/powerpoint/2010/main" val="178936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sz="2000" dirty="0">
                <a:ea typeface="新細明體" pitchFamily="18" charset="-120"/>
              </a:rPr>
              <a:t>The package is used to manage the </a:t>
            </a:r>
            <a:r>
              <a:rPr lang="en-US" altLang="zh-TW" sz="2000" dirty="0" err="1">
                <a:ea typeface="新細明體" pitchFamily="18" charset="-120"/>
              </a:rPr>
              <a:t>perl</a:t>
            </a:r>
            <a:r>
              <a:rPr lang="en-US" altLang="zh-TW" sz="2000" dirty="0">
                <a:ea typeface="新細明體" pitchFamily="18" charset="-120"/>
              </a:rPr>
              <a:t> module.</a:t>
            </a:r>
          </a:p>
          <a:p>
            <a:endParaRPr lang="en-US" altLang="zh-TW" sz="2000" dirty="0">
              <a:ea typeface="新細明體" pitchFamily="18" charset="-120"/>
            </a:endParaRPr>
          </a:p>
          <a:p>
            <a:r>
              <a:rPr lang="en-US" altLang="zh-TW" sz="2000" dirty="0">
                <a:ea typeface="新細明體" pitchFamily="18" charset="-120"/>
              </a:rPr>
              <a:t>1. login using "root"</a:t>
            </a:r>
          </a:p>
          <a:p>
            <a:r>
              <a:rPr lang="en-US" altLang="zh-TW" sz="2000" dirty="0">
                <a:ea typeface="新細明體" pitchFamily="18" charset="-120"/>
              </a:rPr>
              <a:t>2. </a:t>
            </a:r>
            <a:r>
              <a:rPr lang="en-US" altLang="zh-TW" sz="2000" dirty="0" err="1">
                <a:ea typeface="新細明體" pitchFamily="18" charset="-120"/>
              </a:rPr>
              <a:t>perl</a:t>
            </a:r>
            <a:r>
              <a:rPr lang="en-US" altLang="zh-TW" sz="2000" dirty="0">
                <a:ea typeface="新細明體" pitchFamily="18" charset="-120"/>
              </a:rPr>
              <a:t> -MCPAN -e shell</a:t>
            </a:r>
          </a:p>
          <a:p>
            <a:r>
              <a:rPr lang="en-US" altLang="zh-TW" sz="2000" dirty="0">
                <a:ea typeface="新細明體" pitchFamily="18" charset="-120"/>
              </a:rPr>
              <a:t>3. </a:t>
            </a:r>
            <a:r>
              <a:rPr lang="en-US" altLang="zh-TW" sz="2000" dirty="0" err="1">
                <a:ea typeface="新細明體" pitchFamily="18" charset="-120"/>
              </a:rPr>
              <a:t>cpan</a:t>
            </a:r>
            <a:r>
              <a:rPr lang="en-US" altLang="zh-TW" sz="2000" dirty="0">
                <a:ea typeface="新細明體" pitchFamily="18" charset="-120"/>
              </a:rPr>
              <a:t>&gt; get &lt;</a:t>
            </a:r>
            <a:r>
              <a:rPr lang="en-US" altLang="zh-TW" sz="2000" dirty="0" err="1">
                <a:ea typeface="新細明體" pitchFamily="18" charset="-120"/>
              </a:rPr>
              <a:t>module_name</a:t>
            </a:r>
            <a:r>
              <a:rPr lang="en-US" altLang="zh-TW" sz="2000" dirty="0">
                <a:ea typeface="新細明體" pitchFamily="18" charset="-120"/>
              </a:rPr>
              <a:t>&gt;</a:t>
            </a:r>
          </a:p>
          <a:p>
            <a:r>
              <a:rPr lang="en-US" altLang="zh-TW" sz="2000" dirty="0">
                <a:ea typeface="新細明體" pitchFamily="18" charset="-120"/>
              </a:rPr>
              <a:t>4. </a:t>
            </a:r>
            <a:r>
              <a:rPr lang="en-US" altLang="zh-TW" sz="2000" dirty="0" err="1">
                <a:ea typeface="新細明體" pitchFamily="18" charset="-120"/>
              </a:rPr>
              <a:t>cpan</a:t>
            </a:r>
            <a:r>
              <a:rPr lang="en-US" altLang="zh-TW" sz="2000" dirty="0">
                <a:ea typeface="新細明體" pitchFamily="18" charset="-120"/>
              </a:rPr>
              <a:t>&gt; install &lt;</a:t>
            </a:r>
            <a:r>
              <a:rPr lang="en-US" altLang="zh-TW" sz="2000" dirty="0" err="1">
                <a:ea typeface="新細明體" pitchFamily="18" charset="-120"/>
              </a:rPr>
              <a:t>module_name</a:t>
            </a:r>
            <a:r>
              <a:rPr lang="en-US" altLang="zh-TW" sz="2000" dirty="0">
                <a:ea typeface="新細明體" pitchFamily="18" charset="-120"/>
              </a:rPr>
              <a:t>&gt;</a:t>
            </a:r>
          </a:p>
          <a:p>
            <a:r>
              <a:rPr lang="en-US" altLang="zh-TW" sz="2000" dirty="0">
                <a:ea typeface="新細明體" pitchFamily="18" charset="-120"/>
              </a:rPr>
              <a:t>5. q</a:t>
            </a:r>
          </a:p>
          <a:p>
            <a:endParaRPr lang="en-US" altLang="zh-TW" sz="2000" dirty="0">
              <a:ea typeface="新細明體" pitchFamily="18" charset="-120"/>
            </a:endParaRPr>
          </a:p>
          <a:p>
            <a:r>
              <a:rPr lang="en-US" altLang="zh-TW" sz="2000" dirty="0">
                <a:ea typeface="新細明體" pitchFamily="18" charset="-120"/>
              </a:rPr>
              <a:t>ps1) </a:t>
            </a:r>
            <a:r>
              <a:rPr lang="en-US" altLang="zh-TW" sz="2000" dirty="0" err="1">
                <a:ea typeface="新細明體" pitchFamily="18" charset="-120"/>
              </a:rPr>
              <a:t>cpan</a:t>
            </a:r>
            <a:r>
              <a:rPr lang="en-US" altLang="zh-TW" sz="2000" dirty="0">
                <a:ea typeface="新細明體" pitchFamily="18" charset="-120"/>
              </a:rPr>
              <a:t>&gt;h (help)</a:t>
            </a:r>
          </a:p>
          <a:p>
            <a:r>
              <a:rPr lang="en-US" altLang="zh-TW" sz="2000" dirty="0">
                <a:ea typeface="新細明體" pitchFamily="18" charset="-120"/>
              </a:rPr>
              <a:t>ps2) o </a:t>
            </a:r>
            <a:r>
              <a:rPr lang="en-US" altLang="zh-TW" sz="2000" dirty="0" err="1">
                <a:ea typeface="新細明體" pitchFamily="18" charset="-120"/>
              </a:rPr>
              <a:t>conf</a:t>
            </a:r>
            <a:r>
              <a:rPr lang="en-US" altLang="zh-TW" sz="2000" dirty="0">
                <a:ea typeface="新細明體" pitchFamily="18" charset="-120"/>
              </a:rPr>
              <a:t> '</a:t>
            </a:r>
            <a:r>
              <a:rPr lang="en-US" altLang="zh-TW" sz="2000" dirty="0" err="1">
                <a:ea typeface="新細明體" pitchFamily="18" charset="-120"/>
              </a:rPr>
              <a:t>urllist</a:t>
            </a:r>
            <a:r>
              <a:rPr lang="en-US" altLang="zh-TW" sz="2000" dirty="0">
                <a:ea typeface="新細明體" pitchFamily="18" charset="-120"/>
              </a:rPr>
              <a:t>' =&gt; ftp://ftp.nctu.edu.tw/pub/unix/perl/CPAN</a:t>
            </a:r>
          </a:p>
          <a:p>
            <a:r>
              <a:rPr lang="en-US" altLang="zh-TW" sz="2000" dirty="0">
                <a:ea typeface="新細明體" pitchFamily="18" charset="-120"/>
              </a:rPr>
              <a:t>ps3) &lt;</a:t>
            </a:r>
            <a:r>
              <a:rPr lang="en-US" altLang="zh-TW" sz="2000" dirty="0" err="1">
                <a:ea typeface="新細明體" pitchFamily="18" charset="-120"/>
              </a:rPr>
              <a:t>module_name</a:t>
            </a:r>
            <a:r>
              <a:rPr lang="en-US" altLang="zh-TW" sz="2000" dirty="0">
                <a:ea typeface="新細明體" pitchFamily="18" charset="-120"/>
              </a:rPr>
              <a:t>&gt; can be </a:t>
            </a:r>
          </a:p>
          <a:p>
            <a:pPr lvl="1"/>
            <a:r>
              <a:rPr lang="en-US" altLang="zh-TW" sz="1600" dirty="0">
                <a:ea typeface="新細明體" pitchFamily="18" charset="-120"/>
              </a:rPr>
              <a:t>String::CRC::</a:t>
            </a:r>
            <a:r>
              <a:rPr lang="en-US" altLang="zh-TW" sz="1600" dirty="0" err="1">
                <a:ea typeface="新細明體" pitchFamily="18" charset="-120"/>
              </a:rPr>
              <a:t>Cksum</a:t>
            </a:r>
            <a:endParaRPr lang="en-US" altLang="zh-TW" sz="1600" dirty="0">
              <a:ea typeface="新細明體" pitchFamily="18" charset="-120"/>
            </a:endParaRPr>
          </a:p>
          <a:p>
            <a:pPr lvl="1"/>
            <a:r>
              <a:rPr lang="en-US" altLang="zh-TW" sz="1600" dirty="0">
                <a:ea typeface="新細明體" pitchFamily="18" charset="-120"/>
              </a:rPr>
              <a:t>Compress::</a:t>
            </a:r>
            <a:r>
              <a:rPr lang="en-US" altLang="zh-TW" sz="1600" dirty="0" err="1">
                <a:ea typeface="新細明體" pitchFamily="18" charset="-120"/>
              </a:rPr>
              <a:t>Zlib</a:t>
            </a:r>
            <a:endParaRPr lang="en-US" altLang="zh-TW" sz="1600" dirty="0">
              <a:ea typeface="新細明體" pitchFamily="18" charset="-120"/>
            </a:endParaRPr>
          </a:p>
          <a:p>
            <a:pPr lvl="1"/>
            <a:r>
              <a:rPr lang="en-US" altLang="zh-TW" sz="1600" dirty="0">
                <a:ea typeface="新細明體" pitchFamily="18" charset="-120"/>
              </a:rPr>
              <a:t>SNMP</a:t>
            </a:r>
          </a:p>
          <a:p>
            <a:endParaRPr lang="zh-TW" altLang="en-US" dirty="0"/>
          </a:p>
        </p:txBody>
      </p:sp>
      <p:sp>
        <p:nvSpPr>
          <p:cNvPr id="3" name="標題 2"/>
          <p:cNvSpPr>
            <a:spLocks noGrp="1"/>
          </p:cNvSpPr>
          <p:nvPr>
            <p:ph type="title"/>
          </p:nvPr>
        </p:nvSpPr>
        <p:spPr/>
        <p:txBody>
          <a:bodyPr/>
          <a:lstStyle/>
          <a:p>
            <a:r>
              <a:rPr lang="en-US" altLang="zh-TW" dirty="0">
                <a:ea typeface="新細明體" pitchFamily="18" charset="-120"/>
              </a:rPr>
              <a:t>Appendix - CPAN</a:t>
            </a:r>
            <a:endParaRPr lang="zh-TW" altLang="en-US" dirty="0"/>
          </a:p>
        </p:txBody>
      </p:sp>
    </p:spTree>
    <p:extLst>
      <p:ext uri="{BB962C8B-B14F-4D97-AF65-F5344CB8AC3E}">
        <p14:creationId xmlns:p14="http://schemas.microsoft.com/office/powerpoint/2010/main" val="26727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ea typeface="新細明體" pitchFamily="18" charset="-120"/>
              </a:rPr>
              <a:t>A Perl script name “mib2c”.</a:t>
            </a:r>
          </a:p>
          <a:p>
            <a:r>
              <a:rPr lang="en-US" altLang="zh-TW" dirty="0">
                <a:ea typeface="新細明體" pitchFamily="18" charset="-120"/>
              </a:rPr>
              <a:t>Takes the MIB file and converts it into C code.</a:t>
            </a:r>
          </a:p>
          <a:p>
            <a:r>
              <a:rPr lang="en-US" altLang="zh-TW" dirty="0">
                <a:ea typeface="新細明體" pitchFamily="18" charset="-120"/>
              </a:rPr>
              <a:t>The generated C codes can be used as "template" files for UCD SNMP implement MIBs.</a:t>
            </a:r>
          </a:p>
          <a:p>
            <a:r>
              <a:rPr lang="en-US" altLang="zh-TW" dirty="0">
                <a:ea typeface="新細明體" pitchFamily="18" charset="-120"/>
              </a:rPr>
              <a:t>It will not generate working C file, it only shortens development time.</a:t>
            </a:r>
          </a:p>
          <a:p>
            <a:endParaRPr lang="zh-TW" altLang="en-US" dirty="0"/>
          </a:p>
        </p:txBody>
      </p:sp>
      <p:sp>
        <p:nvSpPr>
          <p:cNvPr id="3" name="標題 2"/>
          <p:cNvSpPr>
            <a:spLocks noGrp="1"/>
          </p:cNvSpPr>
          <p:nvPr>
            <p:ph type="title"/>
          </p:nvPr>
        </p:nvSpPr>
        <p:spPr/>
        <p:txBody>
          <a:bodyPr/>
          <a:lstStyle/>
          <a:p>
            <a:r>
              <a:rPr lang="da-DK" altLang="zh-TW" dirty="0"/>
              <a:t>Overview</a:t>
            </a:r>
            <a:endParaRPr lang="zh-TW" altLang="en-US" dirty="0"/>
          </a:p>
        </p:txBody>
      </p:sp>
    </p:spTree>
    <p:extLst>
      <p:ext uri="{BB962C8B-B14F-4D97-AF65-F5344CB8AC3E}">
        <p14:creationId xmlns:p14="http://schemas.microsoft.com/office/powerpoint/2010/main" val="124102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ea typeface="新細明體" pitchFamily="18" charset="-120"/>
              </a:rPr>
              <a:t>NET-SNMP</a:t>
            </a:r>
          </a:p>
          <a:p>
            <a:r>
              <a:rPr lang="en-US" altLang="zh-TW" dirty="0">
                <a:ea typeface="新細明體" pitchFamily="18" charset="-120"/>
              </a:rPr>
              <a:t>“mib2c” requires the SNMP.pm Perl module.</a:t>
            </a:r>
          </a:p>
          <a:p>
            <a:pPr lvl="1"/>
            <a:r>
              <a:rPr lang="en-US" altLang="zh-TW" dirty="0">
                <a:ea typeface="新細明體" pitchFamily="18" charset="-120"/>
                <a:hlinkClick r:id="rId2"/>
              </a:rPr>
              <a:t>http://www.cpan.org/modules/by-module/SNMP/</a:t>
            </a:r>
            <a:endParaRPr lang="en-US" altLang="zh-TW" dirty="0">
              <a:ea typeface="新細明體" pitchFamily="18" charset="-120"/>
            </a:endParaRPr>
          </a:p>
          <a:p>
            <a:pPr lvl="1"/>
            <a:r>
              <a:rPr lang="en-US" altLang="zh-TW" dirty="0">
                <a:ea typeface="新細明體" pitchFamily="18" charset="-120"/>
              </a:rPr>
              <a:t>Or </a:t>
            </a:r>
            <a:r>
              <a:rPr lang="en-US" altLang="zh-TW" dirty="0">
                <a:ea typeface="新細明體" pitchFamily="18" charset="-120"/>
                <a:hlinkClick r:id="rId2"/>
              </a:rPr>
              <a:t>http://www.cpan.org/</a:t>
            </a:r>
            <a:endParaRPr lang="en-US" altLang="zh-TW" dirty="0">
              <a:ea typeface="新細明體" pitchFamily="18" charset="-120"/>
            </a:endParaRPr>
          </a:p>
          <a:p>
            <a:r>
              <a:rPr lang="en-US" altLang="zh-TW" dirty="0">
                <a:ea typeface="新細明體" pitchFamily="18" charset="-120"/>
              </a:rPr>
              <a:t>“mib2c” also needs the MIB definition files that it can read it and generate template code. </a:t>
            </a:r>
          </a:p>
          <a:p>
            <a:endParaRPr lang="zh-TW" altLang="en-US" dirty="0"/>
          </a:p>
        </p:txBody>
      </p:sp>
      <p:sp>
        <p:nvSpPr>
          <p:cNvPr id="3" name="標題 2"/>
          <p:cNvSpPr>
            <a:spLocks noGrp="1"/>
          </p:cNvSpPr>
          <p:nvPr>
            <p:ph type="title"/>
          </p:nvPr>
        </p:nvSpPr>
        <p:spPr/>
        <p:txBody>
          <a:bodyPr/>
          <a:lstStyle/>
          <a:p>
            <a:r>
              <a:rPr lang="da-DK" altLang="zh-TW" dirty="0"/>
              <a:t>Requirements</a:t>
            </a:r>
            <a:endParaRPr lang="zh-TW" altLang="en-US" dirty="0"/>
          </a:p>
        </p:txBody>
      </p:sp>
    </p:spTree>
    <p:extLst>
      <p:ext uri="{BB962C8B-B14F-4D97-AF65-F5344CB8AC3E}">
        <p14:creationId xmlns:p14="http://schemas.microsoft.com/office/powerpoint/2010/main" val="242223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spcBef>
                <a:spcPct val="40000"/>
              </a:spcBef>
              <a:spcAft>
                <a:spcPct val="20000"/>
              </a:spcAft>
              <a:buClr>
                <a:schemeClr val="hlink"/>
              </a:buClr>
              <a:buFont typeface="Webdings" panose="05030102010509060703" pitchFamily="18" charset="2"/>
              <a:buChar char="4"/>
            </a:pPr>
            <a:r>
              <a:rPr lang="da-DK" altLang="zh-TW" dirty="0"/>
              <a:t>”mib2c” takes one argument: an OID.</a:t>
            </a:r>
          </a:p>
          <a:p>
            <a:pPr lvl="1">
              <a:spcBef>
                <a:spcPct val="10000"/>
              </a:spcBef>
              <a:spcAft>
                <a:spcPct val="20000"/>
              </a:spcAft>
              <a:buClr>
                <a:srgbClr val="666666"/>
              </a:buClr>
              <a:buFont typeface="Webdings" panose="05030102010509060703" pitchFamily="18" charset="2"/>
              <a:buChar char="4"/>
            </a:pPr>
            <a:r>
              <a:rPr lang="en-US" altLang="zh-TW" dirty="0">
                <a:ea typeface="新細明體" pitchFamily="18" charset="-120"/>
              </a:rPr>
              <a:t>mib2c 1.3.6.1.2.1.1</a:t>
            </a:r>
          </a:p>
          <a:p>
            <a:pPr lvl="1">
              <a:spcBef>
                <a:spcPct val="10000"/>
              </a:spcBef>
              <a:spcAft>
                <a:spcPct val="20000"/>
              </a:spcAft>
              <a:buClr>
                <a:srgbClr val="666666"/>
              </a:buClr>
              <a:buFont typeface="Webdings" panose="05030102010509060703" pitchFamily="18" charset="2"/>
              <a:buChar char="4"/>
            </a:pPr>
            <a:r>
              <a:rPr lang="en-US" altLang="zh-TW" dirty="0">
                <a:ea typeface="新細明體" pitchFamily="18" charset="-120"/>
              </a:rPr>
              <a:t>mib2c system</a:t>
            </a:r>
          </a:p>
          <a:p>
            <a:pPr lvl="1">
              <a:spcBef>
                <a:spcPct val="10000"/>
              </a:spcBef>
              <a:spcAft>
                <a:spcPct val="20000"/>
              </a:spcAft>
              <a:buClr>
                <a:srgbClr val="666666"/>
              </a:buClr>
              <a:buFont typeface="Webdings" panose="05030102010509060703" pitchFamily="18" charset="2"/>
              <a:buChar char="4"/>
            </a:pPr>
            <a:r>
              <a:rPr lang="en-US" altLang="zh-TW" dirty="0" err="1">
                <a:ea typeface="新細明體" pitchFamily="18" charset="-120"/>
              </a:rPr>
              <a:t>env</a:t>
            </a:r>
            <a:r>
              <a:rPr lang="en-US" altLang="zh-TW" dirty="0">
                <a:ea typeface="新細明體" pitchFamily="18" charset="-120"/>
              </a:rPr>
              <a:t> MIBS="+BRIDGE-MIB" mib2c dot1dBridge</a:t>
            </a:r>
          </a:p>
          <a:p>
            <a:pPr lvl="1">
              <a:spcBef>
                <a:spcPct val="10000"/>
              </a:spcBef>
              <a:spcAft>
                <a:spcPct val="20000"/>
              </a:spcAft>
              <a:buClr>
                <a:srgbClr val="666666"/>
              </a:buClr>
              <a:buFont typeface="Webdings" panose="05030102010509060703" pitchFamily="18" charset="2"/>
              <a:buChar char="4"/>
            </a:pPr>
            <a:r>
              <a:rPr lang="en-US" altLang="zh-TW" dirty="0" err="1">
                <a:ea typeface="新細明體" pitchFamily="18" charset="-120"/>
              </a:rPr>
              <a:t>env</a:t>
            </a:r>
            <a:r>
              <a:rPr lang="en-US" altLang="zh-TW" dirty="0">
                <a:ea typeface="新細明體" pitchFamily="18" charset="-120"/>
              </a:rPr>
              <a:t> MIBS=ALL mib2c dot1dBridge</a:t>
            </a:r>
            <a:endParaRPr lang="da-DK" altLang="zh-TW" dirty="0"/>
          </a:p>
          <a:p>
            <a:pPr>
              <a:spcBef>
                <a:spcPct val="40000"/>
              </a:spcBef>
              <a:spcAft>
                <a:spcPct val="20000"/>
              </a:spcAft>
              <a:buClr>
                <a:schemeClr val="hlink"/>
              </a:buClr>
              <a:buFont typeface="Webdings" panose="05030102010509060703" pitchFamily="18" charset="2"/>
              <a:buChar char="4"/>
            </a:pPr>
            <a:r>
              <a:rPr lang="da-DK" altLang="zh-TW" dirty="0"/>
              <a:t>The configuration file for MSCC ENT swich projects</a:t>
            </a:r>
          </a:p>
          <a:p>
            <a:pPr lvl="1">
              <a:spcBef>
                <a:spcPct val="10000"/>
              </a:spcBef>
              <a:spcAft>
                <a:spcPct val="20000"/>
              </a:spcAft>
              <a:buClr>
                <a:srgbClr val="666666"/>
              </a:buClr>
              <a:buFont typeface="Webdings" panose="05030102010509060703" pitchFamily="18" charset="2"/>
              <a:buChar char="4"/>
            </a:pPr>
            <a:r>
              <a:rPr lang="en-US" altLang="zh-TW" dirty="0">
                <a:ea typeface="新細明體" pitchFamily="18" charset="-120"/>
              </a:rPr>
              <a:t>mib2c vtss_mib2c_ucd_snmp.conf system</a:t>
            </a:r>
          </a:p>
          <a:p>
            <a:pPr>
              <a:spcBef>
                <a:spcPct val="40000"/>
              </a:spcBef>
              <a:spcAft>
                <a:spcPct val="20000"/>
              </a:spcAft>
              <a:buClr>
                <a:schemeClr val="hlink"/>
              </a:buClr>
              <a:buFont typeface="Webdings" panose="05030102010509060703" pitchFamily="18" charset="2"/>
              <a:buChar char="4"/>
            </a:pPr>
            <a:r>
              <a:rPr lang="en-US" altLang="zh-TW" dirty="0">
                <a:ea typeface="新細明體" pitchFamily="18" charset="-120"/>
              </a:rPr>
              <a:t>Uses the </a:t>
            </a:r>
            <a:r>
              <a:rPr lang="en-US" altLang="zh-TW" dirty="0" err="1">
                <a:ea typeface="新細明體" pitchFamily="18" charset="-120"/>
              </a:rPr>
              <a:t>xxx_init</a:t>
            </a:r>
            <a:r>
              <a:rPr lang="en-US" altLang="zh-TW" dirty="0">
                <a:ea typeface="新細明體" pitchFamily="18" charset="-120"/>
              </a:rPr>
              <a:t>() function to initialize this MIB module.</a:t>
            </a:r>
          </a:p>
          <a:p>
            <a:pPr>
              <a:spcBef>
                <a:spcPct val="40000"/>
              </a:spcBef>
              <a:spcAft>
                <a:spcPct val="20000"/>
              </a:spcAft>
              <a:buClr>
                <a:schemeClr val="hlink"/>
              </a:buClr>
              <a:buFont typeface="Webdings" panose="05030102010509060703" pitchFamily="18" charset="2"/>
              <a:buChar char="4"/>
            </a:pPr>
            <a:r>
              <a:rPr lang="en-US" altLang="zh-TW" dirty="0">
                <a:ea typeface="新細明體" pitchFamily="18" charset="-120"/>
              </a:rPr>
              <a:t>More information:</a:t>
            </a:r>
          </a:p>
          <a:p>
            <a:pPr lvl="1">
              <a:spcBef>
                <a:spcPct val="10000"/>
              </a:spcBef>
              <a:spcAft>
                <a:spcPct val="20000"/>
              </a:spcAft>
              <a:buClr>
                <a:srgbClr val="666666"/>
              </a:buClr>
              <a:buFont typeface="Webdings" panose="05030102010509060703" pitchFamily="18" charset="2"/>
              <a:buChar char="4"/>
            </a:pPr>
            <a:r>
              <a:rPr lang="en-US" altLang="zh-TW" dirty="0">
                <a:ea typeface="新細明體" pitchFamily="18" charset="-120"/>
                <a:hlinkClick r:id="rId2"/>
              </a:rPr>
              <a:t>http://www.net-snmp.org/tutorial/tutorial-4/agent/index.html</a:t>
            </a:r>
            <a:endParaRPr lang="da-DK" altLang="zh-TW" dirty="0">
              <a:ea typeface="新細明體" pitchFamily="18" charset="-120"/>
            </a:endParaRPr>
          </a:p>
          <a:p>
            <a:endParaRPr lang="zh-TW" altLang="en-US" dirty="0"/>
          </a:p>
        </p:txBody>
      </p:sp>
      <p:sp>
        <p:nvSpPr>
          <p:cNvPr id="3" name="標題 2"/>
          <p:cNvSpPr>
            <a:spLocks noGrp="1"/>
          </p:cNvSpPr>
          <p:nvPr>
            <p:ph type="title"/>
          </p:nvPr>
        </p:nvSpPr>
        <p:spPr/>
        <p:txBody>
          <a:bodyPr/>
          <a:lstStyle/>
          <a:p>
            <a:r>
              <a:rPr lang="da-DK" altLang="zh-TW" dirty="0"/>
              <a:t>Usage</a:t>
            </a:r>
            <a:endParaRPr lang="zh-TW" altLang="en-US" dirty="0"/>
          </a:p>
        </p:txBody>
      </p:sp>
    </p:spTree>
    <p:extLst>
      <p:ext uri="{BB962C8B-B14F-4D97-AF65-F5344CB8AC3E}">
        <p14:creationId xmlns:p14="http://schemas.microsoft.com/office/powerpoint/2010/main" val="27629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28600" y="966268"/>
            <a:ext cx="8686800" cy="5649686"/>
          </a:xfrm>
        </p:spPr>
        <p:txBody>
          <a:bodyPr/>
          <a:lstStyle/>
          <a:p>
            <a:pPr>
              <a:buNone/>
            </a:pPr>
            <a:r>
              <a:rPr lang="da-DK" altLang="zh-TW" dirty="0"/>
              <a:t>Under Ubuntu, the default directory for mib files loading is /usr/share/snmp/mibs</a:t>
            </a:r>
          </a:p>
          <a:p>
            <a:r>
              <a:rPr lang="en-US" altLang="zh-TW" dirty="0">
                <a:ea typeface="新細明體" pitchFamily="18" charset="-120"/>
              </a:rPr>
              <a:t>Step1: Install mib2c</a:t>
            </a:r>
          </a:p>
          <a:p>
            <a:pPr lvl="1"/>
            <a:r>
              <a:rPr lang="en-US" altLang="zh-TW" dirty="0"/>
              <a:t>$ </a:t>
            </a:r>
            <a:r>
              <a:rPr lang="en-US" altLang="zh-TW" dirty="0" err="1">
                <a:ea typeface="新細明體" pitchFamily="18" charset="-120"/>
              </a:rPr>
              <a:t>sudo</a:t>
            </a:r>
            <a:r>
              <a:rPr lang="en-US" altLang="zh-TW" dirty="0">
                <a:ea typeface="新細明體" pitchFamily="18" charset="-120"/>
              </a:rPr>
              <a:t> apt-get install </a:t>
            </a:r>
            <a:r>
              <a:rPr lang="en-US" altLang="zh-TW" dirty="0" err="1">
                <a:ea typeface="新細明體" pitchFamily="18" charset="-120"/>
              </a:rPr>
              <a:t>libsnmp</a:t>
            </a:r>
            <a:r>
              <a:rPr lang="en-US" altLang="zh-TW" dirty="0">
                <a:ea typeface="新細明體" pitchFamily="18" charset="-120"/>
              </a:rPr>
              <a:t>-dev</a:t>
            </a:r>
          </a:p>
          <a:p>
            <a:r>
              <a:rPr lang="en-US" altLang="zh-TW" dirty="0">
                <a:ea typeface="新細明體" pitchFamily="18" charset="-120"/>
              </a:rPr>
              <a:t>Step2: Add MIB search path (depend on the </a:t>
            </a:r>
            <a:r>
              <a:rPr lang="en-US" altLang="zh-TW" dirty="0" err="1">
                <a:ea typeface="新細明體" pitchFamily="18" charset="-120"/>
              </a:rPr>
              <a:t>mibs</a:t>
            </a:r>
            <a:r>
              <a:rPr lang="en-US" altLang="zh-TW" dirty="0">
                <a:ea typeface="新細明體" pitchFamily="18" charset="-120"/>
              </a:rPr>
              <a:t> directory)</a:t>
            </a:r>
          </a:p>
          <a:p>
            <a:pPr lvl="1"/>
            <a:r>
              <a:rPr lang="en-US" altLang="zh-TW" dirty="0"/>
              <a:t>$ </a:t>
            </a:r>
            <a:r>
              <a:rPr lang="en-US" altLang="zh-TW" dirty="0">
                <a:ea typeface="新細明體" pitchFamily="18" charset="-120"/>
              </a:rPr>
              <a:t>vi /</a:t>
            </a:r>
            <a:r>
              <a:rPr lang="en-US" altLang="zh-TW" dirty="0" err="1">
                <a:ea typeface="新細明體" pitchFamily="18" charset="-120"/>
              </a:rPr>
              <a:t>etc</a:t>
            </a:r>
            <a:r>
              <a:rPr lang="en-US" altLang="zh-TW" dirty="0">
                <a:ea typeface="新細明體" pitchFamily="18" charset="-120"/>
              </a:rPr>
              <a:t>/</a:t>
            </a:r>
            <a:r>
              <a:rPr lang="en-US" altLang="zh-TW" dirty="0" err="1">
                <a:ea typeface="新細明體" pitchFamily="18" charset="-120"/>
              </a:rPr>
              <a:t>snmp</a:t>
            </a:r>
            <a:r>
              <a:rPr lang="en-US" altLang="zh-TW" dirty="0">
                <a:ea typeface="新細明體" pitchFamily="18" charset="-120"/>
              </a:rPr>
              <a:t>/</a:t>
            </a:r>
            <a:r>
              <a:rPr lang="en-US" altLang="zh-TW" dirty="0" err="1">
                <a:ea typeface="新細明體" pitchFamily="18" charset="-120"/>
              </a:rPr>
              <a:t>snmp.conf</a:t>
            </a:r>
            <a:endParaRPr lang="en-US" altLang="zh-TW" dirty="0">
              <a:ea typeface="新細明體" pitchFamily="18" charset="-120"/>
            </a:endParaRPr>
          </a:p>
          <a:p>
            <a:pPr lvl="1">
              <a:buNone/>
            </a:pPr>
            <a:r>
              <a:rPr lang="en-US" altLang="zh-TW" dirty="0" err="1">
                <a:ea typeface="新細明體" pitchFamily="18" charset="-120"/>
              </a:rPr>
              <a:t>mibdirs</a:t>
            </a:r>
            <a:r>
              <a:rPr lang="en-US" altLang="zh-TW" dirty="0">
                <a:ea typeface="新細明體" pitchFamily="18" charset="-120"/>
              </a:rPr>
              <a:t> +/</a:t>
            </a:r>
            <a:r>
              <a:rPr lang="en-US" altLang="zh-TW" dirty="0" err="1">
                <a:ea typeface="新細明體" pitchFamily="18" charset="-120"/>
              </a:rPr>
              <a:t>usr</a:t>
            </a:r>
            <a:r>
              <a:rPr lang="en-US" altLang="zh-TW" dirty="0">
                <a:ea typeface="新細明體" pitchFamily="18" charset="-120"/>
              </a:rPr>
              <a:t>/share/</a:t>
            </a:r>
            <a:r>
              <a:rPr lang="en-US" altLang="zh-TW" dirty="0" err="1">
                <a:ea typeface="新細明體" pitchFamily="18" charset="-120"/>
              </a:rPr>
              <a:t>snmp</a:t>
            </a:r>
            <a:r>
              <a:rPr lang="en-US" altLang="zh-TW" dirty="0">
                <a:ea typeface="新細明體" pitchFamily="18" charset="-120"/>
              </a:rPr>
              <a:t>/</a:t>
            </a:r>
            <a:r>
              <a:rPr lang="en-US" altLang="zh-TW" dirty="0" err="1">
                <a:ea typeface="新細明體" pitchFamily="18" charset="-120"/>
              </a:rPr>
              <a:t>mibs</a:t>
            </a:r>
            <a:r>
              <a:rPr lang="en-US" altLang="zh-TW" dirty="0">
                <a:ea typeface="新細明體" pitchFamily="18" charset="-120"/>
              </a:rPr>
              <a:t>/</a:t>
            </a:r>
            <a:r>
              <a:rPr lang="en-US" altLang="zh-TW" dirty="0" err="1">
                <a:ea typeface="新細明體" pitchFamily="18" charset="-120"/>
              </a:rPr>
              <a:t>iana</a:t>
            </a:r>
            <a:r>
              <a:rPr lang="en-US" altLang="zh-TW" dirty="0">
                <a:ea typeface="新細明體" pitchFamily="18" charset="-120"/>
              </a:rPr>
              <a:t>:/</a:t>
            </a:r>
            <a:r>
              <a:rPr lang="en-US" altLang="zh-TW" dirty="0" err="1">
                <a:ea typeface="新細明體" pitchFamily="18" charset="-120"/>
              </a:rPr>
              <a:t>usr</a:t>
            </a:r>
            <a:r>
              <a:rPr lang="en-US" altLang="zh-TW" dirty="0">
                <a:ea typeface="新細明體" pitchFamily="18" charset="-120"/>
              </a:rPr>
              <a:t>/share/</a:t>
            </a:r>
            <a:r>
              <a:rPr lang="en-US" altLang="zh-TW" dirty="0" err="1">
                <a:ea typeface="新細明體" pitchFamily="18" charset="-120"/>
              </a:rPr>
              <a:t>snmp</a:t>
            </a:r>
            <a:r>
              <a:rPr lang="en-US" altLang="zh-TW" dirty="0">
                <a:ea typeface="新細明體" pitchFamily="18" charset="-120"/>
              </a:rPr>
              <a:t>/</a:t>
            </a:r>
            <a:r>
              <a:rPr lang="en-US" altLang="zh-TW" dirty="0" err="1">
                <a:ea typeface="新細明體" pitchFamily="18" charset="-120"/>
              </a:rPr>
              <a:t>mibs</a:t>
            </a:r>
            <a:r>
              <a:rPr lang="en-US" altLang="zh-TW" dirty="0">
                <a:ea typeface="新細明體" pitchFamily="18" charset="-120"/>
              </a:rPr>
              <a:t>/</a:t>
            </a:r>
            <a:r>
              <a:rPr lang="en-US" altLang="zh-TW" dirty="0" err="1">
                <a:ea typeface="新細明體" pitchFamily="18" charset="-120"/>
              </a:rPr>
              <a:t>ietf</a:t>
            </a:r>
            <a:r>
              <a:rPr lang="en-US" altLang="zh-TW" dirty="0">
                <a:ea typeface="新細明體" pitchFamily="18" charset="-120"/>
              </a:rPr>
              <a:t>:/</a:t>
            </a:r>
            <a:r>
              <a:rPr lang="en-US" altLang="zh-TW" dirty="0" err="1">
                <a:ea typeface="新細明體" pitchFamily="18" charset="-120"/>
              </a:rPr>
              <a:t>usr</a:t>
            </a:r>
            <a:r>
              <a:rPr lang="en-US" altLang="zh-TW" dirty="0">
                <a:ea typeface="新細明體" pitchFamily="18" charset="-120"/>
              </a:rPr>
              <a:t>/share/</a:t>
            </a:r>
            <a:r>
              <a:rPr lang="en-US" altLang="zh-TW" dirty="0" err="1">
                <a:ea typeface="新細明體" pitchFamily="18" charset="-120"/>
              </a:rPr>
              <a:t>snmp</a:t>
            </a:r>
            <a:r>
              <a:rPr lang="en-US" altLang="zh-TW" dirty="0">
                <a:ea typeface="新細明體" pitchFamily="18" charset="-120"/>
              </a:rPr>
              <a:t>/</a:t>
            </a:r>
            <a:r>
              <a:rPr lang="en-US" altLang="zh-TW" dirty="0" err="1">
                <a:ea typeface="新細明體" pitchFamily="18" charset="-120"/>
              </a:rPr>
              <a:t>mibs</a:t>
            </a:r>
            <a:r>
              <a:rPr lang="en-US" altLang="zh-TW" dirty="0">
                <a:ea typeface="新細明體" pitchFamily="18" charset="-120"/>
              </a:rPr>
              <a:t>/</a:t>
            </a:r>
            <a:r>
              <a:rPr lang="en-US" altLang="zh-TW" dirty="0" err="1">
                <a:ea typeface="新細明體" pitchFamily="18" charset="-120"/>
              </a:rPr>
              <a:t>ieee</a:t>
            </a:r>
            <a:r>
              <a:rPr lang="en-US" altLang="zh-TW" dirty="0">
                <a:ea typeface="新細明體" pitchFamily="18" charset="-120"/>
              </a:rPr>
              <a:t>:/</a:t>
            </a:r>
            <a:r>
              <a:rPr lang="en-US" altLang="zh-TW" dirty="0" err="1">
                <a:ea typeface="新細明體" pitchFamily="18" charset="-120"/>
              </a:rPr>
              <a:t>usr</a:t>
            </a:r>
            <a:r>
              <a:rPr lang="en-US" altLang="zh-TW" dirty="0">
                <a:ea typeface="新細明體" pitchFamily="18" charset="-120"/>
              </a:rPr>
              <a:t>/share/</a:t>
            </a:r>
            <a:r>
              <a:rPr lang="en-US" altLang="zh-TW" dirty="0" err="1">
                <a:ea typeface="新細明體" pitchFamily="18" charset="-120"/>
              </a:rPr>
              <a:t>snmp</a:t>
            </a:r>
            <a:r>
              <a:rPr lang="en-US" altLang="zh-TW" dirty="0">
                <a:ea typeface="新細明體" pitchFamily="18" charset="-120"/>
              </a:rPr>
              <a:t>/</a:t>
            </a:r>
            <a:r>
              <a:rPr lang="en-US" altLang="zh-TW" dirty="0" err="1">
                <a:ea typeface="新細明體" pitchFamily="18" charset="-120"/>
              </a:rPr>
              <a:t>mibs</a:t>
            </a:r>
            <a:endParaRPr lang="en-US" altLang="zh-TW" dirty="0">
              <a:ea typeface="新細明體" pitchFamily="18" charset="-120"/>
            </a:endParaRPr>
          </a:p>
          <a:p>
            <a:pPr lvl="1">
              <a:buNone/>
            </a:pPr>
            <a:r>
              <a:rPr lang="en-US" altLang="zh-TW" dirty="0" err="1">
                <a:ea typeface="新細明體" pitchFamily="18" charset="-120"/>
              </a:rPr>
              <a:t>mibs</a:t>
            </a:r>
            <a:r>
              <a:rPr lang="en-US" altLang="zh-TW" dirty="0">
                <a:ea typeface="新細明體" pitchFamily="18" charset="-120"/>
              </a:rPr>
              <a:t> +ALL </a:t>
            </a:r>
          </a:p>
          <a:p>
            <a:r>
              <a:rPr lang="en-US" altLang="zh-TW" dirty="0">
                <a:ea typeface="新細明體" pitchFamily="18" charset="-120"/>
              </a:rPr>
              <a:t>Step3: Run mib2c</a:t>
            </a:r>
          </a:p>
          <a:p>
            <a:pPr lvl="1"/>
            <a:r>
              <a:rPr lang="en-US" altLang="zh-TW" dirty="0"/>
              <a:t>$ </a:t>
            </a:r>
            <a:r>
              <a:rPr lang="en-US" altLang="zh-TW" dirty="0">
                <a:ea typeface="新細明體" pitchFamily="18" charset="-120"/>
              </a:rPr>
              <a:t>cd /home/pchen/mib2c</a:t>
            </a:r>
          </a:p>
          <a:p>
            <a:pPr lvl="1"/>
            <a:r>
              <a:rPr lang="en-US" altLang="zh-TW" dirty="0">
                <a:ea typeface="新細明體" pitchFamily="18" charset="-120"/>
              </a:rPr>
              <a:t> </a:t>
            </a:r>
            <a:r>
              <a:rPr lang="en-US" altLang="zh-TW" dirty="0"/>
              <a:t>$ </a:t>
            </a:r>
            <a:r>
              <a:rPr lang="en-US" altLang="zh-TW" dirty="0">
                <a:ea typeface="新細明體" pitchFamily="18" charset="-120"/>
              </a:rPr>
              <a:t>mib2c -c vtss_mib2c_ucdsnmp.conf </a:t>
            </a:r>
            <a:r>
              <a:rPr lang="en-US" altLang="zh-TW" dirty="0" err="1">
                <a:ea typeface="新細明體" pitchFamily="18" charset="-120"/>
              </a:rPr>
              <a:t>switchMgmt</a:t>
            </a:r>
            <a:endParaRPr lang="en-US" altLang="zh-TW" dirty="0">
              <a:ea typeface="新細明體" pitchFamily="18" charset="-120"/>
            </a:endParaRPr>
          </a:p>
          <a:p>
            <a:pPr lvl="1"/>
            <a:endParaRPr lang="en-US" altLang="zh-TW" dirty="0"/>
          </a:p>
        </p:txBody>
      </p:sp>
      <p:sp>
        <p:nvSpPr>
          <p:cNvPr id="3" name="標題 2"/>
          <p:cNvSpPr>
            <a:spLocks noGrp="1"/>
          </p:cNvSpPr>
          <p:nvPr>
            <p:ph type="title"/>
          </p:nvPr>
        </p:nvSpPr>
        <p:spPr/>
        <p:txBody>
          <a:bodyPr/>
          <a:lstStyle/>
          <a:p>
            <a:r>
              <a:rPr lang="da-DK" altLang="zh-TW" dirty="0"/>
              <a:t>Usage example 1</a:t>
            </a:r>
            <a:endParaRPr lang="zh-TW" altLang="en-US" dirty="0"/>
          </a:p>
        </p:txBody>
      </p:sp>
    </p:spTree>
    <p:extLst>
      <p:ext uri="{BB962C8B-B14F-4D97-AF65-F5344CB8AC3E}">
        <p14:creationId xmlns:p14="http://schemas.microsoft.com/office/powerpoint/2010/main" val="401318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Note:  Download common MIB files on </a:t>
            </a:r>
            <a:r>
              <a:rPr lang="da-DK" altLang="zh-TW" dirty="0"/>
              <a:t>Ubuntu</a:t>
            </a:r>
            <a:endParaRPr lang="en-US" altLang="zh-TW" dirty="0"/>
          </a:p>
          <a:p>
            <a:pPr lvl="1"/>
            <a:r>
              <a:rPr lang="en-US" altLang="zh-TW" dirty="0"/>
              <a:t>$ </a:t>
            </a:r>
            <a:r>
              <a:rPr lang="en-US" altLang="zh-TW" dirty="0" err="1"/>
              <a:t>sudo</a:t>
            </a:r>
            <a:r>
              <a:rPr lang="en-US" altLang="zh-TW" dirty="0"/>
              <a:t> apt-get install </a:t>
            </a:r>
            <a:r>
              <a:rPr lang="en-US" altLang="zh-TW" dirty="0" err="1"/>
              <a:t>snmp</a:t>
            </a:r>
            <a:r>
              <a:rPr lang="en-US" altLang="zh-TW" dirty="0"/>
              <a:t>-</a:t>
            </a:r>
            <a:r>
              <a:rPr lang="en-US" altLang="zh-TW" dirty="0" err="1"/>
              <a:t>mibs</a:t>
            </a:r>
            <a:r>
              <a:rPr lang="en-US" altLang="zh-TW" dirty="0"/>
              <a:t>-downloader</a:t>
            </a:r>
          </a:p>
          <a:p>
            <a:pPr lvl="1"/>
            <a:r>
              <a:rPr lang="en-US" altLang="zh-TW" dirty="0"/>
              <a:t>$ </a:t>
            </a:r>
            <a:r>
              <a:rPr lang="en-US" altLang="zh-TW" dirty="0" err="1"/>
              <a:t>sudo</a:t>
            </a:r>
            <a:r>
              <a:rPr lang="en-US" altLang="zh-TW" dirty="0"/>
              <a:t> download-</a:t>
            </a:r>
            <a:r>
              <a:rPr lang="en-US" altLang="zh-TW" dirty="0" err="1"/>
              <a:t>mibs</a:t>
            </a:r>
            <a:endParaRPr lang="en-US" altLang="zh-TW" dirty="0"/>
          </a:p>
          <a:p>
            <a:pPr lvl="1"/>
            <a:r>
              <a:rPr lang="en-US" altLang="zh-TW" dirty="0"/>
              <a:t>The default directory may be changed to </a:t>
            </a:r>
            <a:r>
              <a:rPr lang="en-US" altLang="zh-TW" b="1" dirty="0"/>
              <a:t>/</a:t>
            </a:r>
            <a:r>
              <a:rPr lang="en-US" altLang="zh-TW" b="1" dirty="0" err="1"/>
              <a:t>var</a:t>
            </a:r>
            <a:r>
              <a:rPr lang="en-US" altLang="zh-TW" b="1" dirty="0"/>
              <a:t>/lib/</a:t>
            </a:r>
            <a:r>
              <a:rPr lang="en-US" altLang="zh-TW" b="1" dirty="0" err="1"/>
              <a:t>mibs</a:t>
            </a:r>
            <a:r>
              <a:rPr lang="en-US" altLang="zh-TW" b="1" dirty="0"/>
              <a:t> </a:t>
            </a:r>
            <a:r>
              <a:rPr lang="en-US" altLang="zh-TW" dirty="0"/>
              <a:t>in different version.</a:t>
            </a:r>
          </a:p>
          <a:p>
            <a:pPr lvl="1"/>
            <a:endParaRPr lang="en-US" altLang="zh-TW" dirty="0"/>
          </a:p>
          <a:p>
            <a:endParaRPr lang="zh-TW" altLang="en-US" dirty="0"/>
          </a:p>
        </p:txBody>
      </p:sp>
      <p:sp>
        <p:nvSpPr>
          <p:cNvPr id="3" name="標題 2"/>
          <p:cNvSpPr>
            <a:spLocks noGrp="1"/>
          </p:cNvSpPr>
          <p:nvPr>
            <p:ph type="title"/>
          </p:nvPr>
        </p:nvSpPr>
        <p:spPr/>
        <p:txBody>
          <a:bodyPr/>
          <a:lstStyle/>
          <a:p>
            <a:r>
              <a:rPr lang="da-DK" altLang="zh-TW" dirty="0"/>
              <a:t>Usage example 2</a:t>
            </a:r>
            <a:endParaRPr lang="zh-TW" altLang="en-US" dirty="0"/>
          </a:p>
        </p:txBody>
      </p:sp>
    </p:spTree>
    <p:extLst>
      <p:ext uri="{BB962C8B-B14F-4D97-AF65-F5344CB8AC3E}">
        <p14:creationId xmlns:p14="http://schemas.microsoft.com/office/powerpoint/2010/main" val="29919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#!/bin/</a:t>
            </a:r>
            <a:r>
              <a:rPr lang="en-US" altLang="zh-TW" dirty="0" err="1"/>
              <a:t>sh</a:t>
            </a:r>
            <a:endParaRPr lang="en-US" altLang="zh-TW" dirty="0"/>
          </a:p>
          <a:p>
            <a:endParaRPr lang="en-US" altLang="zh-TW" dirty="0"/>
          </a:p>
          <a:p>
            <a:r>
              <a:rPr lang="en-US" altLang="zh-TW" dirty="0" err="1"/>
              <a:t>sudo</a:t>
            </a:r>
            <a:r>
              <a:rPr lang="en-US" altLang="zh-TW" dirty="0"/>
              <a:t> apt-get install </a:t>
            </a:r>
            <a:r>
              <a:rPr lang="en-US" altLang="zh-TW" dirty="0" err="1"/>
              <a:t>snmp</a:t>
            </a:r>
            <a:r>
              <a:rPr lang="en-US" altLang="zh-TW" dirty="0"/>
              <a:t>-</a:t>
            </a:r>
            <a:r>
              <a:rPr lang="en-US" altLang="zh-TW" dirty="0" err="1"/>
              <a:t>mibs</a:t>
            </a:r>
            <a:r>
              <a:rPr lang="en-US" altLang="zh-TW" dirty="0"/>
              <a:t>-downloader</a:t>
            </a:r>
          </a:p>
          <a:p>
            <a:r>
              <a:rPr lang="en-US" altLang="zh-TW" dirty="0" err="1"/>
              <a:t>sudo</a:t>
            </a:r>
            <a:r>
              <a:rPr lang="en-US" altLang="zh-TW" dirty="0"/>
              <a:t> download-</a:t>
            </a:r>
            <a:r>
              <a:rPr lang="en-US" altLang="zh-TW" dirty="0" err="1"/>
              <a:t>mibs</a:t>
            </a:r>
            <a:endParaRPr lang="en-US" altLang="zh-TW" dirty="0"/>
          </a:p>
          <a:p>
            <a:r>
              <a:rPr lang="en-US" altLang="zh-TW" dirty="0" err="1"/>
              <a:t>sudo</a:t>
            </a:r>
            <a:r>
              <a:rPr lang="en-US" altLang="zh-TW" dirty="0"/>
              <a:t> </a:t>
            </a:r>
            <a:r>
              <a:rPr lang="en-US" altLang="zh-TW" dirty="0" err="1"/>
              <a:t>wget</a:t>
            </a:r>
            <a:r>
              <a:rPr lang="en-US" altLang="zh-TW" dirty="0"/>
              <a:t> http://www.iana.org/assignments/ianaippmmetricsregistry-mib/ianaippmmetricsregistry-mib -O /</a:t>
            </a:r>
            <a:r>
              <a:rPr lang="en-US" altLang="zh-TW" dirty="0" err="1"/>
              <a:t>usr</a:t>
            </a:r>
            <a:r>
              <a:rPr lang="en-US" altLang="zh-TW" dirty="0"/>
              <a:t>/share/</a:t>
            </a:r>
            <a:r>
              <a:rPr lang="en-US" altLang="zh-TW" dirty="0" err="1"/>
              <a:t>mibs</a:t>
            </a:r>
            <a:r>
              <a:rPr lang="en-US" altLang="zh-TW" dirty="0"/>
              <a:t>/</a:t>
            </a:r>
            <a:r>
              <a:rPr lang="en-US" altLang="zh-TW" dirty="0" err="1"/>
              <a:t>iana</a:t>
            </a:r>
            <a:r>
              <a:rPr lang="en-US" altLang="zh-TW" dirty="0"/>
              <a:t>/IANA-IPPM-METRICS-REGISTRY-MIB</a:t>
            </a:r>
          </a:p>
          <a:p>
            <a:r>
              <a:rPr lang="en-US" altLang="zh-TW" dirty="0" err="1"/>
              <a:t>sudo</a:t>
            </a:r>
            <a:r>
              <a:rPr lang="en-US" altLang="zh-TW" dirty="0"/>
              <a:t> </a:t>
            </a:r>
            <a:r>
              <a:rPr lang="en-US" altLang="zh-TW" dirty="0" err="1"/>
              <a:t>wget</a:t>
            </a:r>
            <a:r>
              <a:rPr lang="en-US" altLang="zh-TW" dirty="0"/>
              <a:t> http://pastebin.com/raw.php?i=p3QyuXzZ -O /</a:t>
            </a:r>
            <a:r>
              <a:rPr lang="en-US" altLang="zh-TW" dirty="0" err="1"/>
              <a:t>usr</a:t>
            </a:r>
            <a:r>
              <a:rPr lang="en-US" altLang="zh-TW" dirty="0"/>
              <a:t>/share/</a:t>
            </a:r>
            <a:r>
              <a:rPr lang="en-US" altLang="zh-TW" dirty="0" err="1"/>
              <a:t>mibs</a:t>
            </a:r>
            <a:r>
              <a:rPr lang="en-US" altLang="zh-TW" dirty="0"/>
              <a:t>/</a:t>
            </a:r>
            <a:r>
              <a:rPr lang="en-US" altLang="zh-TW" dirty="0" err="1"/>
              <a:t>ietf</a:t>
            </a:r>
            <a:r>
              <a:rPr lang="en-US" altLang="zh-TW" dirty="0"/>
              <a:t>/SNMPv2-PDU</a:t>
            </a:r>
          </a:p>
          <a:p>
            <a:r>
              <a:rPr lang="en-US" altLang="zh-TW" dirty="0" err="1"/>
              <a:t>sudo</a:t>
            </a:r>
            <a:r>
              <a:rPr lang="en-US" altLang="zh-TW" dirty="0"/>
              <a:t> </a:t>
            </a:r>
            <a:r>
              <a:rPr lang="en-US" altLang="zh-TW" dirty="0" err="1"/>
              <a:t>wget</a:t>
            </a:r>
            <a:r>
              <a:rPr lang="en-US" altLang="zh-TW" dirty="0"/>
              <a:t> http://pastebin.com/raw.php?i=gG7j8nyk -O /</a:t>
            </a:r>
            <a:r>
              <a:rPr lang="en-US" altLang="zh-TW" dirty="0" err="1"/>
              <a:t>usr</a:t>
            </a:r>
            <a:r>
              <a:rPr lang="en-US" altLang="zh-TW" dirty="0"/>
              <a:t>/share/</a:t>
            </a:r>
            <a:r>
              <a:rPr lang="en-US" altLang="zh-TW" dirty="0" err="1"/>
              <a:t>mibs</a:t>
            </a:r>
            <a:r>
              <a:rPr lang="en-US" altLang="zh-TW" dirty="0"/>
              <a:t>/</a:t>
            </a:r>
            <a:r>
              <a:rPr lang="en-US" altLang="zh-TW" dirty="0" err="1"/>
              <a:t>ietf</a:t>
            </a:r>
            <a:r>
              <a:rPr lang="en-US" altLang="zh-TW" dirty="0"/>
              <a:t>/IPATM-IPMC-MIB</a:t>
            </a:r>
          </a:p>
          <a:p>
            <a:endParaRPr lang="zh-TW" altLang="en-US" dirty="0"/>
          </a:p>
        </p:txBody>
      </p:sp>
      <p:sp>
        <p:nvSpPr>
          <p:cNvPr id="3" name="標題 2"/>
          <p:cNvSpPr>
            <a:spLocks noGrp="1"/>
          </p:cNvSpPr>
          <p:nvPr>
            <p:ph type="title"/>
          </p:nvPr>
        </p:nvSpPr>
        <p:spPr/>
        <p:txBody>
          <a:bodyPr/>
          <a:lstStyle/>
          <a:p>
            <a:r>
              <a:rPr lang="en-US" altLang="zh-TW" dirty="0"/>
              <a:t>Patch file</a:t>
            </a:r>
            <a:endParaRPr lang="zh-TW" altLang="en-US" dirty="0"/>
          </a:p>
        </p:txBody>
      </p:sp>
    </p:spTree>
    <p:extLst>
      <p:ext uri="{BB962C8B-B14F-4D97-AF65-F5344CB8AC3E}">
        <p14:creationId xmlns:p14="http://schemas.microsoft.com/office/powerpoint/2010/main" val="146583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buNone/>
            </a:pPr>
            <a:r>
              <a:rPr lang="en-US" altLang="zh-TW" dirty="0">
                <a:ea typeface="新細明體" pitchFamily="18" charset="-120"/>
              </a:rPr>
              <a:t>There are four files will be created after run mib2c.</a:t>
            </a:r>
          </a:p>
          <a:p>
            <a:pPr>
              <a:buNone/>
            </a:pPr>
            <a:r>
              <a:rPr lang="en-US" altLang="zh-TW" dirty="0">
                <a:ea typeface="新細明體" pitchFamily="18" charset="-120"/>
              </a:rPr>
              <a:t>a. </a:t>
            </a:r>
            <a:r>
              <a:rPr lang="en-US" altLang="zh-TW" dirty="0" err="1">
                <a:ea typeface="新細明體" pitchFamily="18" charset="-120"/>
              </a:rPr>
              <a:t>xxx.c</a:t>
            </a:r>
            <a:r>
              <a:rPr lang="en-US" altLang="zh-TW" dirty="0">
                <a:ea typeface="新細明體" pitchFamily="18" charset="-120"/>
              </a:rPr>
              <a:t>/h</a:t>
            </a:r>
          </a:p>
          <a:p>
            <a:pPr>
              <a:buNone/>
            </a:pPr>
            <a:r>
              <a:rPr lang="en-US" altLang="zh-TW" sz="1800" dirty="0">
                <a:ea typeface="新細明體" pitchFamily="18" charset="-120"/>
              </a:rPr>
              <a:t>      Revise the "FIXME" parts to make it as a completed code.</a:t>
            </a:r>
          </a:p>
          <a:p>
            <a:pPr>
              <a:buNone/>
            </a:pPr>
            <a:r>
              <a:rPr lang="en-US" altLang="zh-TW" dirty="0">
                <a:ea typeface="新細明體" pitchFamily="18" charset="-120"/>
              </a:rPr>
              <a:t>b. </a:t>
            </a:r>
            <a:r>
              <a:rPr lang="en-US" altLang="zh-TW" dirty="0" err="1">
                <a:ea typeface="新細明體" pitchFamily="18" charset="-120"/>
              </a:rPr>
              <a:t>ucd_snmp_xxx.c</a:t>
            </a:r>
            <a:r>
              <a:rPr lang="en-US" altLang="zh-TW" dirty="0">
                <a:ea typeface="新細明體" pitchFamily="18" charset="-120"/>
              </a:rPr>
              <a:t>/h</a:t>
            </a:r>
          </a:p>
          <a:p>
            <a:pPr marL="847725" lvl="1" indent="-457200">
              <a:buNone/>
            </a:pPr>
            <a:r>
              <a:rPr lang="en-US" altLang="zh-TW" dirty="0">
                <a:ea typeface="新細明體" pitchFamily="18" charset="-120"/>
              </a:rPr>
              <a:t>It is based on UCD-SNMP APIs, we should not do any change unless</a:t>
            </a:r>
          </a:p>
          <a:p>
            <a:pPr marL="847725" lvl="1" indent="-457200">
              <a:buNone/>
            </a:pPr>
            <a:r>
              <a:rPr lang="en-US" altLang="zh-TW" dirty="0">
                <a:ea typeface="新細明體" pitchFamily="18" charset="-120"/>
              </a:rPr>
              <a:t>the implement is different with standard MIB definition. For example:</a:t>
            </a:r>
          </a:p>
          <a:p>
            <a:pPr marL="847725" lvl="1" indent="-457200">
              <a:buFont typeface="Webdings" panose="05030102010509060703" pitchFamily="18" charset="2"/>
              <a:buAutoNum type="arabicPeriod"/>
            </a:pPr>
            <a:r>
              <a:rPr lang="en-US" altLang="zh-TW" dirty="0">
                <a:ea typeface="新細明體" pitchFamily="18" charset="-120"/>
              </a:rPr>
              <a:t>The specific OID is not supported.</a:t>
            </a:r>
          </a:p>
          <a:p>
            <a:pPr marL="847725" lvl="1" indent="-457200">
              <a:buFont typeface="Webdings" panose="05030102010509060703" pitchFamily="18" charset="2"/>
              <a:buAutoNum type="arabicPeriod"/>
            </a:pPr>
            <a:r>
              <a:rPr lang="en-US" altLang="zh-TW" dirty="0">
                <a:ea typeface="新細明體" pitchFamily="18" charset="-120"/>
              </a:rPr>
              <a:t>The 'read-write' operation doesn't supported.</a:t>
            </a:r>
          </a:p>
          <a:p>
            <a:pPr marL="847725" lvl="1" indent="-457200">
              <a:buFont typeface="Webdings" panose="05030102010509060703" pitchFamily="18" charset="2"/>
              <a:buAutoNum type="arabicPeriod"/>
            </a:pPr>
            <a:r>
              <a:rPr lang="en-US" altLang="zh-TW" dirty="0">
                <a:ea typeface="新細明體" pitchFamily="18" charset="-120"/>
              </a:rPr>
              <a:t>The specific variable range is different from standard definition. </a:t>
            </a:r>
          </a:p>
          <a:p>
            <a:endParaRPr lang="zh-TW" altLang="en-US" dirty="0"/>
          </a:p>
        </p:txBody>
      </p:sp>
      <p:sp>
        <p:nvSpPr>
          <p:cNvPr id="3" name="標題 2"/>
          <p:cNvSpPr>
            <a:spLocks noGrp="1"/>
          </p:cNvSpPr>
          <p:nvPr>
            <p:ph type="title"/>
          </p:nvPr>
        </p:nvSpPr>
        <p:spPr/>
        <p:txBody>
          <a:bodyPr/>
          <a:lstStyle/>
          <a:p>
            <a:r>
              <a:rPr lang="da-DK" altLang="zh-TW" dirty="0"/>
              <a:t>Mib2c output</a:t>
            </a:r>
            <a:endParaRPr lang="zh-TW" altLang="en-US" dirty="0"/>
          </a:p>
        </p:txBody>
      </p:sp>
    </p:spTree>
    <p:extLst>
      <p:ext uri="{BB962C8B-B14F-4D97-AF65-F5344CB8AC3E}">
        <p14:creationId xmlns:p14="http://schemas.microsoft.com/office/powerpoint/2010/main" val="1069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ea typeface="新細明體" pitchFamily="18" charset="-120"/>
              </a:rPr>
              <a:t>1. Copy </a:t>
            </a:r>
            <a:r>
              <a:rPr lang="en-US" altLang="zh-TW" dirty="0" err="1">
                <a:ea typeface="新細明體" pitchFamily="18" charset="-120"/>
              </a:rPr>
              <a:t>ouput</a:t>
            </a:r>
            <a:r>
              <a:rPr lang="en-US" altLang="zh-TW" dirty="0">
                <a:ea typeface="新細明體" pitchFamily="18" charset="-120"/>
              </a:rPr>
              <a:t> files to working directory</a:t>
            </a:r>
          </a:p>
          <a:p>
            <a:pPr lvl="1"/>
            <a:r>
              <a:rPr lang="en-US" altLang="zh-TW" dirty="0">
                <a:ea typeface="新細明體" pitchFamily="18" charset="-120"/>
              </a:rPr>
              <a:t>Copy </a:t>
            </a:r>
            <a:r>
              <a:rPr lang="en-US" altLang="zh-TW" dirty="0" err="1">
                <a:ea typeface="新細明體" pitchFamily="18" charset="-120"/>
              </a:rPr>
              <a:t>xxx.c</a:t>
            </a:r>
            <a:r>
              <a:rPr lang="en-US" altLang="zh-TW" dirty="0">
                <a:ea typeface="新細明體" pitchFamily="18" charset="-120"/>
              </a:rPr>
              <a:t>/h to “</a:t>
            </a:r>
            <a:r>
              <a:rPr lang="en-US" altLang="zh-TW" dirty="0" err="1">
                <a:ea typeface="新細明體" pitchFamily="18" charset="-120"/>
              </a:rPr>
              <a:t>vtss_appl</a:t>
            </a:r>
            <a:r>
              <a:rPr lang="en-US" altLang="zh-TW" dirty="0">
                <a:ea typeface="新細明體" pitchFamily="18" charset="-120"/>
              </a:rPr>
              <a:t>/</a:t>
            </a:r>
            <a:r>
              <a:rPr lang="en-US" altLang="zh-TW" dirty="0" err="1">
                <a:ea typeface="新細明體" pitchFamily="18" charset="-120"/>
              </a:rPr>
              <a:t>snmp</a:t>
            </a:r>
            <a:r>
              <a:rPr lang="en-US" altLang="zh-TW" dirty="0">
                <a:ea typeface="新細明體" pitchFamily="18" charset="-120"/>
              </a:rPr>
              <a:t>/platform”</a:t>
            </a:r>
          </a:p>
          <a:p>
            <a:pPr lvl="1"/>
            <a:r>
              <a:rPr lang="en-US" altLang="zh-TW" dirty="0">
                <a:ea typeface="新細明體" pitchFamily="18" charset="-120"/>
              </a:rPr>
              <a:t>Copy </a:t>
            </a:r>
            <a:r>
              <a:rPr lang="en-US" altLang="zh-TW" dirty="0" err="1">
                <a:ea typeface="新細明體" pitchFamily="18" charset="-120"/>
              </a:rPr>
              <a:t>ucd_snmp_xxx.c</a:t>
            </a:r>
            <a:r>
              <a:rPr lang="en-US" altLang="zh-TW" dirty="0">
                <a:ea typeface="新細明體" pitchFamily="18" charset="-120"/>
              </a:rPr>
              <a:t>/h to “</a:t>
            </a:r>
            <a:r>
              <a:rPr lang="en-US" altLang="zh-TW" dirty="0" err="1">
                <a:ea typeface="新細明體" pitchFamily="18" charset="-120"/>
              </a:rPr>
              <a:t>vtss_appl</a:t>
            </a:r>
            <a:r>
              <a:rPr lang="en-US" altLang="zh-TW" dirty="0">
                <a:ea typeface="新細明體" pitchFamily="18" charset="-120"/>
              </a:rPr>
              <a:t>/</a:t>
            </a:r>
            <a:r>
              <a:rPr lang="en-US" altLang="zh-TW" dirty="0" err="1">
                <a:ea typeface="新細明體" pitchFamily="18" charset="-120"/>
              </a:rPr>
              <a:t>snmp</a:t>
            </a:r>
            <a:r>
              <a:rPr lang="en-US" altLang="zh-TW" dirty="0">
                <a:ea typeface="新細明體" pitchFamily="18" charset="-120"/>
              </a:rPr>
              <a:t>/base/</a:t>
            </a:r>
            <a:r>
              <a:rPr lang="en-US" altLang="zh-TW" dirty="0" err="1">
                <a:ea typeface="新細明體" pitchFamily="18" charset="-120"/>
              </a:rPr>
              <a:t>ucd_snmp</a:t>
            </a:r>
            <a:r>
              <a:rPr lang="en-US" altLang="zh-TW" dirty="0">
                <a:ea typeface="新細明體" pitchFamily="18" charset="-120"/>
              </a:rPr>
              <a:t>”</a:t>
            </a:r>
          </a:p>
          <a:p>
            <a:r>
              <a:rPr lang="en-US" altLang="zh-TW" dirty="0">
                <a:ea typeface="新細明體" pitchFamily="18" charset="-120"/>
              </a:rPr>
              <a:t>2. Initialize API</a:t>
            </a:r>
          </a:p>
          <a:p>
            <a:pPr lvl="1"/>
            <a:r>
              <a:rPr lang="en-US" altLang="zh-TW" dirty="0">
                <a:ea typeface="新細明體" pitchFamily="18" charset="-120"/>
              </a:rPr>
              <a:t>Add include file “</a:t>
            </a:r>
            <a:r>
              <a:rPr lang="en-US" altLang="zh-TW" dirty="0" err="1">
                <a:ea typeface="新細明體" pitchFamily="18" charset="-120"/>
              </a:rPr>
              <a:t>xxx.h</a:t>
            </a:r>
            <a:r>
              <a:rPr lang="en-US" altLang="zh-TW" dirty="0">
                <a:ea typeface="新細明體" pitchFamily="18" charset="-120"/>
              </a:rPr>
              <a:t>” in </a:t>
            </a:r>
            <a:r>
              <a:rPr lang="en-US" altLang="zh-TW" dirty="0" err="1">
                <a:ea typeface="新細明體" pitchFamily="18" charset="-120"/>
              </a:rPr>
              <a:t>vtss_snmp.c</a:t>
            </a:r>
            <a:endParaRPr lang="en-US" altLang="zh-TW" dirty="0">
              <a:ea typeface="新細明體" pitchFamily="18" charset="-120"/>
            </a:endParaRPr>
          </a:p>
          <a:p>
            <a:pPr lvl="1"/>
            <a:r>
              <a:rPr lang="en-US" altLang="zh-TW" dirty="0">
                <a:ea typeface="新細明體" pitchFamily="18" charset="-120"/>
              </a:rPr>
              <a:t>Add initial function in </a:t>
            </a:r>
            <a:r>
              <a:rPr lang="en-US" altLang="zh-TW" dirty="0" err="1">
                <a:ea typeface="新細明體" pitchFamily="18" charset="-120"/>
              </a:rPr>
              <a:t>vtss_snmp_mibs_init</a:t>
            </a:r>
            <a:r>
              <a:rPr lang="en-US" altLang="zh-TW" dirty="0">
                <a:ea typeface="新細明體" pitchFamily="18" charset="-120"/>
              </a:rPr>
              <a:t>()</a:t>
            </a:r>
          </a:p>
          <a:p>
            <a:r>
              <a:rPr lang="en-US" altLang="zh-TW" dirty="0">
                <a:ea typeface="新細明體" pitchFamily="18" charset="-120"/>
              </a:rPr>
              <a:t>3. Compile</a:t>
            </a:r>
          </a:p>
          <a:p>
            <a:pPr lvl="1"/>
            <a:r>
              <a:rPr lang="en-US" altLang="zh-TW" dirty="0">
                <a:ea typeface="新細明體" pitchFamily="18" charset="-120"/>
              </a:rPr>
              <a:t>Modify the make file in &lt;TOP&gt;/build/make/module_snmp.in</a:t>
            </a:r>
          </a:p>
          <a:p>
            <a:pPr lvl="1"/>
            <a:r>
              <a:rPr lang="en-US" altLang="zh-TW" dirty="0">
                <a:ea typeface="新細明體" pitchFamily="18" charset="-120"/>
              </a:rPr>
              <a:t>After this step, we should compiler the new MIBs files without no error.</a:t>
            </a:r>
          </a:p>
          <a:p>
            <a:endParaRPr lang="zh-TW" altLang="en-US" dirty="0"/>
          </a:p>
        </p:txBody>
      </p:sp>
      <p:sp>
        <p:nvSpPr>
          <p:cNvPr id="3" name="標題 2"/>
          <p:cNvSpPr>
            <a:spLocks noGrp="1"/>
          </p:cNvSpPr>
          <p:nvPr>
            <p:ph type="title"/>
          </p:nvPr>
        </p:nvSpPr>
        <p:spPr/>
        <p:txBody>
          <a:bodyPr/>
          <a:lstStyle/>
          <a:p>
            <a:r>
              <a:rPr lang="en-US" altLang="zh-TW" dirty="0">
                <a:ea typeface="新細明體" pitchFamily="18" charset="-120"/>
              </a:rPr>
              <a:t>What to do after the code generated ? (1)</a:t>
            </a:r>
            <a:endParaRPr lang="zh-TW" altLang="en-US" dirty="0"/>
          </a:p>
        </p:txBody>
      </p:sp>
    </p:spTree>
    <p:extLst>
      <p:ext uri="{BB962C8B-B14F-4D97-AF65-F5344CB8AC3E}">
        <p14:creationId xmlns:p14="http://schemas.microsoft.com/office/powerpoint/2010/main" val="704690202"/>
      </p:ext>
    </p:extLst>
  </p:cSld>
  <p:clrMapOvr>
    <a:masterClrMapping/>
  </p:clrMapOvr>
</p:sld>
</file>

<file path=ppt/theme/theme1.xml><?xml version="1.0" encoding="utf-8"?>
<a:theme xmlns:a="http://schemas.openxmlformats.org/drawingml/2006/main" name="MSCC_Presentation_Template_and_Guidelines_Dec_2013">
  <a:themeElements>
    <a:clrScheme name="Custom 4">
      <a:dk1>
        <a:srgbClr val="000000"/>
      </a:dk1>
      <a:lt1>
        <a:srgbClr val="FFFFFF"/>
      </a:lt1>
      <a:dk2>
        <a:srgbClr val="648595"/>
      </a:dk2>
      <a:lt2>
        <a:srgbClr val="FFDD00"/>
      </a:lt2>
      <a:accent1>
        <a:srgbClr val="0C499C"/>
      </a:accent1>
      <a:accent2>
        <a:srgbClr val="26A846"/>
      </a:accent2>
      <a:accent3>
        <a:srgbClr val="B6005F"/>
      </a:accent3>
      <a:accent4>
        <a:srgbClr val="009BDA"/>
      </a:accent4>
      <a:accent5>
        <a:srgbClr val="717EBD"/>
      </a:accent5>
      <a:accent6>
        <a:srgbClr val="F37332"/>
      </a:accent6>
      <a:hlink>
        <a:srgbClr val="002F5F"/>
      </a:hlink>
      <a:folHlink>
        <a:srgbClr val="6C27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74EC"/>
        </a:solidFill>
        <a:ln>
          <a:solidFill>
            <a:schemeClr val="bg1">
              <a:lumMod val="5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0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7356762F8AC54AA1A25B7661409940" ma:contentTypeVersion="0" ma:contentTypeDescription="Create a new document." ma:contentTypeScope="" ma:versionID="885b6e0298b003455e8aa60db94be6d6">
  <xsd:schema xmlns:xsd="http://www.w3.org/2001/XMLSchema" xmlns:xs="http://www.w3.org/2001/XMLSchema" xmlns:p="http://schemas.microsoft.com/office/2006/metadata/properties" targetNamespace="http://schemas.microsoft.com/office/2006/metadata/properties" ma:root="true" ma:fieldsID="6c96ba11fc0b0f11135d6dc28d8a2f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73FE68-8238-4D08-A8F7-198754C2DED5}">
  <ds:schemaRefs>
    <ds:schemaRef ds:uri="http://schemas.microsoft.com/sharepoint/v3/contenttype/forms"/>
  </ds:schemaRefs>
</ds:datastoreItem>
</file>

<file path=customXml/itemProps2.xml><?xml version="1.0" encoding="utf-8"?>
<ds:datastoreItem xmlns:ds="http://schemas.openxmlformats.org/officeDocument/2006/customXml" ds:itemID="{9DD287D2-ABF6-4298-98AD-FA8D0686F40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7E42C02-89F0-4346-8106-8CBFC65F8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15803</TotalTime>
  <Words>602</Words>
  <Application>Microsoft Office PowerPoint</Application>
  <PresentationFormat>如螢幕大小 (4:3)</PresentationFormat>
  <Paragraphs>97</Paragraphs>
  <Slides>11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Lucida Grande</vt:lpstr>
      <vt:lpstr>ＭＳ Ｐゴシック</vt:lpstr>
      <vt:lpstr>新細明體</vt:lpstr>
      <vt:lpstr>Arial</vt:lpstr>
      <vt:lpstr>Calibri</vt:lpstr>
      <vt:lpstr>Webdings</vt:lpstr>
      <vt:lpstr>Wingdings</vt:lpstr>
      <vt:lpstr>MSCC_Presentation_Template_and_Guidelines_Dec_2013</vt:lpstr>
      <vt:lpstr>MIB2C</vt:lpstr>
      <vt:lpstr>Overview</vt:lpstr>
      <vt:lpstr>Requirements</vt:lpstr>
      <vt:lpstr>Usage</vt:lpstr>
      <vt:lpstr>Usage example 1</vt:lpstr>
      <vt:lpstr>Usage example 2</vt:lpstr>
      <vt:lpstr>Patch file</vt:lpstr>
      <vt:lpstr>Mib2c output</vt:lpstr>
      <vt:lpstr>What to do after the code generated ? (1)</vt:lpstr>
      <vt:lpstr>What to do after the code generated ? (1)</vt:lpstr>
      <vt:lpstr>Appendix - CPAN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Eric Lee</cp:lastModifiedBy>
  <cp:revision>532</cp:revision>
  <cp:lastPrinted>2015-01-21T22:00:56Z</cp:lastPrinted>
  <dcterms:created xsi:type="dcterms:W3CDTF">2014-04-02T12:14:45Z</dcterms:created>
  <dcterms:modified xsi:type="dcterms:W3CDTF">2018-01-02T01:51:54Z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0x0101007C7356762F8AC54AA1A25B7661409940</vt:lpwstr>
  </property>
</Properties>
</file>