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5"/>
  </p:notesMasterIdLst>
  <p:sldIdLst>
    <p:sldId id="256" r:id="rId3"/>
    <p:sldId id="263" r:id="rId4"/>
    <p:sldId id="262" r:id="rId5"/>
    <p:sldId id="257" r:id="rId6"/>
    <p:sldId id="264" r:id="rId7"/>
    <p:sldId id="265" r:id="rId8"/>
    <p:sldId id="266" r:id="rId9"/>
    <p:sldId id="268" r:id="rId10"/>
    <p:sldId id="269" r:id="rId11"/>
    <p:sldId id="270" r:id="rId12"/>
    <p:sldId id="271" r:id="rId13"/>
    <p:sldId id="281" r:id="rId14"/>
    <p:sldId id="282" r:id="rId15"/>
    <p:sldId id="272" r:id="rId16"/>
    <p:sldId id="273" r:id="rId17"/>
    <p:sldId id="274" r:id="rId18"/>
    <p:sldId id="277" r:id="rId19"/>
    <p:sldId id="275" r:id="rId20"/>
    <p:sldId id="276"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3"/>
          </p14:sldIdLst>
        </p14:section>
        <p14:section name="Design, Impress, Work Together" id="{B9B51309-D148-4332-87C2-07BE32FBCA3B}">
          <p14:sldIdLst>
            <p14:sldId id="262"/>
            <p14:sldId id="257"/>
            <p14:sldId id="264"/>
            <p14:sldId id="265"/>
            <p14:sldId id="266"/>
            <p14:sldId id="268"/>
            <p14:sldId id="269"/>
            <p14:sldId id="270"/>
            <p14:sldId id="271"/>
            <p14:sldId id="281"/>
            <p14:sldId id="282"/>
            <p14:sldId id="272"/>
            <p14:sldId id="273"/>
            <p14:sldId id="274"/>
            <p14:sldId id="277"/>
            <p14:sldId id="275"/>
            <p14:sldId id="276"/>
            <p14:sldId id="278"/>
          </p14:sldIdLst>
        </p14:section>
        <p14:section name="Learn More" id="{2CC34DB2-6590-42C0-AD4B-A04C6060184E}">
          <p14:sldIdLst>
            <p14:sldId id="279"/>
            <p14:sldId id="280"/>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280" autoAdjust="0"/>
  </p:normalViewPr>
  <p:slideViewPr>
    <p:cSldViewPr snapToGrid="0">
      <p:cViewPr>
        <p:scale>
          <a:sx n="59" d="100"/>
          <a:sy n="59" d="100"/>
        </p:scale>
        <p:origin x="-102" y="-8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smtClean="0"/>
            <a:t>Controller</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6BB83E62-1C16-46DE-894C-8BC796D42D2E}" type="presOf" srcId="{2C4E7E1C-9CD6-478D-A4C0-CF23C7A7B636}" destId="{2E16C906-4425-4CF1-86DD-89BCD791E2BC}" srcOrd="1" destOrd="0" presId="urn:microsoft.com/office/officeart/2005/8/layout/cycle2"/>
    <dgm:cxn modelId="{C35217B0-EC31-44B4-B491-D00E4983D0A7}" type="presOf" srcId="{13A84977-4C1D-4846-8978-AB0EF977CB52}" destId="{FDCCD7FE-68E9-481B-8901-F3A7C9A18123}" srcOrd="0" destOrd="0" presId="urn:microsoft.com/office/officeart/2005/8/layout/cycle2"/>
    <dgm:cxn modelId="{6D12C445-384B-41B6-8987-560F9C430B6F}" type="presOf" srcId="{8894A44E-12D7-4CE3-9F88-7E05DCC56E70}" destId="{0D222155-02E0-4770-9386-33DC00F4B02A}" srcOrd="1" destOrd="0" presId="urn:microsoft.com/office/officeart/2005/8/layout/cycle2"/>
    <dgm:cxn modelId="{BF9EAD08-A4F0-4BAD-9823-EEC303B227B0}" type="presOf" srcId="{77CAA67E-82C2-45EB-9B1E-22C3D5C800E3}" destId="{62BA6A7F-D5AB-4F43-9788-071278861FE5}" srcOrd="0" destOrd="0" presId="urn:microsoft.com/office/officeart/2005/8/layout/cycle2"/>
    <dgm:cxn modelId="{6722848B-DC59-4111-9A7F-CBE9E62AA3B3}" type="presOf" srcId="{57634973-B9DE-4727-8236-2B3D489F444A}" destId="{92BB5B34-6680-4DBF-9558-75A367B00D9E}" srcOrd="0" destOrd="0" presId="urn:microsoft.com/office/officeart/2005/8/layout/cycle2"/>
    <dgm:cxn modelId="{74CB4CBD-7408-4466-BA76-AC85C17BEE6E}" srcId="{77CAA67E-82C2-45EB-9B1E-22C3D5C800E3}" destId="{57634973-B9DE-4727-8236-2B3D489F444A}" srcOrd="0" destOrd="0" parTransId="{88D9B316-940A-4FF4-8FF9-2C3C14549FD8}" sibTransId="{8894A44E-12D7-4CE3-9F88-7E05DCC56E70}"/>
    <dgm:cxn modelId="{4A08E386-4E9F-4A59-9382-BF3EF0567181}" type="presOf" srcId="{4DE8E75A-8453-440A-BB4F-E0E18D316570}" destId="{86136AA6-5C7A-452B-962F-D1A19664A840}" srcOrd="1" destOrd="0" presId="urn:microsoft.com/office/officeart/2005/8/layout/cycle2"/>
    <dgm:cxn modelId="{448F9267-6233-41A7-B35A-91AACA4AEF25}" srcId="{77CAA67E-82C2-45EB-9B1E-22C3D5C800E3}" destId="{BCF8AC2F-1E7C-4460-B4E3-5E795751F2DD}" srcOrd="1" destOrd="0" parTransId="{392FA3D2-F9A2-4FBF-881C-21432638B19D}" sibTransId="{2C4E7E1C-9CD6-478D-A4C0-CF23C7A7B636}"/>
    <dgm:cxn modelId="{3722ECEA-EC0C-476D-BE54-87097D5D5AF6}" type="presOf" srcId="{BCF8AC2F-1E7C-4460-B4E3-5E795751F2DD}" destId="{6D6B2735-FB1B-41F2-82E4-E9CECB2A1CF9}" srcOrd="0" destOrd="0" presId="urn:microsoft.com/office/officeart/2005/8/layout/cycle2"/>
    <dgm:cxn modelId="{E4E51861-0EE0-4464-AFD0-229CBADBF054}" type="presOf" srcId="{4DE8E75A-8453-440A-BB4F-E0E18D316570}" destId="{4936C3BD-CD34-420B-B6CF-81F4ECF0E6D7}" srcOrd="0"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BE0B4835-D88C-405C-9AA8-ACF9CFB1B965}" type="presOf" srcId="{2C4E7E1C-9CD6-478D-A4C0-CF23C7A7B636}" destId="{C35E45EF-2014-4DDC-8E63-15C28AACDD14}" srcOrd="0" destOrd="0" presId="urn:microsoft.com/office/officeart/2005/8/layout/cycle2"/>
    <dgm:cxn modelId="{676D72DC-8894-4633-8440-961215BC13F9}" type="presOf" srcId="{8894A44E-12D7-4CE3-9F88-7E05DCC56E70}" destId="{622390B4-7BC3-42C3-8F31-55CCA3576B7B}" srcOrd="0" destOrd="0" presId="urn:microsoft.com/office/officeart/2005/8/layout/cycle2"/>
    <dgm:cxn modelId="{21164923-2315-4A9B-8EBD-2D2878341836}" type="presParOf" srcId="{62BA6A7F-D5AB-4F43-9788-071278861FE5}" destId="{92BB5B34-6680-4DBF-9558-75A367B00D9E}" srcOrd="0" destOrd="0" presId="urn:microsoft.com/office/officeart/2005/8/layout/cycle2"/>
    <dgm:cxn modelId="{3357343B-1629-443B-86CB-4821168B0B41}" type="presParOf" srcId="{62BA6A7F-D5AB-4F43-9788-071278861FE5}" destId="{622390B4-7BC3-42C3-8F31-55CCA3576B7B}" srcOrd="1" destOrd="0" presId="urn:microsoft.com/office/officeart/2005/8/layout/cycle2"/>
    <dgm:cxn modelId="{244E3955-64A1-4C99-8E8B-F1A5A7C746B9}" type="presParOf" srcId="{622390B4-7BC3-42C3-8F31-55CCA3576B7B}" destId="{0D222155-02E0-4770-9386-33DC00F4B02A}" srcOrd="0" destOrd="0" presId="urn:microsoft.com/office/officeart/2005/8/layout/cycle2"/>
    <dgm:cxn modelId="{E24037D3-ED48-4BF5-ABC2-1D07E463893D}" type="presParOf" srcId="{62BA6A7F-D5AB-4F43-9788-071278861FE5}" destId="{6D6B2735-FB1B-41F2-82E4-E9CECB2A1CF9}" srcOrd="2" destOrd="0" presId="urn:microsoft.com/office/officeart/2005/8/layout/cycle2"/>
    <dgm:cxn modelId="{85B3512A-7412-4D90-AF2D-F2CC4A8E0305}" type="presParOf" srcId="{62BA6A7F-D5AB-4F43-9788-071278861FE5}" destId="{C35E45EF-2014-4DDC-8E63-15C28AACDD14}" srcOrd="3" destOrd="0" presId="urn:microsoft.com/office/officeart/2005/8/layout/cycle2"/>
    <dgm:cxn modelId="{00632B84-1A16-48E2-B7B4-2DE435F8FE20}" type="presParOf" srcId="{C35E45EF-2014-4DDC-8E63-15C28AACDD14}" destId="{2E16C906-4425-4CF1-86DD-89BCD791E2BC}" srcOrd="0" destOrd="0" presId="urn:microsoft.com/office/officeart/2005/8/layout/cycle2"/>
    <dgm:cxn modelId="{E14576FC-0C83-4BC7-876B-0C18CFE94CC0}" type="presParOf" srcId="{62BA6A7F-D5AB-4F43-9788-071278861FE5}" destId="{FDCCD7FE-68E9-481B-8901-F3A7C9A18123}" srcOrd="4" destOrd="0" presId="urn:microsoft.com/office/officeart/2005/8/layout/cycle2"/>
    <dgm:cxn modelId="{259FF1DE-FDCE-4892-9AE3-8DF222D17A25}" type="presParOf" srcId="{62BA6A7F-D5AB-4F43-9788-071278861FE5}" destId="{4936C3BD-CD34-420B-B6CF-81F4ECF0E6D7}" srcOrd="5" destOrd="0" presId="urn:microsoft.com/office/officeart/2005/8/layout/cycle2"/>
    <dgm:cxn modelId="{371B1FFC-7A43-45EE-BF7D-290C6B91BA5D}"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err="1" smtClean="0"/>
            <a:t>ViewModel</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dirty="0"/>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custAng="7200000" custLinFactX="-39787" custLinFactY="36750" custLinFactNeighborX="-100000" custLinFactNeighborY="100000"/>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custAng="10800000" custLinFactNeighborX="22919" custLinFactNeighborY="48412"/>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custAng="17578313" custLinFactX="165709" custLinFactNeighborX="200000" custLinFactNeighborY="-33912"/>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23671792-1889-4076-B117-2A5B44B1A9FC}" type="presOf" srcId="{BCF8AC2F-1E7C-4460-B4E3-5E795751F2DD}" destId="{6D6B2735-FB1B-41F2-82E4-E9CECB2A1CF9}" srcOrd="0" destOrd="0" presId="urn:microsoft.com/office/officeart/2005/8/layout/cycle2"/>
    <dgm:cxn modelId="{E30E37AB-E264-445B-8B79-5CC5BF55E861}" type="presOf" srcId="{8894A44E-12D7-4CE3-9F88-7E05DCC56E70}" destId="{0D222155-02E0-4770-9386-33DC00F4B02A}" srcOrd="1" destOrd="0" presId="urn:microsoft.com/office/officeart/2005/8/layout/cycle2"/>
    <dgm:cxn modelId="{43D7CDCA-300F-4DBA-91E4-C3F6F6754B99}" type="presOf" srcId="{2C4E7E1C-9CD6-478D-A4C0-CF23C7A7B636}" destId="{C35E45EF-2014-4DDC-8E63-15C28AACDD14}" srcOrd="0" destOrd="0" presId="urn:microsoft.com/office/officeart/2005/8/layout/cycle2"/>
    <dgm:cxn modelId="{CE5F4BEF-7236-440C-AC9E-E148FF09691F}" type="presOf" srcId="{77CAA67E-82C2-45EB-9B1E-22C3D5C800E3}" destId="{62BA6A7F-D5AB-4F43-9788-071278861FE5}" srcOrd="0" destOrd="0" presId="urn:microsoft.com/office/officeart/2005/8/layout/cycle2"/>
    <dgm:cxn modelId="{74CB4CBD-7408-4466-BA76-AC85C17BEE6E}" srcId="{77CAA67E-82C2-45EB-9B1E-22C3D5C800E3}" destId="{57634973-B9DE-4727-8236-2B3D489F444A}" srcOrd="0" destOrd="0" parTransId="{88D9B316-940A-4FF4-8FF9-2C3C14549FD8}" sibTransId="{8894A44E-12D7-4CE3-9F88-7E05DCC56E70}"/>
    <dgm:cxn modelId="{3D37743C-69CF-4560-83CF-8F1153750BF7}" type="presOf" srcId="{8894A44E-12D7-4CE3-9F88-7E05DCC56E70}" destId="{622390B4-7BC3-42C3-8F31-55CCA3576B7B}" srcOrd="0" destOrd="0" presId="urn:microsoft.com/office/officeart/2005/8/layout/cycle2"/>
    <dgm:cxn modelId="{448F9267-6233-41A7-B35A-91AACA4AEF25}" srcId="{77CAA67E-82C2-45EB-9B1E-22C3D5C800E3}" destId="{BCF8AC2F-1E7C-4460-B4E3-5E795751F2DD}" srcOrd="1" destOrd="0" parTransId="{392FA3D2-F9A2-4FBF-881C-21432638B19D}" sibTransId="{2C4E7E1C-9CD6-478D-A4C0-CF23C7A7B636}"/>
    <dgm:cxn modelId="{70D2EA34-2D24-4C60-AB2E-A7F9CAE19342}" type="presOf" srcId="{57634973-B9DE-4727-8236-2B3D489F444A}" destId="{92BB5B34-6680-4DBF-9558-75A367B00D9E}" srcOrd="0" destOrd="0" presId="urn:microsoft.com/office/officeart/2005/8/layout/cycle2"/>
    <dgm:cxn modelId="{533721E4-FEFA-4977-AF63-30B2ED23CFE5}" type="presOf" srcId="{13A84977-4C1D-4846-8978-AB0EF977CB52}" destId="{FDCCD7FE-68E9-481B-8901-F3A7C9A18123}" srcOrd="0" destOrd="0" presId="urn:microsoft.com/office/officeart/2005/8/layout/cycle2"/>
    <dgm:cxn modelId="{56592579-C986-471E-9E24-C994E55EA381}" type="presOf" srcId="{4DE8E75A-8453-440A-BB4F-E0E18D316570}" destId="{4936C3BD-CD34-420B-B6CF-81F4ECF0E6D7}" srcOrd="0" destOrd="0" presId="urn:microsoft.com/office/officeart/2005/8/layout/cycle2"/>
    <dgm:cxn modelId="{F515F34E-22AD-4CED-A3F1-9B05842F7BD1}" type="presOf" srcId="{2C4E7E1C-9CD6-478D-A4C0-CF23C7A7B636}" destId="{2E16C906-4425-4CF1-86DD-89BCD791E2BC}" srcOrd="1" destOrd="0" presId="urn:microsoft.com/office/officeart/2005/8/layout/cycle2"/>
    <dgm:cxn modelId="{6CA5C53D-F311-4D01-9B72-DBD2C5429D0B}" type="presOf" srcId="{4DE8E75A-8453-440A-BB4F-E0E18D316570}" destId="{86136AA6-5C7A-452B-962F-D1A19664A840}" srcOrd="1"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77625382-CBBF-41F2-B4F8-983F4667DA4A}" type="presParOf" srcId="{62BA6A7F-D5AB-4F43-9788-071278861FE5}" destId="{92BB5B34-6680-4DBF-9558-75A367B00D9E}" srcOrd="0" destOrd="0" presId="urn:microsoft.com/office/officeart/2005/8/layout/cycle2"/>
    <dgm:cxn modelId="{38649595-8018-44B4-9840-C41889C4A84A}" type="presParOf" srcId="{62BA6A7F-D5AB-4F43-9788-071278861FE5}" destId="{622390B4-7BC3-42C3-8F31-55CCA3576B7B}" srcOrd="1" destOrd="0" presId="urn:microsoft.com/office/officeart/2005/8/layout/cycle2"/>
    <dgm:cxn modelId="{EF66A7DE-B817-4302-A396-2E68EDD54804}" type="presParOf" srcId="{622390B4-7BC3-42C3-8F31-55CCA3576B7B}" destId="{0D222155-02E0-4770-9386-33DC00F4B02A}" srcOrd="0" destOrd="0" presId="urn:microsoft.com/office/officeart/2005/8/layout/cycle2"/>
    <dgm:cxn modelId="{CF8444AC-4B79-4888-8F13-EF230CAACCA7}" type="presParOf" srcId="{62BA6A7F-D5AB-4F43-9788-071278861FE5}" destId="{6D6B2735-FB1B-41F2-82E4-E9CECB2A1CF9}" srcOrd="2" destOrd="0" presId="urn:microsoft.com/office/officeart/2005/8/layout/cycle2"/>
    <dgm:cxn modelId="{846FEF5F-8F1D-4E1E-9F5C-4AF17D74A34C}" type="presParOf" srcId="{62BA6A7F-D5AB-4F43-9788-071278861FE5}" destId="{C35E45EF-2014-4DDC-8E63-15C28AACDD14}" srcOrd="3" destOrd="0" presId="urn:microsoft.com/office/officeart/2005/8/layout/cycle2"/>
    <dgm:cxn modelId="{997F127C-69A2-40E9-963B-83BFE8A7B7FB}" type="presParOf" srcId="{C35E45EF-2014-4DDC-8E63-15C28AACDD14}" destId="{2E16C906-4425-4CF1-86DD-89BCD791E2BC}" srcOrd="0" destOrd="0" presId="urn:microsoft.com/office/officeart/2005/8/layout/cycle2"/>
    <dgm:cxn modelId="{30E5C89D-EDCD-489F-B009-266ADD6168A5}" type="presParOf" srcId="{62BA6A7F-D5AB-4F43-9788-071278861FE5}" destId="{FDCCD7FE-68E9-481B-8901-F3A7C9A18123}" srcOrd="4" destOrd="0" presId="urn:microsoft.com/office/officeart/2005/8/layout/cycle2"/>
    <dgm:cxn modelId="{4C2FCD8F-1458-4031-B6BE-6DC8E0172147}" type="presParOf" srcId="{62BA6A7F-D5AB-4F43-9788-071278861FE5}" destId="{4936C3BD-CD34-420B-B6CF-81F4ECF0E6D7}" srcOrd="5" destOrd="0" presId="urn:microsoft.com/office/officeart/2005/8/layout/cycle2"/>
    <dgm:cxn modelId="{691FC957-4CC9-4D7A-B4D1-1F19A6972D92}"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5B34-6680-4DBF-9558-75A367B00D9E}">
      <dsp:nvSpPr>
        <dsp:cNvPr id="0" name=""/>
        <dsp:cNvSpPr/>
      </dsp:nvSpPr>
      <dsp:spPr>
        <a:xfrm>
          <a:off x="1251377" y="260526"/>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View</a:t>
          </a:r>
          <a:endParaRPr lang="en-GB" sz="2000" kern="1200" dirty="0"/>
        </a:p>
      </dsp:txBody>
      <dsp:txXfrm>
        <a:off x="1495128" y="504277"/>
        <a:ext cx="1176931" cy="1176931"/>
      </dsp:txXfrm>
    </dsp:sp>
    <dsp:sp modelId="{622390B4-7BC3-42C3-8F31-55CCA3576B7B}">
      <dsp:nvSpPr>
        <dsp:cNvPr id="0" name=""/>
        <dsp:cNvSpPr/>
      </dsp:nvSpPr>
      <dsp:spPr>
        <a:xfrm rot="3600000">
          <a:off x="2480881" y="1883929"/>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514131" y="1938687"/>
        <a:ext cx="310332" cy="337048"/>
      </dsp:txXfrm>
    </dsp:sp>
    <dsp:sp modelId="{6D6B2735-FB1B-41F2-82E4-E9CECB2A1CF9}">
      <dsp:nvSpPr>
        <dsp:cNvPr id="0" name=""/>
        <dsp:cNvSpPr/>
      </dsp:nvSpPr>
      <dsp:spPr>
        <a:xfrm>
          <a:off x="250183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Controller</a:t>
          </a:r>
          <a:endParaRPr lang="en-GB" sz="2000" kern="1200" dirty="0"/>
        </a:p>
      </dsp:txBody>
      <dsp:txXfrm>
        <a:off x="2745583" y="2670129"/>
        <a:ext cx="1176931" cy="1176931"/>
      </dsp:txXfrm>
    </dsp:sp>
    <dsp:sp modelId="{C35E45EF-2014-4DDC-8E63-15C28AACDD14}">
      <dsp:nvSpPr>
        <dsp:cNvPr id="0" name=""/>
        <dsp:cNvSpPr/>
      </dsp:nvSpPr>
      <dsp:spPr>
        <a:xfrm rot="10800000">
          <a:off x="1874474" y="2977721"/>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rot="10800000">
        <a:off x="2007474" y="3090070"/>
        <a:ext cx="310332" cy="337048"/>
      </dsp:txXfrm>
    </dsp:sp>
    <dsp:sp modelId="{FDCCD7FE-68E9-481B-8901-F3A7C9A18123}">
      <dsp:nvSpPr>
        <dsp:cNvPr id="0" name=""/>
        <dsp:cNvSpPr/>
      </dsp:nvSpPr>
      <dsp:spPr>
        <a:xfrm>
          <a:off x="92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Model</a:t>
          </a:r>
          <a:endParaRPr lang="en-GB" sz="2000" kern="1200" dirty="0"/>
        </a:p>
      </dsp:txBody>
      <dsp:txXfrm>
        <a:off x="244673" y="2670129"/>
        <a:ext cx="1176931" cy="1176931"/>
      </dsp:txXfrm>
    </dsp:sp>
    <dsp:sp modelId="{4936C3BD-CD34-420B-B6CF-81F4ECF0E6D7}">
      <dsp:nvSpPr>
        <dsp:cNvPr id="0" name=""/>
        <dsp:cNvSpPr/>
      </dsp:nvSpPr>
      <dsp:spPr>
        <a:xfrm rot="18000000">
          <a:off x="1230426" y="1905662"/>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1263676" y="2075602"/>
        <a:ext cx="310332" cy="337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5B34-6680-4DBF-9558-75A367B00D9E}">
      <dsp:nvSpPr>
        <dsp:cNvPr id="0" name=""/>
        <dsp:cNvSpPr/>
      </dsp:nvSpPr>
      <dsp:spPr>
        <a:xfrm>
          <a:off x="1251377" y="260526"/>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View</a:t>
          </a:r>
          <a:endParaRPr lang="en-GB" sz="1800" kern="1200" dirty="0"/>
        </a:p>
      </dsp:txBody>
      <dsp:txXfrm>
        <a:off x="1495128" y="504277"/>
        <a:ext cx="1176931" cy="1176931"/>
      </dsp:txXfrm>
    </dsp:sp>
    <dsp:sp modelId="{622390B4-7BC3-42C3-8F31-55CCA3576B7B}">
      <dsp:nvSpPr>
        <dsp:cNvPr id="0" name=""/>
        <dsp:cNvSpPr/>
      </dsp:nvSpPr>
      <dsp:spPr>
        <a:xfrm rot="10800000">
          <a:off x="1861160" y="2652117"/>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a:off x="1994160" y="2764466"/>
        <a:ext cx="310332" cy="337048"/>
      </dsp:txXfrm>
    </dsp:sp>
    <dsp:sp modelId="{6D6B2735-FB1B-41F2-82E4-E9CECB2A1CF9}">
      <dsp:nvSpPr>
        <dsp:cNvPr id="0" name=""/>
        <dsp:cNvSpPr/>
      </dsp:nvSpPr>
      <dsp:spPr>
        <a:xfrm>
          <a:off x="250183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ViewModel</a:t>
          </a:r>
          <a:endParaRPr lang="en-GB" sz="1800" kern="1200" dirty="0"/>
        </a:p>
      </dsp:txBody>
      <dsp:txXfrm>
        <a:off x="2745583" y="2670129"/>
        <a:ext cx="1176931" cy="1176931"/>
      </dsp:txXfrm>
    </dsp:sp>
    <dsp:sp modelId="{C35E45EF-2014-4DDC-8E63-15C28AACDD14}">
      <dsp:nvSpPr>
        <dsp:cNvPr id="0" name=""/>
        <dsp:cNvSpPr/>
      </dsp:nvSpPr>
      <dsp:spPr>
        <a:xfrm>
          <a:off x="1976082" y="3249674"/>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dirty="0"/>
        </a:p>
      </dsp:txBody>
      <dsp:txXfrm rot="10800000">
        <a:off x="1976082" y="3362023"/>
        <a:ext cx="310332" cy="337048"/>
      </dsp:txXfrm>
    </dsp:sp>
    <dsp:sp modelId="{FDCCD7FE-68E9-481B-8901-F3A7C9A18123}">
      <dsp:nvSpPr>
        <dsp:cNvPr id="0" name=""/>
        <dsp:cNvSpPr/>
      </dsp:nvSpPr>
      <dsp:spPr>
        <a:xfrm>
          <a:off x="92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Model</a:t>
          </a:r>
          <a:endParaRPr lang="en-GB" sz="1800" kern="1200" dirty="0"/>
        </a:p>
      </dsp:txBody>
      <dsp:txXfrm>
        <a:off x="244673" y="2670129"/>
        <a:ext cx="1176931" cy="1176931"/>
      </dsp:txXfrm>
    </dsp:sp>
    <dsp:sp modelId="{4936C3BD-CD34-420B-B6CF-81F4ECF0E6D7}">
      <dsp:nvSpPr>
        <dsp:cNvPr id="0" name=""/>
        <dsp:cNvSpPr/>
      </dsp:nvSpPr>
      <dsp:spPr>
        <a:xfrm rot="13978313">
          <a:off x="2851734" y="1715162"/>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a:off x="2958281" y="1880601"/>
        <a:ext cx="310332" cy="33704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237192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83417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124273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544786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67281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3946057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4245018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2294310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1105655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79885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85119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193858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986437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3771780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13768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401064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94050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14859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13580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780328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400890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2/1/2016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cs.angularjs.org/guide/compil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kA1k7o1Eku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gghead.io/lessons/angularjs-routeprovider-api"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Powr9vzqMa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Powr9vzqMac"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hyperlink" Target="http://vihang-shah.blogspot.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facebook.com/vihangshah.it"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fkSXAnUFC4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8" Type="http://schemas.openxmlformats.org/officeDocument/2006/relationships/hyperlink" Target="http://www.youtube.com/watch?v=8ILQOFAgaXE" TargetMode="External"/><Relationship Id="rId3" Type="http://schemas.openxmlformats.org/officeDocument/2006/relationships/hyperlink" Target="http://docs.angularjs.org/guide/" TargetMode="External"/><Relationship Id="rId7" Type="http://schemas.openxmlformats.org/officeDocument/2006/relationships/hyperlink" Target="http://www.youtube.com/watch?v=i9MHigUZKE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pluralsight.com/courses/angularjs-fundamentals" TargetMode="External"/><Relationship Id="rId5" Type="http://schemas.openxmlformats.org/officeDocument/2006/relationships/hyperlink" Target="http://docs.angularjs.org/tutorial/step_00" TargetMode="External"/><Relationship Id="rId4" Type="http://schemas.openxmlformats.org/officeDocument/2006/relationships/hyperlink" Target="http://docs.angularjs.org/api/" TargetMode="External"/><Relationship Id="rId9" Type="http://schemas.openxmlformats.org/officeDocument/2006/relationships/hyperlink" Target="http://www.youtube.com/watch?v=Ja2xDrtylBw"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vihang-shah.blogspot.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hyperlink" Target="https://www.facebook.com/vihangshah.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 </a:t>
            </a:r>
            <a:r>
              <a:rPr lang="en-US" sz="1400" dirty="0" smtClean="0"/>
              <a:t>(level 100)</a:t>
            </a:r>
            <a:endParaRPr lang="en-US" sz="1400" dirty="0"/>
          </a:p>
        </p:txBody>
      </p:sp>
      <p:sp>
        <p:nvSpPr>
          <p:cNvPr id="3" name="Subtitle 2"/>
          <p:cNvSpPr>
            <a:spLocks noGrp="1"/>
          </p:cNvSpPr>
          <p:nvPr>
            <p:ph type="subTitle" idx="1"/>
          </p:nvPr>
        </p:nvSpPr>
        <p:spPr/>
        <p:txBody>
          <a:bodyPr>
            <a:normAutofit/>
          </a:bodyPr>
          <a:lstStyle/>
          <a:p>
            <a:r>
              <a:rPr lang="en-IN" dirty="0"/>
              <a:t>HTML enhanced for web apps!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8925" y="0"/>
            <a:ext cx="1143075" cy="1143075"/>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Compiler</a:t>
            </a:r>
            <a:endParaRPr lang="en-GB" dirty="0"/>
          </a:p>
        </p:txBody>
      </p:sp>
      <p:sp>
        <p:nvSpPr>
          <p:cNvPr id="3" name="Content Placeholder 2"/>
          <p:cNvSpPr>
            <a:spLocks noGrp="1"/>
          </p:cNvSpPr>
          <p:nvPr>
            <p:ph idx="1"/>
          </p:nvPr>
        </p:nvSpPr>
        <p:spPr>
          <a:xfrm>
            <a:off x="838201" y="1825625"/>
            <a:ext cx="10426699" cy="4351338"/>
          </a:xfrm>
        </p:spPr>
        <p:txBody>
          <a:bodyPr>
            <a:normAutofit fontScale="85000" lnSpcReduction="10000"/>
          </a:bodyPr>
          <a:lstStyle/>
          <a:p>
            <a:r>
              <a:rPr lang="en-IN" sz="2000" dirty="0" err="1"/>
              <a:t>Angular's</a:t>
            </a:r>
            <a:r>
              <a:rPr lang="en-IN" sz="2000" dirty="0"/>
              <a:t> HTML compiler allows the developer to teach the browser new HTML syntax. The compiler allows you to attach </a:t>
            </a:r>
            <a:r>
              <a:rPr lang="en-IN" sz="2000" dirty="0" err="1"/>
              <a:t>behavior</a:t>
            </a:r>
            <a:r>
              <a:rPr lang="en-IN" sz="2000" dirty="0"/>
              <a:t> to any HTML element or attribute and even create new HTML elements or attributes with custom </a:t>
            </a:r>
            <a:r>
              <a:rPr lang="en-IN" sz="2000" dirty="0" err="1"/>
              <a:t>behavior</a:t>
            </a:r>
            <a:r>
              <a:rPr lang="en-IN" sz="2000" dirty="0"/>
              <a:t>. Angular calls these </a:t>
            </a:r>
            <a:r>
              <a:rPr lang="en-IN" sz="2000" dirty="0" err="1"/>
              <a:t>behavior</a:t>
            </a:r>
            <a:r>
              <a:rPr lang="en-IN" sz="2000" dirty="0"/>
              <a:t> </a:t>
            </a:r>
            <a:r>
              <a:rPr lang="en-IN" sz="2000" dirty="0" smtClean="0"/>
              <a:t>extensions directives.</a:t>
            </a:r>
          </a:p>
          <a:p>
            <a:r>
              <a:rPr lang="en-IN" sz="2000" dirty="0"/>
              <a:t>Compiler is an angular service which traverses the DOM looking for attributes. The compilation process happens in two phases.</a:t>
            </a:r>
          </a:p>
          <a:p>
            <a:r>
              <a:rPr lang="en-IN" sz="2000" b="1" dirty="0"/>
              <a:t>Compile:</a:t>
            </a:r>
            <a:r>
              <a:rPr lang="en-IN" sz="2000" dirty="0"/>
              <a:t> traverse the DOM and collect all of the directives. The result is a linking function.</a:t>
            </a:r>
          </a:p>
          <a:p>
            <a:r>
              <a:rPr lang="en-IN" sz="2000" b="1" dirty="0"/>
              <a:t>Link:</a:t>
            </a:r>
            <a:r>
              <a:rPr lang="en-IN" sz="2000" dirty="0"/>
              <a:t> combine the directives with a scope and produce a live view. Any changes in the scope model are reflected in the view, and any user interactions with the view are reflected in the scope model. This makes the scope model the single source of truth.</a:t>
            </a:r>
          </a:p>
          <a:p>
            <a:endParaRPr lang="en-GB" sz="2000" b="1" dirty="0"/>
          </a:p>
        </p:txBody>
      </p:sp>
      <p:sp>
        <p:nvSpPr>
          <p:cNvPr id="5" name="TextBox 4"/>
          <p:cNvSpPr txBox="1"/>
          <p:nvPr/>
        </p:nvSpPr>
        <p:spPr>
          <a:xfrm>
            <a:off x="7175500" y="6451600"/>
            <a:ext cx="4584700" cy="369332"/>
          </a:xfrm>
          <a:prstGeom prst="rect">
            <a:avLst/>
          </a:prstGeom>
          <a:noFill/>
        </p:spPr>
        <p:txBody>
          <a:bodyPr wrap="square" rtlCol="0">
            <a:spAutoFit/>
          </a:bodyPr>
          <a:lstStyle/>
          <a:p>
            <a:r>
              <a:rPr lang="en-GB" dirty="0">
                <a:hlinkClick r:id="rId3"/>
              </a:rPr>
              <a:t>http://docs.angularjs.org/guide/compiler</a:t>
            </a:r>
            <a:endParaRPr lang="en-GB" dirty="0"/>
          </a:p>
        </p:txBody>
      </p:sp>
    </p:spTree>
    <p:extLst>
      <p:ext uri="{BB962C8B-B14F-4D97-AF65-F5344CB8AC3E}">
        <p14:creationId xmlns:p14="http://schemas.microsoft.com/office/powerpoint/2010/main" val="24385005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Directive</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a:t>The directives can be placed in element names, attributes, class names, as well as comments. </a:t>
            </a:r>
            <a:r>
              <a:rPr lang="en-IN" sz="2000" dirty="0" smtClean="0"/>
              <a:t> </a:t>
            </a:r>
            <a:r>
              <a:rPr lang="en-IN" sz="2000" dirty="0"/>
              <a:t>Directives are a way to teach HTML new tricks</a:t>
            </a:r>
            <a:r>
              <a:rPr lang="en-IN" sz="2000" dirty="0" smtClean="0"/>
              <a:t>.</a:t>
            </a:r>
          </a:p>
          <a:p>
            <a:r>
              <a:rPr lang="en-IN" sz="2000" dirty="0" smtClean="0"/>
              <a:t>A </a:t>
            </a:r>
            <a:r>
              <a:rPr lang="en-IN" sz="2000" dirty="0"/>
              <a:t>directive is just a function which executes when the compiler encounters it in the DOM. </a:t>
            </a:r>
            <a:endParaRPr lang="en-IN" sz="2000" dirty="0" smtClean="0"/>
          </a:p>
          <a:p>
            <a:r>
              <a:rPr lang="en-GB" sz="2000" dirty="0" smtClean="0"/>
              <a:t>&lt;</a:t>
            </a:r>
            <a:r>
              <a:rPr lang="en-GB" sz="2000" dirty="0"/>
              <a:t>input </a:t>
            </a:r>
            <a:r>
              <a:rPr lang="en-GB" sz="2000" b="1" dirty="0"/>
              <a:t>ng-model='name'</a:t>
            </a:r>
            <a:r>
              <a:rPr lang="en-GB" sz="2000" dirty="0"/>
              <a:t>&gt;</a:t>
            </a:r>
            <a:endParaRPr lang="en-US" sz="2000" b="1" dirty="0" smtClean="0"/>
          </a:p>
          <a:p>
            <a:r>
              <a:rPr lang="en-US" sz="2000" dirty="0" smtClean="0"/>
              <a:t>Custom Defined Directives</a:t>
            </a:r>
          </a:p>
          <a:p>
            <a:r>
              <a:rPr lang="en-GB" sz="2000" dirty="0"/>
              <a:t>&lt;span </a:t>
            </a:r>
            <a:r>
              <a:rPr lang="en-GB" sz="2000" b="1" dirty="0" err="1"/>
              <a:t>draggable</a:t>
            </a:r>
            <a:r>
              <a:rPr lang="en-GB" sz="2000" dirty="0"/>
              <a:t>&gt;Drag ME&lt;/span&gt;</a:t>
            </a:r>
          </a:p>
          <a:p>
            <a:endParaRPr lang="en-GB" sz="2000" b="1" dirty="0"/>
          </a:p>
        </p:txBody>
      </p:sp>
    </p:spTree>
    <p:extLst>
      <p:ext uri="{BB962C8B-B14F-4D97-AF65-F5344CB8AC3E}">
        <p14:creationId xmlns:p14="http://schemas.microsoft.com/office/powerpoint/2010/main" val="35516245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Controller</a:t>
            </a:r>
            <a:endParaRPr lang="en-GB" dirty="0"/>
          </a:p>
        </p:txBody>
      </p:sp>
      <p:sp>
        <p:nvSpPr>
          <p:cNvPr id="3" name="Content Placeholder 2"/>
          <p:cNvSpPr>
            <a:spLocks noGrp="1"/>
          </p:cNvSpPr>
          <p:nvPr>
            <p:ph idx="1"/>
          </p:nvPr>
        </p:nvSpPr>
        <p:spPr>
          <a:xfrm>
            <a:off x="141669" y="1506828"/>
            <a:ext cx="11848562" cy="5203065"/>
          </a:xfrm>
        </p:spPr>
        <p:txBody>
          <a:bodyPr>
            <a:noAutofit/>
          </a:bodyPr>
          <a:lstStyle/>
          <a:p>
            <a:r>
              <a:rPr lang="en-US" sz="2000" dirty="0"/>
              <a:t>AngularJS applications are controlled by controllers. The ng-controller directive defines the application controller.  A controller is a JavaScript Object, created by a standard JavaScript object.</a:t>
            </a:r>
            <a:r>
              <a:rPr lang="en-IN" sz="2000" dirty="0"/>
              <a:t> </a:t>
            </a:r>
            <a:endParaRPr lang="en-IN" sz="2000" dirty="0" smtClean="0"/>
          </a:p>
          <a:p>
            <a:endParaRPr lang="en-IN" sz="2000" dirty="0" smtClean="0"/>
          </a:p>
          <a:p>
            <a:pPr>
              <a:lnSpc>
                <a:spcPct val="100000"/>
              </a:lnSpc>
            </a:pPr>
            <a:r>
              <a:rPr lang="en-GB" sz="1800" dirty="0" smtClean="0"/>
              <a:t>&lt;</a:t>
            </a:r>
            <a:r>
              <a:rPr lang="en-GB" sz="1800" dirty="0"/>
              <a:t>div ng-app="" ng-controller="</a:t>
            </a:r>
            <a:r>
              <a:rPr lang="en-GB" sz="1800" dirty="0" err="1"/>
              <a:t>personController</a:t>
            </a:r>
            <a:r>
              <a:rPr lang="en-GB" sz="1800" dirty="0"/>
              <a:t>"&gt;</a:t>
            </a:r>
            <a:br>
              <a:rPr lang="en-GB" sz="1800" dirty="0"/>
            </a:br>
            <a:r>
              <a:rPr lang="en-GB" sz="1800" dirty="0"/>
              <a:t>	First Name: &lt;input type="text" ng-model="</a:t>
            </a:r>
            <a:r>
              <a:rPr lang="en-GB" sz="1800" dirty="0" err="1"/>
              <a:t>person.firstName</a:t>
            </a:r>
            <a:r>
              <a:rPr lang="en-GB" sz="1800" dirty="0"/>
              <a:t>"&gt;&lt;</a:t>
            </a:r>
            <a:r>
              <a:rPr lang="en-GB" sz="1800" dirty="0" err="1"/>
              <a:t>br</a:t>
            </a:r>
            <a:r>
              <a:rPr lang="en-GB" sz="1800" dirty="0"/>
              <a:t>&gt;</a:t>
            </a:r>
            <a:br>
              <a:rPr lang="en-GB" sz="1800" dirty="0"/>
            </a:br>
            <a:r>
              <a:rPr lang="en-GB" sz="1800" dirty="0"/>
              <a:t>	Last Name: &lt;input type="text" ng-model="</a:t>
            </a:r>
            <a:r>
              <a:rPr lang="en-GB" sz="1800" dirty="0" err="1"/>
              <a:t>person.lastName</a:t>
            </a:r>
            <a:r>
              <a:rPr lang="en-GB" sz="1800" dirty="0"/>
              <a:t>"&gt;&lt;</a:t>
            </a:r>
            <a:r>
              <a:rPr lang="en-GB" sz="1800" dirty="0" err="1"/>
              <a:t>br</a:t>
            </a:r>
            <a:r>
              <a:rPr lang="en-GB" sz="1800" dirty="0"/>
              <a:t>&gt;</a:t>
            </a:r>
            <a:br>
              <a:rPr lang="en-GB" sz="1800" dirty="0"/>
            </a:br>
            <a:r>
              <a:rPr lang="en-GB" sz="1800" dirty="0"/>
              <a:t>	&lt;</a:t>
            </a:r>
            <a:r>
              <a:rPr lang="en-GB" sz="1800" dirty="0" err="1"/>
              <a:t>br</a:t>
            </a:r>
            <a:r>
              <a:rPr lang="en-GB" sz="1800" dirty="0"/>
              <a:t> /&gt;</a:t>
            </a:r>
            <a:br>
              <a:rPr lang="en-GB" sz="1800" dirty="0"/>
            </a:br>
            <a:r>
              <a:rPr lang="en-GB" sz="1800" dirty="0"/>
              <a:t>	Full Name: {{</a:t>
            </a:r>
            <a:r>
              <a:rPr lang="en-GB" sz="1800" dirty="0" err="1"/>
              <a:t>person.firstName</a:t>
            </a:r>
            <a:r>
              <a:rPr lang="en-GB" sz="1800" dirty="0"/>
              <a:t> + " " + </a:t>
            </a:r>
            <a:r>
              <a:rPr lang="en-GB" sz="1800" dirty="0" err="1"/>
              <a:t>person.lastName</a:t>
            </a:r>
            <a:r>
              <a:rPr lang="en-GB" sz="1800" dirty="0"/>
              <a:t>}}</a:t>
            </a:r>
            <a:br>
              <a:rPr lang="en-GB" sz="1800" dirty="0"/>
            </a:br>
            <a:r>
              <a:rPr lang="en-GB" sz="1800" dirty="0"/>
              <a:t>&lt;/div&gt;</a:t>
            </a:r>
            <a:br>
              <a:rPr lang="en-GB" sz="1800" dirty="0"/>
            </a:br>
            <a:r>
              <a:rPr lang="en-GB" sz="1800" dirty="0"/>
              <a:t>&lt;script&gt;</a:t>
            </a:r>
            <a:br>
              <a:rPr lang="en-GB" sz="1800" dirty="0"/>
            </a:br>
            <a:r>
              <a:rPr lang="en-GB" sz="1800" dirty="0"/>
              <a:t>	function </a:t>
            </a:r>
            <a:r>
              <a:rPr lang="en-GB" sz="1800" dirty="0" err="1"/>
              <a:t>personController</a:t>
            </a:r>
            <a:r>
              <a:rPr lang="en-GB" sz="1800" dirty="0"/>
              <a:t>($scope) {</a:t>
            </a:r>
            <a:br>
              <a:rPr lang="en-GB" sz="1800" dirty="0"/>
            </a:br>
            <a:r>
              <a:rPr lang="en-GB" sz="1800" dirty="0"/>
              <a:t>		$</a:t>
            </a:r>
            <a:r>
              <a:rPr lang="en-GB" sz="1800" dirty="0" err="1"/>
              <a:t>scope.person</a:t>
            </a:r>
            <a:r>
              <a:rPr lang="en-GB" sz="1800" dirty="0"/>
              <a:t> = {        </a:t>
            </a:r>
            <a:r>
              <a:rPr lang="en-GB" sz="1800" dirty="0" err="1"/>
              <a:t>firstName</a:t>
            </a:r>
            <a:r>
              <a:rPr lang="en-GB" sz="1800" dirty="0"/>
              <a:t>: "John",        </a:t>
            </a:r>
            <a:r>
              <a:rPr lang="en-GB" sz="1800" dirty="0" err="1"/>
              <a:t>lastName</a:t>
            </a:r>
            <a:r>
              <a:rPr lang="en-GB" sz="1800" dirty="0"/>
              <a:t>: "Doe"    }; </a:t>
            </a:r>
            <a:br>
              <a:rPr lang="en-GB" sz="1800" dirty="0"/>
            </a:br>
            <a:r>
              <a:rPr lang="en-GB" sz="1800" dirty="0"/>
              <a:t>	}</a:t>
            </a:r>
            <a:br>
              <a:rPr lang="en-GB" sz="1800" dirty="0"/>
            </a:br>
            <a:r>
              <a:rPr lang="en-GB" sz="1800" dirty="0"/>
              <a:t>&lt;/script&gt;</a:t>
            </a:r>
          </a:p>
          <a:p>
            <a:endParaRPr lang="en-GB" b="1" dirty="0"/>
          </a:p>
        </p:txBody>
      </p:sp>
    </p:spTree>
    <p:extLst>
      <p:ext uri="{BB962C8B-B14F-4D97-AF65-F5344CB8AC3E}">
        <p14:creationId xmlns:p14="http://schemas.microsoft.com/office/powerpoint/2010/main" val="42248832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Services</a:t>
            </a:r>
            <a:endParaRPr lang="en-GB" dirty="0"/>
          </a:p>
        </p:txBody>
      </p:sp>
      <p:sp>
        <p:nvSpPr>
          <p:cNvPr id="3" name="Content Placeholder 2"/>
          <p:cNvSpPr>
            <a:spLocks noGrp="1"/>
          </p:cNvSpPr>
          <p:nvPr>
            <p:ph idx="1"/>
          </p:nvPr>
        </p:nvSpPr>
        <p:spPr>
          <a:xfrm>
            <a:off x="141669" y="1506828"/>
            <a:ext cx="11848562" cy="5203065"/>
          </a:xfrm>
        </p:spPr>
        <p:txBody>
          <a:bodyPr>
            <a:noAutofit/>
          </a:bodyPr>
          <a:lstStyle/>
          <a:p>
            <a:pPr>
              <a:lnSpc>
                <a:spcPct val="100000"/>
              </a:lnSpc>
              <a:spcBef>
                <a:spcPts val="600"/>
              </a:spcBef>
              <a:spcAft>
                <a:spcPts val="0"/>
              </a:spcAft>
            </a:pPr>
            <a:r>
              <a:rPr lang="en-US" sz="2400" dirty="0">
                <a:cs typeface="Segoe UI" pitchFamily="34" charset="0"/>
              </a:rPr>
              <a:t>Many general purpose services provided by </a:t>
            </a:r>
            <a:r>
              <a:rPr lang="en-US" sz="2400" dirty="0" smtClean="0">
                <a:cs typeface="Segoe UI" pitchFamily="34" charset="0"/>
              </a:rPr>
              <a:t>AngularJS</a:t>
            </a:r>
          </a:p>
          <a:p>
            <a:pPr lvl="1">
              <a:lnSpc>
                <a:spcPct val="100000"/>
              </a:lnSpc>
              <a:spcBef>
                <a:spcPts val="600"/>
              </a:spcBef>
              <a:spcAft>
                <a:spcPts val="0"/>
              </a:spcAft>
            </a:pPr>
            <a:r>
              <a:rPr lang="en-US" sz="2400" dirty="0" smtClean="0">
                <a:cs typeface="Segoe UI" pitchFamily="34" charset="0"/>
              </a:rPr>
              <a:t>$http</a:t>
            </a:r>
          </a:p>
          <a:p>
            <a:pPr lvl="2">
              <a:lnSpc>
                <a:spcPct val="100000"/>
              </a:lnSpc>
              <a:spcBef>
                <a:spcPts val="600"/>
              </a:spcBef>
              <a:spcAft>
                <a:spcPts val="0"/>
              </a:spcAft>
              <a:buNone/>
            </a:pPr>
            <a:r>
              <a:rPr lang="en-US" dirty="0" smtClean="0">
                <a:cs typeface="Segoe UI" pitchFamily="34" charset="0"/>
              </a:rPr>
              <a:t>Used for </a:t>
            </a:r>
            <a:r>
              <a:rPr lang="en-US" dirty="0" err="1" smtClean="0">
                <a:cs typeface="Segoe UI" pitchFamily="34" charset="0"/>
              </a:rPr>
              <a:t>XMLHttpRequest</a:t>
            </a:r>
            <a:r>
              <a:rPr lang="en-US" dirty="0" smtClean="0">
                <a:cs typeface="Segoe UI" pitchFamily="34" charset="0"/>
              </a:rPr>
              <a:t> handling</a:t>
            </a:r>
          </a:p>
          <a:p>
            <a:pPr lvl="1">
              <a:lnSpc>
                <a:spcPct val="100000"/>
              </a:lnSpc>
              <a:spcBef>
                <a:spcPts val="600"/>
              </a:spcBef>
              <a:spcAft>
                <a:spcPts val="0"/>
              </a:spcAft>
            </a:pPr>
            <a:r>
              <a:rPr lang="en-US" sz="2400" dirty="0" smtClean="0">
                <a:cs typeface="Segoe UI" pitchFamily="34" charset="0"/>
              </a:rPr>
              <a:t>$location</a:t>
            </a:r>
          </a:p>
          <a:p>
            <a:pPr lvl="2">
              <a:lnSpc>
                <a:spcPct val="100000"/>
              </a:lnSpc>
              <a:spcBef>
                <a:spcPts val="600"/>
              </a:spcBef>
              <a:spcAft>
                <a:spcPts val="0"/>
              </a:spcAft>
              <a:buNone/>
            </a:pPr>
            <a:r>
              <a:rPr lang="en-US" dirty="0" smtClean="0">
                <a:cs typeface="Segoe UI" pitchFamily="34" charset="0"/>
              </a:rPr>
              <a:t>Provide </a:t>
            </a:r>
            <a:r>
              <a:rPr lang="en-US" dirty="0">
                <a:cs typeface="Segoe UI" pitchFamily="34" charset="0"/>
              </a:rPr>
              <a:t>information about the current URL</a:t>
            </a:r>
          </a:p>
          <a:p>
            <a:pPr lvl="1">
              <a:lnSpc>
                <a:spcPct val="100000"/>
              </a:lnSpc>
              <a:spcBef>
                <a:spcPts val="600"/>
              </a:spcBef>
              <a:spcAft>
                <a:spcPts val="0"/>
              </a:spcAft>
            </a:pPr>
            <a:r>
              <a:rPr lang="en-US" sz="2400" dirty="0">
                <a:cs typeface="Segoe UI" pitchFamily="34" charset="0"/>
              </a:rPr>
              <a:t>$q</a:t>
            </a:r>
          </a:p>
          <a:p>
            <a:pPr lvl="2">
              <a:lnSpc>
                <a:spcPct val="100000"/>
              </a:lnSpc>
              <a:spcBef>
                <a:spcPts val="600"/>
              </a:spcBef>
              <a:spcAft>
                <a:spcPts val="0"/>
              </a:spcAft>
              <a:buNone/>
            </a:pPr>
            <a:r>
              <a:rPr lang="en-US" dirty="0">
                <a:cs typeface="Segoe UI" pitchFamily="34" charset="0"/>
              </a:rPr>
              <a:t>A promise/deferred module for asynchronous requests</a:t>
            </a:r>
          </a:p>
          <a:p>
            <a:pPr lvl="1">
              <a:lnSpc>
                <a:spcPct val="100000"/>
              </a:lnSpc>
              <a:spcBef>
                <a:spcPts val="600"/>
              </a:spcBef>
              <a:spcAft>
                <a:spcPts val="0"/>
              </a:spcAft>
            </a:pPr>
            <a:r>
              <a:rPr lang="en-US" sz="2400" dirty="0">
                <a:cs typeface="Segoe UI" pitchFamily="34" charset="0"/>
              </a:rPr>
              <a:t>$</a:t>
            </a:r>
            <a:r>
              <a:rPr lang="en-US" sz="2400" dirty="0" err="1">
                <a:cs typeface="Segoe UI" pitchFamily="34" charset="0"/>
              </a:rPr>
              <a:t>routeProvider</a:t>
            </a:r>
            <a:endParaRPr lang="en-US" sz="2400" dirty="0">
              <a:cs typeface="Segoe UI" pitchFamily="34" charset="0"/>
            </a:endParaRPr>
          </a:p>
          <a:p>
            <a:pPr lvl="2">
              <a:lnSpc>
                <a:spcPct val="100000"/>
              </a:lnSpc>
              <a:spcBef>
                <a:spcPts val="600"/>
              </a:spcBef>
              <a:spcAft>
                <a:spcPts val="0"/>
              </a:spcAft>
              <a:buNone/>
            </a:pPr>
            <a:r>
              <a:rPr lang="en-US" dirty="0">
                <a:cs typeface="Segoe UI" pitchFamily="34" charset="0"/>
              </a:rPr>
              <a:t>Configure routes in an SPA</a:t>
            </a:r>
          </a:p>
          <a:p>
            <a:pPr lvl="1">
              <a:lnSpc>
                <a:spcPct val="100000"/>
              </a:lnSpc>
              <a:spcBef>
                <a:spcPts val="600"/>
              </a:spcBef>
              <a:spcAft>
                <a:spcPts val="0"/>
              </a:spcAft>
            </a:pPr>
            <a:r>
              <a:rPr lang="en-US" sz="2400" dirty="0">
                <a:cs typeface="Segoe UI" pitchFamily="34" charset="0"/>
              </a:rPr>
              <a:t>$log</a:t>
            </a:r>
          </a:p>
          <a:p>
            <a:pPr lvl="2">
              <a:lnSpc>
                <a:spcPct val="100000"/>
              </a:lnSpc>
              <a:spcBef>
                <a:spcPts val="600"/>
              </a:spcBef>
              <a:spcAft>
                <a:spcPts val="0"/>
              </a:spcAft>
              <a:buNone/>
            </a:pPr>
            <a:r>
              <a:rPr lang="en-US" dirty="0">
                <a:cs typeface="Segoe UI" pitchFamily="34" charset="0"/>
              </a:rPr>
              <a:t>Logging service</a:t>
            </a:r>
          </a:p>
          <a:p>
            <a:pPr lvl="1">
              <a:lnSpc>
                <a:spcPct val="100000"/>
              </a:lnSpc>
              <a:spcBef>
                <a:spcPts val="600"/>
              </a:spcBef>
              <a:spcAft>
                <a:spcPts val="0"/>
              </a:spcAft>
            </a:pPr>
            <a:r>
              <a:rPr lang="en-US" sz="2400" dirty="0">
                <a:cs typeface="Segoe UI" pitchFamily="34" charset="0"/>
              </a:rPr>
              <a:t>Many more</a:t>
            </a:r>
            <a:endParaRPr lang="en-GB" dirty="0"/>
          </a:p>
        </p:txBody>
      </p:sp>
      <p:pic>
        <p:nvPicPr>
          <p:cNvPr id="4" name="Picture 3">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4620" y="5623889"/>
            <a:ext cx="987380" cy="1234226"/>
          </a:xfrm>
          <a:prstGeom prst="rect">
            <a:avLst/>
          </a:prstGeom>
        </p:spPr>
      </p:pic>
    </p:spTree>
    <p:extLst>
      <p:ext uri="{BB962C8B-B14F-4D97-AF65-F5344CB8AC3E}">
        <p14:creationId xmlns:p14="http://schemas.microsoft.com/office/powerpoint/2010/main" val="15789206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Expression</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smtClean="0"/>
              <a:t>Expressions </a:t>
            </a:r>
            <a:r>
              <a:rPr lang="en-IN" sz="2000" dirty="0"/>
              <a:t>are JavaScript-like code snippets that are usually placed in bindings such as {{ expression }}</a:t>
            </a:r>
            <a:endParaRPr lang="en-IN" sz="2000" dirty="0" smtClean="0"/>
          </a:p>
          <a:p>
            <a:r>
              <a:rPr lang="en-IN" sz="2000" dirty="0"/>
              <a:t> &lt;body&gt;</a:t>
            </a:r>
          </a:p>
          <a:p>
            <a:r>
              <a:rPr lang="en-IN" sz="2000" dirty="0"/>
              <a:t>    1+2={{1+2}}</a:t>
            </a:r>
          </a:p>
          <a:p>
            <a:r>
              <a:rPr lang="en-IN" sz="2000" dirty="0"/>
              <a:t>  &lt;/body&gt;</a:t>
            </a:r>
            <a:endParaRPr lang="en-GB" sz="2000" b="1" dirty="0"/>
          </a:p>
        </p:txBody>
      </p:sp>
    </p:spTree>
    <p:extLst>
      <p:ext uri="{BB962C8B-B14F-4D97-AF65-F5344CB8AC3E}">
        <p14:creationId xmlns:p14="http://schemas.microsoft.com/office/powerpoint/2010/main" val="29729476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Forms</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a:t>Form and controls provide validation services, so that the user can be notified of invalid input. This provides a better user experience, because the user gets instant feedback on how to correct the error. </a:t>
            </a:r>
            <a:endParaRPr lang="en-IN" sz="2000" dirty="0" smtClean="0"/>
          </a:p>
          <a:p>
            <a:r>
              <a:rPr lang="en-IN" sz="2000" dirty="0"/>
              <a:t>&lt;input type="text" </a:t>
            </a:r>
            <a:r>
              <a:rPr lang="en-IN" sz="2000" dirty="0" err="1"/>
              <a:t>ng</a:t>
            </a:r>
            <a:r>
              <a:rPr lang="en-IN" sz="2000" dirty="0"/>
              <a:t>-model="user.name" name="</a:t>
            </a:r>
            <a:r>
              <a:rPr lang="en-IN" sz="2000" dirty="0" err="1"/>
              <a:t>uName</a:t>
            </a:r>
            <a:r>
              <a:rPr lang="en-IN" sz="2000" dirty="0"/>
              <a:t>" </a:t>
            </a:r>
            <a:r>
              <a:rPr lang="en-IN" sz="2000" b="1" dirty="0"/>
              <a:t>required</a:t>
            </a:r>
            <a:r>
              <a:rPr lang="en-IN" sz="2000" dirty="0"/>
              <a:t> </a:t>
            </a:r>
            <a:r>
              <a:rPr lang="en-IN" sz="2000" dirty="0" smtClean="0"/>
              <a:t>/&gt;</a:t>
            </a:r>
          </a:p>
          <a:p>
            <a:r>
              <a:rPr lang="en-GB" sz="2000" dirty="0"/>
              <a:t> &lt;button </a:t>
            </a:r>
            <a:r>
              <a:rPr lang="en-GB" sz="2000" dirty="0" err="1"/>
              <a:t>ng</a:t>
            </a:r>
            <a:r>
              <a:rPr lang="en-GB" sz="2000" dirty="0"/>
              <a:t>-click="update(user</a:t>
            </a:r>
            <a:r>
              <a:rPr lang="en-GB" sz="2000" dirty="0" smtClean="0"/>
              <a:t>)“ </a:t>
            </a:r>
            <a:r>
              <a:rPr lang="en-GB" sz="2000" dirty="0" err="1" smtClean="0"/>
              <a:t>ng</a:t>
            </a:r>
            <a:r>
              <a:rPr lang="en-GB" sz="2000" dirty="0" smtClean="0"/>
              <a:t>-disabled</a:t>
            </a:r>
            <a:r>
              <a:rPr lang="en-GB" sz="2000" dirty="0"/>
              <a:t>="</a:t>
            </a:r>
            <a:r>
              <a:rPr lang="en-GB" sz="2000" b="1" dirty="0" err="1"/>
              <a:t>form.$invalid</a:t>
            </a:r>
            <a:r>
              <a:rPr lang="en-GB" sz="2000" b="1" dirty="0"/>
              <a:t> || </a:t>
            </a:r>
            <a:r>
              <a:rPr lang="en-GB" sz="2000" dirty="0" err="1"/>
              <a:t>isUnchanged</a:t>
            </a:r>
            <a:r>
              <a:rPr lang="en-GB" sz="2000" dirty="0"/>
              <a:t>(user)"&gt;SAVE&lt;/button&gt;</a:t>
            </a:r>
          </a:p>
        </p:txBody>
      </p:sp>
    </p:spTree>
    <p:extLst>
      <p:ext uri="{BB962C8B-B14F-4D97-AF65-F5344CB8AC3E}">
        <p14:creationId xmlns:p14="http://schemas.microsoft.com/office/powerpoint/2010/main" val="6358342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Module</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smtClean="0"/>
              <a:t>Modules </a:t>
            </a:r>
            <a:r>
              <a:rPr lang="en-IN" sz="2000" dirty="0"/>
              <a:t>declaratively specify how an application should be </a:t>
            </a:r>
            <a:r>
              <a:rPr lang="en-IN" sz="2000" dirty="0" smtClean="0"/>
              <a:t>bootstrapped.</a:t>
            </a:r>
          </a:p>
          <a:p>
            <a:r>
              <a:rPr lang="en-IN" sz="2000" dirty="0" smtClean="0"/>
              <a:t>There can be multiple modules in an app</a:t>
            </a:r>
          </a:p>
          <a:p>
            <a:r>
              <a:rPr lang="en-IN" sz="2000" dirty="0" smtClean="0"/>
              <a:t>Those could be interdependent too.</a:t>
            </a:r>
          </a:p>
          <a:p>
            <a:r>
              <a:rPr lang="en-IN" sz="2000" dirty="0" smtClean="0"/>
              <a:t> </a:t>
            </a:r>
            <a:r>
              <a:rPr lang="en-GB" sz="2000" dirty="0"/>
              <a:t>// declare a module</a:t>
            </a:r>
          </a:p>
          <a:p>
            <a:r>
              <a:rPr lang="en-GB" sz="2000" b="1" dirty="0" err="1"/>
              <a:t>var</a:t>
            </a:r>
            <a:r>
              <a:rPr lang="en-GB" sz="2000" b="1" dirty="0"/>
              <a:t> </a:t>
            </a:r>
            <a:r>
              <a:rPr lang="en-GB" sz="2000" b="1" dirty="0" err="1"/>
              <a:t>myAppModule</a:t>
            </a:r>
            <a:r>
              <a:rPr lang="en-GB" sz="2000" b="1" dirty="0"/>
              <a:t> = </a:t>
            </a:r>
            <a:r>
              <a:rPr lang="en-GB" sz="2000" b="1" dirty="0" err="1" smtClean="0"/>
              <a:t>angular.module</a:t>
            </a:r>
            <a:r>
              <a:rPr lang="en-GB" sz="2000" b="1" dirty="0"/>
              <a:t>('</a:t>
            </a:r>
            <a:r>
              <a:rPr lang="en-GB" sz="2000" b="1" dirty="0" err="1"/>
              <a:t>myApp</a:t>
            </a:r>
            <a:r>
              <a:rPr lang="en-GB" sz="2000" b="1" dirty="0"/>
              <a:t>', </a:t>
            </a:r>
            <a:r>
              <a:rPr lang="en-GB" sz="2000" b="1" dirty="0" smtClean="0"/>
              <a:t>[--</a:t>
            </a:r>
            <a:r>
              <a:rPr lang="en-GB" sz="1400" b="1" dirty="0" smtClean="0"/>
              <a:t>here goes the dependent Modules</a:t>
            </a:r>
            <a:r>
              <a:rPr lang="en-GB" sz="2000" b="1" dirty="0" smtClean="0"/>
              <a:t>--]);</a:t>
            </a:r>
            <a:endParaRPr lang="en-GB" sz="2000" b="1" dirty="0"/>
          </a:p>
          <a:p>
            <a:r>
              <a:rPr lang="en-US" sz="2000" dirty="0" smtClean="0"/>
              <a:t>Modules are configured with routes, controllers, models etc.</a:t>
            </a:r>
            <a:endParaRPr lang="en-GB" sz="2000" dirty="0" smtClean="0"/>
          </a:p>
        </p:txBody>
      </p:sp>
    </p:spTree>
    <p:extLst>
      <p:ext uri="{BB962C8B-B14F-4D97-AF65-F5344CB8AC3E}">
        <p14:creationId xmlns:p14="http://schemas.microsoft.com/office/powerpoint/2010/main" val="9919547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a:t>
            </a:r>
            <a:endParaRPr lang="en-GB" dirty="0"/>
          </a:p>
        </p:txBody>
      </p:sp>
      <p:sp>
        <p:nvSpPr>
          <p:cNvPr id="3" name="Content Placeholder 2"/>
          <p:cNvSpPr>
            <a:spLocks noGrp="1"/>
          </p:cNvSpPr>
          <p:nvPr>
            <p:ph idx="1"/>
          </p:nvPr>
        </p:nvSpPr>
        <p:spPr>
          <a:xfrm>
            <a:off x="838201" y="1825625"/>
            <a:ext cx="10426699" cy="4351338"/>
          </a:xfrm>
        </p:spPr>
        <p:txBody>
          <a:bodyPr>
            <a:noAutofit/>
          </a:bodyPr>
          <a:lstStyle/>
          <a:p>
            <a:r>
              <a:rPr lang="en-IN" sz="1800" dirty="0" smtClean="0"/>
              <a:t>It Is </a:t>
            </a:r>
            <a:r>
              <a:rPr lang="en-IN" sz="1800" dirty="0"/>
              <a:t>used for deep-linking URLs to controllers and views (HTML partials). It watches $location.url() and tries to map the path to an existing route definition.</a:t>
            </a:r>
            <a:endParaRPr lang="en-IN" sz="1800" dirty="0" smtClean="0"/>
          </a:p>
          <a:p>
            <a:r>
              <a:rPr lang="en-IN" sz="1200" dirty="0" smtClean="0"/>
              <a:t>$</a:t>
            </a:r>
            <a:r>
              <a:rPr lang="en-IN" sz="1200" dirty="0" err="1"/>
              <a:t>routeProvider.when</a:t>
            </a:r>
            <a:r>
              <a:rPr lang="en-IN" sz="1200" dirty="0"/>
              <a:t>('/</a:t>
            </a:r>
            <a:r>
              <a:rPr lang="en-IN" sz="1200" dirty="0" smtClean="0"/>
              <a:t>Book', </a:t>
            </a:r>
            <a:r>
              <a:rPr lang="en-IN" sz="1200" dirty="0"/>
              <a:t>{</a:t>
            </a:r>
          </a:p>
          <a:p>
            <a:r>
              <a:rPr lang="en-IN" sz="1200" dirty="0"/>
              <a:t>        template: 'examples/book.html',</a:t>
            </a:r>
          </a:p>
          <a:p>
            <a:r>
              <a:rPr lang="en-IN" sz="1200" dirty="0"/>
              <a:t>        controller: </a:t>
            </a:r>
            <a:r>
              <a:rPr lang="en-IN" sz="1200" dirty="0" err="1"/>
              <a:t>BookCntl</a:t>
            </a:r>
            <a:r>
              <a:rPr lang="en-IN" sz="1200" dirty="0"/>
              <a:t>,</a:t>
            </a:r>
          </a:p>
          <a:p>
            <a:r>
              <a:rPr lang="en-IN" sz="1200" dirty="0" smtClean="0"/>
              <a:t>});</a:t>
            </a:r>
          </a:p>
          <a:p>
            <a:r>
              <a:rPr lang="en-IN" sz="1200" dirty="0" smtClean="0"/>
              <a:t> </a:t>
            </a:r>
            <a:r>
              <a:rPr lang="en-IN" sz="1200" dirty="0"/>
              <a:t>$</a:t>
            </a:r>
            <a:r>
              <a:rPr lang="en-IN" sz="1200" dirty="0" err="1"/>
              <a:t>routeProvider.when</a:t>
            </a:r>
            <a:r>
              <a:rPr lang="en-IN" sz="1200" dirty="0"/>
              <a:t>('/</a:t>
            </a:r>
            <a:r>
              <a:rPr lang="en-IN" sz="1200" dirty="0" smtClean="0"/>
              <a:t>Book/chapter01', </a:t>
            </a:r>
            <a:r>
              <a:rPr lang="en-IN" sz="1200" dirty="0"/>
              <a:t>{</a:t>
            </a:r>
          </a:p>
          <a:p>
            <a:r>
              <a:rPr lang="en-IN" sz="1200" dirty="0"/>
              <a:t>        template: </a:t>
            </a:r>
            <a:r>
              <a:rPr lang="en-IN" sz="1200" dirty="0" smtClean="0"/>
              <a:t>'examples/chapter01.html</a:t>
            </a:r>
            <a:r>
              <a:rPr lang="en-IN" sz="1200" dirty="0"/>
              <a:t>',</a:t>
            </a:r>
          </a:p>
          <a:p>
            <a:r>
              <a:rPr lang="en-IN" sz="1200" dirty="0"/>
              <a:t>        controller: </a:t>
            </a:r>
            <a:r>
              <a:rPr lang="en-IN" sz="1200" dirty="0" err="1"/>
              <a:t>ChapterCntl</a:t>
            </a:r>
            <a:r>
              <a:rPr lang="en-IN" sz="1200" dirty="0"/>
              <a:t>,</a:t>
            </a:r>
          </a:p>
          <a:p>
            <a:r>
              <a:rPr lang="en-IN" sz="1200" dirty="0" smtClean="0"/>
              <a:t>});</a:t>
            </a:r>
          </a:p>
        </p:txBody>
      </p:sp>
      <p:pic>
        <p:nvPicPr>
          <p:cNvPr id="5"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4620" y="5623889"/>
            <a:ext cx="987380" cy="1234226"/>
          </a:xfrm>
          <a:prstGeom prst="rect">
            <a:avLst/>
          </a:prstGeom>
        </p:spPr>
      </p:pic>
    </p:spTree>
    <p:extLst>
      <p:ext uri="{BB962C8B-B14F-4D97-AF65-F5344CB8AC3E}">
        <p14:creationId xmlns:p14="http://schemas.microsoft.com/office/powerpoint/2010/main" val="960950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Scope</a:t>
            </a:r>
            <a:endParaRPr lang="en-GB" dirty="0"/>
          </a:p>
        </p:txBody>
      </p:sp>
      <p:sp>
        <p:nvSpPr>
          <p:cNvPr id="3" name="Content Placeholder 2"/>
          <p:cNvSpPr>
            <a:spLocks noGrp="1"/>
          </p:cNvSpPr>
          <p:nvPr>
            <p:ph idx="1"/>
          </p:nvPr>
        </p:nvSpPr>
        <p:spPr>
          <a:xfrm>
            <a:off x="838201" y="1825625"/>
            <a:ext cx="10426699" cy="4351338"/>
          </a:xfrm>
        </p:spPr>
        <p:txBody>
          <a:bodyPr>
            <a:normAutofit lnSpcReduction="10000"/>
          </a:bodyPr>
          <a:lstStyle/>
          <a:p>
            <a:r>
              <a:rPr lang="en-IN" sz="2000" dirty="0" smtClean="0"/>
              <a:t>Scope </a:t>
            </a:r>
            <a:r>
              <a:rPr lang="en-IN" sz="2000" dirty="0"/>
              <a:t>is an object that refers to the application model. </a:t>
            </a:r>
            <a:endParaRPr lang="en-IN" sz="2000" dirty="0" smtClean="0"/>
          </a:p>
          <a:p>
            <a:r>
              <a:rPr lang="en-IN" sz="2000" dirty="0" smtClean="0"/>
              <a:t>It </a:t>
            </a:r>
            <a:r>
              <a:rPr lang="en-IN" sz="2000" dirty="0"/>
              <a:t>is an execution context for expressions. </a:t>
            </a:r>
            <a:endParaRPr lang="en-IN" sz="2000" dirty="0" smtClean="0"/>
          </a:p>
          <a:p>
            <a:r>
              <a:rPr lang="en-IN" sz="2000" dirty="0" smtClean="0"/>
              <a:t>Scopes </a:t>
            </a:r>
            <a:r>
              <a:rPr lang="en-IN" sz="2000" dirty="0"/>
              <a:t>are arranged in hierarchical structure which mimic the DOM structure of the application. </a:t>
            </a:r>
            <a:endParaRPr lang="en-IN" sz="2000" dirty="0" smtClean="0"/>
          </a:p>
          <a:p>
            <a:r>
              <a:rPr lang="en-IN" sz="2000" dirty="0" smtClean="0"/>
              <a:t>Scopes </a:t>
            </a:r>
            <a:r>
              <a:rPr lang="en-IN" sz="2000" dirty="0"/>
              <a:t>can watch </a:t>
            </a:r>
            <a:r>
              <a:rPr lang="en-IN" sz="2000" dirty="0" smtClean="0"/>
              <a:t>expressions </a:t>
            </a:r>
            <a:r>
              <a:rPr lang="en-IN" sz="2000" dirty="0"/>
              <a:t>and propagate events</a:t>
            </a:r>
            <a:r>
              <a:rPr lang="en-IN" sz="2000" dirty="0" smtClean="0"/>
              <a:t>.</a:t>
            </a:r>
          </a:p>
          <a:p>
            <a:r>
              <a:rPr lang="en-IN" sz="2000" dirty="0" smtClean="0"/>
              <a:t>Actually the </a:t>
            </a:r>
            <a:r>
              <a:rPr lang="en-IN" sz="2000" dirty="0" err="1" smtClean="0"/>
              <a:t>ViewModel</a:t>
            </a:r>
            <a:r>
              <a:rPr lang="en-IN" sz="2000" dirty="0" smtClean="0"/>
              <a:t> of MVVM.</a:t>
            </a:r>
          </a:p>
          <a:p>
            <a:r>
              <a:rPr lang="en-IN" sz="2000" dirty="0" smtClean="0"/>
              <a:t>$scope</a:t>
            </a:r>
            <a:endParaRPr lang="en-GB" sz="2000" dirty="0" smtClean="0"/>
          </a:p>
        </p:txBody>
      </p:sp>
      <p:pic>
        <p:nvPicPr>
          <p:cNvPr id="4" name="Picture 3">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4620" y="5623889"/>
            <a:ext cx="987380" cy="1234226"/>
          </a:xfrm>
          <a:prstGeom prst="rect">
            <a:avLst/>
          </a:prstGeom>
        </p:spPr>
      </p:pic>
    </p:spTree>
    <p:extLst>
      <p:ext uri="{BB962C8B-B14F-4D97-AF65-F5344CB8AC3E}">
        <p14:creationId xmlns:p14="http://schemas.microsoft.com/office/powerpoint/2010/main" val="17200608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Dependency Injection</a:t>
            </a:r>
            <a:endParaRPr lang="en-GB" dirty="0"/>
          </a:p>
        </p:txBody>
      </p:sp>
      <p:sp>
        <p:nvSpPr>
          <p:cNvPr id="3" name="Content Placeholder 2"/>
          <p:cNvSpPr>
            <a:spLocks noGrp="1"/>
          </p:cNvSpPr>
          <p:nvPr>
            <p:ph idx="1"/>
          </p:nvPr>
        </p:nvSpPr>
        <p:spPr>
          <a:xfrm>
            <a:off x="838201" y="1825625"/>
            <a:ext cx="10426699" cy="4351338"/>
          </a:xfrm>
        </p:spPr>
        <p:txBody>
          <a:bodyPr>
            <a:noAutofit/>
          </a:bodyPr>
          <a:lstStyle/>
          <a:p>
            <a:r>
              <a:rPr lang="en-IN" sz="2000" dirty="0"/>
              <a:t>Dependency Injection (DI) is a software design pattern that deals with how code gets hold of its dependencies</a:t>
            </a:r>
            <a:r>
              <a:rPr lang="en-IN" sz="2000" dirty="0" smtClean="0"/>
              <a:t>.</a:t>
            </a:r>
          </a:p>
          <a:p>
            <a:endParaRPr lang="en-IN" sz="2000" dirty="0" smtClean="0"/>
          </a:p>
        </p:txBody>
      </p:sp>
      <p:pic>
        <p:nvPicPr>
          <p:cNvPr id="4" name="Picture 3">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4620" y="5623889"/>
            <a:ext cx="987380" cy="1234226"/>
          </a:xfrm>
          <a:prstGeom prst="rect">
            <a:avLst/>
          </a:prstGeom>
        </p:spPr>
      </p:pic>
    </p:spTree>
    <p:extLst>
      <p:ext uri="{BB962C8B-B14F-4D97-AF65-F5344CB8AC3E}">
        <p14:creationId xmlns:p14="http://schemas.microsoft.com/office/powerpoint/2010/main" val="36093436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Vihang Shah</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Project Manager @ </a:t>
            </a:r>
            <a:r>
              <a:rPr lang="en-US" sz="2400" dirty="0" err="1" smtClean="0"/>
              <a:t>Tatvasoft</a:t>
            </a:r>
            <a:endParaRPr lang="en-US" sz="2400" dirty="0" smtClean="0"/>
          </a:p>
          <a:p>
            <a:r>
              <a:rPr lang="en-US" sz="2400" dirty="0" smtClean="0">
                <a:hlinkClick r:id="rId3"/>
              </a:rPr>
              <a:t>http</a:t>
            </a:r>
            <a:r>
              <a:rPr lang="en-US" sz="2400" dirty="0">
                <a:hlinkClick r:id="rId3"/>
              </a:rPr>
              <a:t>://vihang-shah.blogspot.com</a:t>
            </a:r>
            <a:r>
              <a:rPr lang="en-US" sz="2400" dirty="0" smtClean="0">
                <a:hlinkClick r:id="rId3"/>
              </a:rPr>
              <a:t>/</a:t>
            </a:r>
            <a:endParaRPr lang="en-US" sz="2400" dirty="0" smtClean="0"/>
          </a:p>
          <a:p>
            <a:r>
              <a:rPr lang="en-US" sz="2400" dirty="0">
                <a:hlinkClick r:id="rId4"/>
              </a:rPr>
              <a:t>https://</a:t>
            </a:r>
            <a:r>
              <a:rPr lang="en-US" sz="2400" dirty="0" smtClean="0">
                <a:hlinkClick r:id="rId4"/>
              </a:rPr>
              <a:t>www.facebook.com/vihangshah.it</a:t>
            </a:r>
            <a:endParaRPr lang="en-US" sz="2400" dirty="0"/>
          </a:p>
        </p:txBody>
      </p:sp>
    </p:spTree>
    <p:extLst>
      <p:ext uri="{BB962C8B-B14F-4D97-AF65-F5344CB8AC3E}">
        <p14:creationId xmlns:p14="http://schemas.microsoft.com/office/powerpoint/2010/main" val="2317502127"/>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Filters</a:t>
            </a:r>
            <a:endParaRPr lang="en-GB" dirty="0"/>
          </a:p>
        </p:txBody>
      </p:sp>
      <p:sp>
        <p:nvSpPr>
          <p:cNvPr id="3" name="Content Placeholder 2"/>
          <p:cNvSpPr>
            <a:spLocks noGrp="1"/>
          </p:cNvSpPr>
          <p:nvPr>
            <p:ph idx="1"/>
          </p:nvPr>
        </p:nvSpPr>
        <p:spPr>
          <a:xfrm>
            <a:off x="838201" y="1825625"/>
            <a:ext cx="10426699" cy="4351338"/>
          </a:xfrm>
        </p:spPr>
        <p:txBody>
          <a:bodyPr>
            <a:noAutofit/>
          </a:bodyPr>
          <a:lstStyle/>
          <a:p>
            <a:r>
              <a:rPr lang="en-IN" sz="2000" dirty="0"/>
              <a:t>Angular filters format data for display to the user</a:t>
            </a:r>
            <a:r>
              <a:rPr lang="en-IN" sz="2000" dirty="0" smtClean="0"/>
              <a:t>.</a:t>
            </a:r>
            <a:endParaRPr lang="en-IN" sz="2000" dirty="0"/>
          </a:p>
          <a:p>
            <a:r>
              <a:rPr lang="en-IN" sz="2000" dirty="0"/>
              <a:t>{{ expression [| </a:t>
            </a:r>
            <a:r>
              <a:rPr lang="en-IN" sz="2000" dirty="0" err="1"/>
              <a:t>filter_name</a:t>
            </a:r>
            <a:r>
              <a:rPr lang="en-IN" sz="2000" dirty="0"/>
              <a:t>[:</a:t>
            </a:r>
            <a:r>
              <a:rPr lang="en-IN" sz="2000" dirty="0" err="1"/>
              <a:t>parameter_value</a:t>
            </a:r>
            <a:r>
              <a:rPr lang="en-IN" sz="2000" dirty="0"/>
              <a:t>] ... ] </a:t>
            </a:r>
            <a:r>
              <a:rPr lang="en-IN" sz="2000" dirty="0" smtClean="0"/>
              <a:t>}}</a:t>
            </a:r>
            <a:endParaRPr lang="en-IN" sz="2000" dirty="0"/>
          </a:p>
          <a:p>
            <a:r>
              <a:rPr lang="en-GB" sz="2000" dirty="0"/>
              <a:t>{{ </a:t>
            </a:r>
            <a:r>
              <a:rPr lang="en-GB" sz="2000" dirty="0" err="1" smtClean="0"/>
              <a:t>uppercase_expression</a:t>
            </a:r>
            <a:r>
              <a:rPr lang="en-GB" sz="2000" dirty="0" smtClean="0"/>
              <a:t> </a:t>
            </a:r>
            <a:r>
              <a:rPr lang="en-GB" sz="2000" dirty="0"/>
              <a:t>| uppercase </a:t>
            </a:r>
            <a:r>
              <a:rPr lang="en-GB" sz="2000" dirty="0" smtClean="0"/>
              <a:t>}}</a:t>
            </a:r>
          </a:p>
          <a:p>
            <a:r>
              <a:rPr lang="en-GB" sz="2000" dirty="0"/>
              <a:t> {{ expression | filter1 | filter2 }}</a:t>
            </a:r>
            <a:endParaRPr lang="en-GB" sz="2000" dirty="0" smtClean="0"/>
          </a:p>
          <a:p>
            <a:r>
              <a:rPr lang="en-US" sz="2000" dirty="0" smtClean="0"/>
              <a:t>Can create custom filters</a:t>
            </a:r>
            <a:endParaRPr lang="en-IN" sz="2000" dirty="0" smtClean="0"/>
          </a:p>
        </p:txBody>
      </p:sp>
      <p:pic>
        <p:nvPicPr>
          <p:cNvPr id="4" name="Picture 3">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4620" y="5623889"/>
            <a:ext cx="987380" cy="1234226"/>
          </a:xfrm>
          <a:prstGeom prst="rect">
            <a:avLst/>
          </a:prstGeom>
        </p:spPr>
      </p:pic>
    </p:spTree>
    <p:extLst>
      <p:ext uri="{BB962C8B-B14F-4D97-AF65-F5344CB8AC3E}">
        <p14:creationId xmlns:p14="http://schemas.microsoft.com/office/powerpoint/2010/main" val="4166253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Resources</a:t>
            </a:r>
            <a:endParaRPr lang="en-GB" dirty="0"/>
          </a:p>
        </p:txBody>
      </p:sp>
      <p:sp>
        <p:nvSpPr>
          <p:cNvPr id="3" name="Content Placeholder 2"/>
          <p:cNvSpPr>
            <a:spLocks noGrp="1"/>
          </p:cNvSpPr>
          <p:nvPr>
            <p:ph idx="1"/>
          </p:nvPr>
        </p:nvSpPr>
        <p:spPr>
          <a:xfrm>
            <a:off x="765767" y="1545867"/>
            <a:ext cx="10426699" cy="5060996"/>
          </a:xfrm>
        </p:spPr>
        <p:txBody>
          <a:bodyPr>
            <a:noAutofit/>
          </a:bodyPr>
          <a:lstStyle/>
          <a:p>
            <a:r>
              <a:rPr lang="en-US" sz="2000" dirty="0" smtClean="0"/>
              <a:t>Documentation</a:t>
            </a:r>
          </a:p>
          <a:p>
            <a:pPr marL="285750" indent="-285750">
              <a:lnSpc>
                <a:spcPct val="100000"/>
              </a:lnSpc>
              <a:buFont typeface="Arial" panose="020B0604020202020204" pitchFamily="34" charset="0"/>
              <a:buChar char="•"/>
            </a:pPr>
            <a:r>
              <a:rPr lang="en-GB" dirty="0" smtClean="0">
                <a:hlinkClick r:id="rId3"/>
              </a:rPr>
              <a:t>AngularJS Developer Guide</a:t>
            </a:r>
            <a:endParaRPr lang="en-GB" dirty="0" smtClean="0"/>
          </a:p>
          <a:p>
            <a:pPr marL="285750" indent="-285750">
              <a:lnSpc>
                <a:spcPct val="100000"/>
              </a:lnSpc>
              <a:buFont typeface="Arial" panose="020B0604020202020204" pitchFamily="34" charset="0"/>
              <a:buChar char="•"/>
            </a:pPr>
            <a:r>
              <a:rPr lang="en-GB" dirty="0" smtClean="0">
                <a:hlinkClick r:id="rId4"/>
              </a:rPr>
              <a:t>AngularJS API</a:t>
            </a:r>
            <a:endParaRPr lang="en-GB" dirty="0" smtClean="0"/>
          </a:p>
          <a:p>
            <a:pPr marL="342900" indent="-342900">
              <a:lnSpc>
                <a:spcPct val="100000"/>
              </a:lnSpc>
              <a:buFont typeface="Arial" panose="020B0604020202020204" pitchFamily="34" charset="0"/>
              <a:buChar char="•"/>
            </a:pPr>
            <a:r>
              <a:rPr lang="en-GB" dirty="0" err="1" smtClean="0">
                <a:hlinkClick r:id="rId5"/>
              </a:rPr>
              <a:t>AngularJS</a:t>
            </a:r>
            <a:r>
              <a:rPr lang="en-GB" dirty="0" smtClean="0">
                <a:hlinkClick r:id="rId5"/>
              </a:rPr>
              <a:t> Tutorial</a:t>
            </a:r>
            <a:endParaRPr lang="en-GB" dirty="0" smtClean="0"/>
          </a:p>
          <a:p>
            <a:r>
              <a:rPr lang="en-US" sz="2000" dirty="0" smtClean="0"/>
              <a:t>Videos</a:t>
            </a:r>
            <a:endParaRPr lang="en-GB" sz="2000" dirty="0" smtClean="0"/>
          </a:p>
          <a:p>
            <a:pPr marL="342900" indent="-342900">
              <a:lnSpc>
                <a:spcPct val="100000"/>
              </a:lnSpc>
              <a:buFont typeface="Arial" panose="020B0604020202020204" pitchFamily="34" charset="0"/>
              <a:buChar char="•"/>
            </a:pPr>
            <a:r>
              <a:rPr lang="en-GB" dirty="0">
                <a:hlinkClick r:id="rId6"/>
              </a:rPr>
              <a:t>AngularJS </a:t>
            </a:r>
            <a:r>
              <a:rPr lang="en-GB" dirty="0" smtClean="0">
                <a:hlinkClick r:id="rId6"/>
              </a:rPr>
              <a:t>Fundamentals</a:t>
            </a:r>
            <a:endParaRPr lang="en-GB" dirty="0" smtClean="0"/>
          </a:p>
          <a:p>
            <a:pPr marL="342900" indent="-342900">
              <a:lnSpc>
                <a:spcPct val="100000"/>
              </a:lnSpc>
              <a:buFont typeface="Arial" panose="020B0604020202020204" pitchFamily="34" charset="0"/>
              <a:buChar char="•"/>
            </a:pPr>
            <a:r>
              <a:rPr lang="en-GB" dirty="0" smtClean="0">
                <a:hlinkClick r:id="rId7"/>
              </a:rPr>
              <a:t>AngularJS Fundamentals In 60-ish Minutes</a:t>
            </a:r>
            <a:endParaRPr lang="en-GB" dirty="0" smtClean="0"/>
          </a:p>
          <a:p>
            <a:pPr marL="342900" indent="-342900">
              <a:lnSpc>
                <a:spcPct val="100000"/>
              </a:lnSpc>
              <a:buFont typeface="Arial" panose="020B0604020202020204" pitchFamily="34" charset="0"/>
              <a:buChar char="•"/>
            </a:pPr>
            <a:r>
              <a:rPr lang="en-GB" dirty="0" smtClean="0">
                <a:hlinkClick r:id="rId8"/>
              </a:rPr>
              <a:t>Introduction to Angular JS</a:t>
            </a:r>
            <a:endParaRPr lang="en-GB" dirty="0" smtClean="0"/>
          </a:p>
          <a:p>
            <a:pPr marL="342900" indent="-342900">
              <a:lnSpc>
                <a:spcPct val="100000"/>
              </a:lnSpc>
              <a:buFont typeface="Arial" panose="020B0604020202020204" pitchFamily="34" charset="0"/>
              <a:buChar char="•"/>
            </a:pPr>
            <a:r>
              <a:rPr lang="en-IN" dirty="0" smtClean="0">
                <a:hlinkClick r:id="rId9"/>
              </a:rPr>
              <a:t>Angular JS end-to-end web app tutorial Part I</a:t>
            </a:r>
            <a:endParaRPr lang="en-IN" dirty="0" smtClean="0"/>
          </a:p>
        </p:txBody>
      </p:sp>
    </p:spTree>
    <p:extLst>
      <p:ext uri="{BB962C8B-B14F-4D97-AF65-F5344CB8AC3E}">
        <p14:creationId xmlns:p14="http://schemas.microsoft.com/office/powerpoint/2010/main" val="3137964177"/>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Vihang Shah</a:t>
            </a:r>
          </a:p>
          <a:p>
            <a:r>
              <a:rPr lang="en-US" sz="2400" dirty="0"/>
              <a:t>Project Manager @ </a:t>
            </a:r>
            <a:r>
              <a:rPr lang="en-US" sz="2400" dirty="0" err="1"/>
              <a:t>Tatvasoft</a:t>
            </a:r>
            <a:endParaRPr lang="en-US" sz="2400" dirty="0" smtClean="0"/>
          </a:p>
          <a:p>
            <a:r>
              <a:rPr lang="en-US" sz="2400" dirty="0" smtClean="0">
                <a:hlinkClick r:id="rId3"/>
              </a:rPr>
              <a:t>http</a:t>
            </a:r>
            <a:r>
              <a:rPr lang="en-US" sz="2400" dirty="0">
                <a:hlinkClick r:id="rId3"/>
              </a:rPr>
              <a:t>://vihang-shah.blogspot.com</a:t>
            </a:r>
            <a:r>
              <a:rPr lang="en-US" sz="2400" dirty="0" smtClean="0">
                <a:hlinkClick r:id="rId3"/>
              </a:rPr>
              <a:t>/</a:t>
            </a:r>
            <a:endParaRPr lang="en-US" sz="2400" dirty="0" smtClean="0"/>
          </a:p>
          <a:p>
            <a:r>
              <a:rPr lang="en-US" sz="2400" dirty="0">
                <a:hlinkClick r:id="rId4"/>
              </a:rPr>
              <a:t>https://</a:t>
            </a:r>
            <a:r>
              <a:rPr lang="en-US" sz="2400" dirty="0" smtClean="0">
                <a:hlinkClick r:id="rId4"/>
              </a:rPr>
              <a:t>www.facebook.com/vihangshah.it</a:t>
            </a:r>
            <a:endParaRPr lang="en-US" sz="2400"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8925" y="0"/>
            <a:ext cx="1143075" cy="1143075"/>
          </a:xfrm>
          <a:prstGeom prst="rect">
            <a:avLst/>
          </a:prstGeom>
        </p:spPr>
      </p:pic>
      <p:pic>
        <p:nvPicPr>
          <p:cNvPr id="4" name="Picture 3"/>
          <p:cNvPicPr>
            <a:picLocks noChangeAspect="1"/>
          </p:cNvPicPr>
          <p:nvPr/>
        </p:nvPicPr>
        <p:blipFill>
          <a:blip r:embed="rId6"/>
          <a:stretch>
            <a:fillRect/>
          </a:stretch>
        </p:blipFill>
        <p:spPr>
          <a:xfrm>
            <a:off x="218337" y="219112"/>
            <a:ext cx="2276475" cy="704850"/>
          </a:xfrm>
          <a:prstGeom prst="rect">
            <a:avLst/>
          </a:prstGeom>
        </p:spPr>
      </p:pic>
    </p:spTree>
    <p:extLst>
      <p:ext uri="{BB962C8B-B14F-4D97-AF65-F5344CB8AC3E}">
        <p14:creationId xmlns:p14="http://schemas.microsoft.com/office/powerpoint/2010/main" val="60136251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a:xfrm>
            <a:off x="749300" y="1825624"/>
            <a:ext cx="5105400" cy="4447761"/>
          </a:xfrm>
        </p:spPr>
        <p:txBody>
          <a:bodyPr>
            <a:normAutofit fontScale="92500" lnSpcReduction="10000"/>
          </a:bodyPr>
          <a:lstStyle/>
          <a:p>
            <a:pPr marL="285750" indent="-285750">
              <a:buFont typeface="Arial" panose="020B0604020202020204" pitchFamily="34" charset="0"/>
              <a:buChar char="•"/>
            </a:pPr>
            <a:r>
              <a:rPr lang="en-US" dirty="0" smtClean="0"/>
              <a:t>It’s not a </a:t>
            </a:r>
            <a:r>
              <a:rPr lang="en-US" dirty="0"/>
              <a:t>J</a:t>
            </a:r>
            <a:r>
              <a:rPr lang="en-US" dirty="0" smtClean="0"/>
              <a:t>avaScript library (As they say). There are no functions which we can directly call and use.</a:t>
            </a:r>
          </a:p>
          <a:p>
            <a:pPr marL="285750" indent="-285750">
              <a:buFont typeface="Arial" panose="020B0604020202020204" pitchFamily="34" charset="0"/>
              <a:buChar char="•"/>
            </a:pPr>
            <a:r>
              <a:rPr lang="en-US" dirty="0" smtClean="0"/>
              <a:t>It is not a DOM manipulation library like jQuery. But it uses subset of jQuery for DOM manipulation (called </a:t>
            </a:r>
            <a:r>
              <a:rPr lang="en-US" dirty="0" err="1" smtClean="0"/>
              <a:t>jqLite</a:t>
            </a:r>
            <a:r>
              <a:rPr lang="en-US" dirty="0" smtClean="0"/>
              <a:t>).</a:t>
            </a:r>
          </a:p>
          <a:p>
            <a:pPr marL="285750" indent="-285750">
              <a:buFont typeface="Arial" panose="020B0604020202020204" pitchFamily="34" charset="0"/>
              <a:buChar char="•"/>
            </a:pPr>
            <a:r>
              <a:rPr lang="en-US" dirty="0" smtClean="0"/>
              <a:t>Focus more on HTML side of web apps.</a:t>
            </a:r>
          </a:p>
          <a:p>
            <a:pPr marL="285750" indent="-285750">
              <a:buFont typeface="Arial" panose="020B0604020202020204" pitchFamily="34" charset="0"/>
              <a:buChar char="•"/>
            </a:pPr>
            <a:r>
              <a:rPr lang="en-US" dirty="0" smtClean="0"/>
              <a:t>For MVC/MVVM design pattern</a:t>
            </a:r>
          </a:p>
          <a:p>
            <a:pPr marL="285750" indent="-285750">
              <a:buFont typeface="Arial" panose="020B0604020202020204" pitchFamily="34" charset="0"/>
              <a:buChar char="•"/>
            </a:pPr>
            <a:r>
              <a:rPr lang="en-IN" dirty="0" err="1"/>
              <a:t>AngularJS</a:t>
            </a:r>
            <a:r>
              <a:rPr lang="en-IN" dirty="0"/>
              <a:t> is a </a:t>
            </a:r>
            <a:r>
              <a:rPr lang="en-IN" dirty="0" err="1"/>
              <a:t>Javascript</a:t>
            </a:r>
            <a:r>
              <a:rPr lang="en-IN" dirty="0"/>
              <a:t> MVC framework created by Google to build properly </a:t>
            </a:r>
            <a:r>
              <a:rPr lang="en-IN" dirty="0" err="1"/>
              <a:t>architectured</a:t>
            </a:r>
            <a:r>
              <a:rPr lang="en-IN" dirty="0"/>
              <a:t> and </a:t>
            </a:r>
            <a:r>
              <a:rPr lang="en-IN" dirty="0" err="1"/>
              <a:t>maintenable</a:t>
            </a:r>
            <a:r>
              <a:rPr lang="en-IN" dirty="0"/>
              <a:t> web applications.</a:t>
            </a: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537" y="1793775"/>
            <a:ext cx="5271152" cy="2835879"/>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a:t>
            </a:r>
            <a:endParaRPr lang="en-US" dirty="0"/>
          </a:p>
        </p:txBody>
      </p:sp>
      <p:sp>
        <p:nvSpPr>
          <p:cNvPr id="3" name="Content Placeholder 2"/>
          <p:cNvSpPr>
            <a:spLocks noGrp="1"/>
          </p:cNvSpPr>
          <p:nvPr>
            <p:ph idx="1"/>
          </p:nvPr>
        </p:nvSpPr>
        <p:spPr>
          <a:xfrm>
            <a:off x="604434" y="1683958"/>
            <a:ext cx="10312400" cy="1616075"/>
          </a:xfrm>
        </p:spPr>
        <p:txBody>
          <a:bodyPr>
            <a:normAutofit/>
          </a:bodyPr>
          <a:lstStyle/>
          <a:p>
            <a:r>
              <a:rPr lang="en-US" dirty="0" smtClean="0"/>
              <a:t>Angular JS sample declaration</a:t>
            </a:r>
            <a:endParaRPr lang="en-US" dirty="0"/>
          </a:p>
          <a:p>
            <a:endParaRPr lang="en-US" dirty="0"/>
          </a:p>
        </p:txBody>
      </p:sp>
      <p:sp>
        <p:nvSpPr>
          <p:cNvPr id="5" name="TextBox 4"/>
          <p:cNvSpPr txBox="1"/>
          <p:nvPr/>
        </p:nvSpPr>
        <p:spPr>
          <a:xfrm>
            <a:off x="609600" y="2740452"/>
            <a:ext cx="10541000" cy="3539430"/>
          </a:xfrm>
          <a:prstGeom prst="rect">
            <a:avLst/>
          </a:prstGeom>
          <a:noFill/>
        </p:spPr>
        <p:txBody>
          <a:bodyPr wrap="square" rtlCol="0">
            <a:spAutoFit/>
          </a:bodyPr>
          <a:lstStyle/>
          <a:p>
            <a:r>
              <a:rPr lang="en-GB" sz="1600" dirty="0"/>
              <a:t>&lt;!</a:t>
            </a:r>
            <a:r>
              <a:rPr lang="en-GB" sz="1600" dirty="0" err="1"/>
              <a:t>doctype</a:t>
            </a:r>
            <a:r>
              <a:rPr lang="en-GB" sz="1600" dirty="0"/>
              <a:t> html&gt;</a:t>
            </a:r>
          </a:p>
          <a:p>
            <a:r>
              <a:rPr lang="en-GB" sz="1600" dirty="0"/>
              <a:t>&lt;html </a:t>
            </a:r>
            <a:r>
              <a:rPr lang="en-GB" sz="1600" dirty="0" err="1"/>
              <a:t>ng</a:t>
            </a:r>
            <a:r>
              <a:rPr lang="en-GB" sz="1600" dirty="0"/>
              <a:t>-app&gt;</a:t>
            </a:r>
          </a:p>
          <a:p>
            <a:r>
              <a:rPr lang="en-GB" sz="1600" dirty="0"/>
              <a:t>  &lt;head&gt;</a:t>
            </a:r>
          </a:p>
          <a:p>
            <a:r>
              <a:rPr lang="en-GB" sz="1600" dirty="0"/>
              <a:t>    &lt;script </a:t>
            </a:r>
            <a:r>
              <a:rPr lang="en-GB" sz="1600" dirty="0" err="1"/>
              <a:t>src</a:t>
            </a:r>
            <a:r>
              <a:rPr lang="en-GB" sz="1600" dirty="0"/>
              <a:t>="https://ajax.googleapis.com/</a:t>
            </a:r>
            <a:r>
              <a:rPr lang="en-GB" sz="1600" dirty="0" err="1"/>
              <a:t>ajax</a:t>
            </a:r>
            <a:r>
              <a:rPr lang="en-GB" sz="1600" dirty="0"/>
              <a:t>/libs/</a:t>
            </a:r>
            <a:r>
              <a:rPr lang="en-GB" sz="1600" dirty="0" err="1"/>
              <a:t>angularjs</a:t>
            </a:r>
            <a:r>
              <a:rPr lang="en-GB" sz="1600" dirty="0"/>
              <a:t>/1.0.7/angular.min.js"&gt;&lt;/script&gt;</a:t>
            </a:r>
          </a:p>
          <a:p>
            <a:r>
              <a:rPr lang="en-GB" sz="1600" dirty="0"/>
              <a:t>  &lt;/head&gt;</a:t>
            </a:r>
          </a:p>
          <a:p>
            <a:r>
              <a:rPr lang="en-GB" sz="1600" dirty="0"/>
              <a:t>  &lt;body&gt;</a:t>
            </a:r>
          </a:p>
          <a:p>
            <a:r>
              <a:rPr lang="en-GB" sz="1600" dirty="0"/>
              <a:t>    &lt;div&gt;</a:t>
            </a:r>
          </a:p>
          <a:p>
            <a:r>
              <a:rPr lang="en-GB" sz="1600" dirty="0"/>
              <a:t>      &lt;label&gt;Name:&lt;/label&gt;</a:t>
            </a:r>
          </a:p>
          <a:p>
            <a:r>
              <a:rPr lang="en-GB" sz="1600" dirty="0"/>
              <a:t>      &lt;input type="text" </a:t>
            </a:r>
            <a:r>
              <a:rPr lang="en-GB" sz="1600" dirty="0" err="1"/>
              <a:t>ng</a:t>
            </a:r>
            <a:r>
              <a:rPr lang="en-GB" sz="1600" dirty="0"/>
              <a:t>-model="</a:t>
            </a:r>
            <a:r>
              <a:rPr lang="en-GB" sz="1600" dirty="0" err="1"/>
              <a:t>yourName</a:t>
            </a:r>
            <a:r>
              <a:rPr lang="en-GB" sz="1600" dirty="0"/>
              <a:t>" placeholder="Enter a name here"&gt;</a:t>
            </a:r>
          </a:p>
          <a:p>
            <a:r>
              <a:rPr lang="en-GB" sz="1600" dirty="0"/>
              <a:t>      &lt;</a:t>
            </a:r>
            <a:r>
              <a:rPr lang="en-GB" sz="1600" dirty="0" err="1"/>
              <a:t>hr</a:t>
            </a:r>
            <a:r>
              <a:rPr lang="en-GB" sz="1600" dirty="0"/>
              <a:t>&gt;</a:t>
            </a:r>
          </a:p>
          <a:p>
            <a:r>
              <a:rPr lang="en-GB" sz="1600" dirty="0"/>
              <a:t>      &lt;h1&gt;Hello {{</a:t>
            </a:r>
            <a:r>
              <a:rPr lang="en-GB" sz="1600" dirty="0" err="1"/>
              <a:t>yourName</a:t>
            </a:r>
            <a:r>
              <a:rPr lang="en-GB" sz="1600" dirty="0"/>
              <a:t>}}!&lt;/h1&gt;</a:t>
            </a:r>
          </a:p>
          <a:p>
            <a:r>
              <a:rPr lang="en-GB" sz="1600" dirty="0"/>
              <a:t>    &lt;/div&gt;</a:t>
            </a:r>
          </a:p>
          <a:p>
            <a:r>
              <a:rPr lang="en-GB" sz="1600" dirty="0"/>
              <a:t>  &lt;/body&gt;</a:t>
            </a:r>
          </a:p>
          <a:p>
            <a:r>
              <a:rPr lang="en-GB" sz="1600" dirty="0"/>
              <a:t>&lt;/html&gt;</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ANGULARJS?</a:t>
            </a:r>
            <a:endParaRPr lang="en-US" dirty="0"/>
          </a:p>
        </p:txBody>
      </p:sp>
      <p:sp>
        <p:nvSpPr>
          <p:cNvPr id="3" name="Content Placeholder 2"/>
          <p:cNvSpPr>
            <a:spLocks noGrp="1"/>
          </p:cNvSpPr>
          <p:nvPr>
            <p:ph idx="1"/>
          </p:nvPr>
        </p:nvSpPr>
        <p:spPr>
          <a:xfrm>
            <a:off x="838201" y="1825625"/>
            <a:ext cx="10172699" cy="4351338"/>
          </a:xfrm>
        </p:spPr>
        <p:txBody>
          <a:bodyPr>
            <a:normAutofit/>
          </a:bodyPr>
          <a:lstStyle/>
          <a:p>
            <a:pPr marL="285750" indent="-285750">
              <a:buFont typeface="Arial" panose="020B0604020202020204" pitchFamily="34" charset="0"/>
              <a:buChar char="•"/>
            </a:pPr>
            <a:r>
              <a:rPr lang="en-US" dirty="0" smtClean="0"/>
              <a:t>Defines numerous ways to organize web application at client side.</a:t>
            </a:r>
          </a:p>
          <a:p>
            <a:pPr marL="285750" indent="-285750">
              <a:buFont typeface="Arial" panose="020B0604020202020204" pitchFamily="34" charset="0"/>
              <a:buChar char="•"/>
            </a:pPr>
            <a:r>
              <a:rPr lang="en-US" dirty="0" smtClean="0"/>
              <a:t>Enhances HTML by attaching directives, custom tags, attributes, expressions, templates within HTML.</a:t>
            </a:r>
            <a:endParaRPr lang="en-US" dirty="0"/>
          </a:p>
          <a:p>
            <a:pPr marL="285750" indent="-285750">
              <a:buFont typeface="Arial" panose="020B0604020202020204" pitchFamily="34" charset="0"/>
              <a:buChar char="•"/>
            </a:pPr>
            <a:r>
              <a:rPr lang="en-US" dirty="0" smtClean="0"/>
              <a:t>Encourage TDD</a:t>
            </a:r>
          </a:p>
          <a:p>
            <a:pPr marL="285750" indent="-285750">
              <a:buFont typeface="Arial" panose="020B0604020202020204" pitchFamily="34" charset="0"/>
              <a:buChar char="•"/>
            </a:pPr>
            <a:r>
              <a:rPr lang="en-US" dirty="0" smtClean="0"/>
              <a:t>Encourage MVC/MVVM design pattern</a:t>
            </a:r>
          </a:p>
          <a:p>
            <a:pPr marL="285750" indent="-285750">
              <a:buFont typeface="Arial" panose="020B0604020202020204" pitchFamily="34" charset="0"/>
              <a:buChar char="•"/>
            </a:pPr>
            <a:r>
              <a:rPr lang="en-US" dirty="0" smtClean="0"/>
              <a:t>Code Reuse</a:t>
            </a:r>
          </a:p>
          <a:p>
            <a:pPr marL="285750" indent="-285750">
              <a:buFont typeface="Arial" panose="020B0604020202020204" pitchFamily="34" charset="0"/>
              <a:buChar char="•"/>
            </a:pPr>
            <a:r>
              <a:rPr lang="en-US" dirty="0" smtClean="0"/>
              <a:t>Good for Single Page Apps (SPA)</a:t>
            </a:r>
          </a:p>
          <a:p>
            <a:pPr marL="285750" indent="-285750">
              <a:buFont typeface="Arial" panose="020B0604020202020204" pitchFamily="34" charset="0"/>
              <a:buChar char="•"/>
            </a:pPr>
            <a:r>
              <a:rPr lang="en-US" dirty="0" smtClean="0"/>
              <a:t>Cool Features -&gt; Next Slide</a:t>
            </a:r>
          </a:p>
          <a:p>
            <a:endParaRPr lang="en-US" dirty="0"/>
          </a:p>
        </p:txBody>
      </p:sp>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ANGULARJS</a:t>
            </a:r>
            <a:endParaRPr lang="en-GB" dirty="0"/>
          </a:p>
        </p:txBody>
      </p:sp>
      <p:sp>
        <p:nvSpPr>
          <p:cNvPr id="3" name="Content Placeholder 2"/>
          <p:cNvSpPr>
            <a:spLocks noGrp="1"/>
          </p:cNvSpPr>
          <p:nvPr>
            <p:ph idx="1"/>
          </p:nvPr>
        </p:nvSpPr>
        <p:spPr/>
        <p:txBody>
          <a:bodyPr>
            <a:normAutofit fontScale="85000" lnSpcReduction="10000"/>
          </a:bodyPr>
          <a:lstStyle/>
          <a:p>
            <a:pPr marL="285750" indent="-285750">
              <a:buFont typeface="Arial" panose="020B0604020202020204" pitchFamily="34" charset="0"/>
              <a:buChar char="•"/>
            </a:pPr>
            <a:r>
              <a:rPr lang="en-US" dirty="0" smtClean="0"/>
              <a:t>Declarative HTML approach</a:t>
            </a:r>
          </a:p>
          <a:p>
            <a:pPr marL="285750" indent="-285750">
              <a:buFont typeface="Arial" panose="020B0604020202020204" pitchFamily="34" charset="0"/>
              <a:buChar char="•"/>
            </a:pPr>
            <a:r>
              <a:rPr lang="en-US" dirty="0" smtClean="0"/>
              <a:t>Easy Data Binding : Two way Data Binding</a:t>
            </a:r>
          </a:p>
          <a:p>
            <a:pPr marL="285750" indent="-285750">
              <a:buFont typeface="Arial" panose="020B0604020202020204" pitchFamily="34" charset="0"/>
              <a:buChar char="•"/>
            </a:pPr>
            <a:r>
              <a:rPr lang="en-US" dirty="0"/>
              <a:t>Reusable </a:t>
            </a:r>
            <a:r>
              <a:rPr lang="en-US" dirty="0" smtClean="0"/>
              <a:t>Components</a:t>
            </a:r>
          </a:p>
          <a:p>
            <a:pPr marL="285750" indent="-285750">
              <a:buFont typeface="Arial" panose="020B0604020202020204" pitchFamily="34" charset="0"/>
              <a:buChar char="•"/>
            </a:pPr>
            <a:r>
              <a:rPr lang="en-US" dirty="0" smtClean="0"/>
              <a:t>MVC/MVVM Design Pattern</a:t>
            </a:r>
          </a:p>
          <a:p>
            <a:pPr marL="285750" indent="-285750">
              <a:buFont typeface="Arial" panose="020B0604020202020204" pitchFamily="34" charset="0"/>
              <a:buChar char="•"/>
            </a:pPr>
            <a:r>
              <a:rPr lang="en-US" dirty="0" smtClean="0"/>
              <a:t>Dependency Injection</a:t>
            </a:r>
          </a:p>
          <a:p>
            <a:pPr marL="285750" indent="-285750">
              <a:buFont typeface="Arial" panose="020B0604020202020204" pitchFamily="34" charset="0"/>
              <a:buChar char="•"/>
            </a:pPr>
            <a:r>
              <a:rPr lang="en-US" dirty="0" smtClean="0"/>
              <a:t>End to end Integration Testing / Unit Testing</a:t>
            </a:r>
          </a:p>
          <a:p>
            <a:pPr marL="285750" indent="-285750">
              <a:buFont typeface="Arial" panose="020B0604020202020204" pitchFamily="34" charset="0"/>
              <a:buChar char="•"/>
            </a:pPr>
            <a:r>
              <a:rPr lang="en-US" dirty="0"/>
              <a:t>Routing</a:t>
            </a:r>
          </a:p>
          <a:p>
            <a:pPr marL="285750" indent="-285750">
              <a:buFont typeface="Arial" panose="020B0604020202020204" pitchFamily="34" charset="0"/>
              <a:buChar char="•"/>
            </a:pPr>
            <a:r>
              <a:rPr lang="en-US" dirty="0" smtClean="0"/>
              <a:t>Dynamic Templating</a:t>
            </a:r>
            <a:endParaRPr lang="en-US" dirty="0"/>
          </a:p>
          <a:p>
            <a:pPr marL="285750" indent="-285750">
              <a:buFont typeface="Arial" panose="020B0604020202020204" pitchFamily="34" charset="0"/>
              <a:buChar char="•"/>
            </a:pPr>
            <a:endParaRPr lang="en-US" dirty="0" smtClean="0"/>
          </a:p>
        </p:txBody>
      </p:sp>
      <p:sp>
        <p:nvSpPr>
          <p:cNvPr id="5" name="Content Placeholder 2"/>
          <p:cNvSpPr txBox="1">
            <a:spLocks/>
          </p:cNvSpPr>
          <p:nvPr/>
        </p:nvSpPr>
        <p:spPr>
          <a:xfrm>
            <a:off x="6667501" y="1825625"/>
            <a:ext cx="4167753" cy="435133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Modules</a:t>
            </a:r>
          </a:p>
          <a:p>
            <a:pPr marL="285750" indent="-285750">
              <a:buFont typeface="Arial" panose="020B0604020202020204" pitchFamily="34" charset="0"/>
              <a:buChar char="•"/>
            </a:pPr>
            <a:r>
              <a:rPr lang="en-US" dirty="0"/>
              <a:t>Services</a:t>
            </a:r>
            <a:endParaRPr lang="en-GB" dirty="0"/>
          </a:p>
          <a:p>
            <a:pPr marL="285750" indent="-285750">
              <a:buFont typeface="Arial" panose="020B0604020202020204" pitchFamily="34" charset="0"/>
              <a:buChar char="•"/>
            </a:pPr>
            <a:r>
              <a:rPr lang="en-US" dirty="0" smtClean="0"/>
              <a:t>Expressions</a:t>
            </a:r>
          </a:p>
          <a:p>
            <a:pPr marL="285750" indent="-285750">
              <a:buFont typeface="Arial" panose="020B0604020202020204" pitchFamily="34" charset="0"/>
              <a:buChar char="•"/>
            </a:pPr>
            <a:r>
              <a:rPr lang="en-US" dirty="0" smtClean="0"/>
              <a:t>Filters</a:t>
            </a:r>
          </a:p>
          <a:p>
            <a:pPr marL="285750" indent="-285750">
              <a:buFont typeface="Arial" panose="020B0604020202020204" pitchFamily="34" charset="0"/>
              <a:buChar char="•"/>
            </a:pPr>
            <a:r>
              <a:rPr lang="en-US" dirty="0" smtClean="0"/>
              <a:t>Directives</a:t>
            </a:r>
          </a:p>
          <a:p>
            <a:pPr marL="285750" indent="-285750">
              <a:buFont typeface="Arial" panose="020B0604020202020204" pitchFamily="34" charset="0"/>
              <a:buChar char="•"/>
            </a:pPr>
            <a:r>
              <a:rPr lang="en-US" dirty="0" smtClean="0"/>
              <a:t>Form Validation</a:t>
            </a:r>
          </a:p>
          <a:p>
            <a:pPr marL="285750" indent="-285750">
              <a:buFont typeface="Arial" panose="020B0604020202020204" pitchFamily="34" charset="0"/>
              <a:buChar char="•"/>
            </a:pPr>
            <a:r>
              <a:rPr lang="en-US" dirty="0" smtClean="0"/>
              <a:t>$scope, $http, $</a:t>
            </a:r>
            <a:r>
              <a:rPr lang="en-US" dirty="0" err="1" smtClean="0"/>
              <a:t>routeProvider</a:t>
            </a:r>
            <a:r>
              <a:rPr lang="en-US" dirty="0" smtClean="0"/>
              <a:t>…</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2783744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Model View Controller</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8408547"/>
              </p:ext>
            </p:extLst>
          </p:nvPr>
        </p:nvGraphicFramePr>
        <p:xfrm>
          <a:off x="4165600" y="1659731"/>
          <a:ext cx="416718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213600" y="3247220"/>
            <a:ext cx="2540000" cy="646331"/>
          </a:xfrm>
          <a:prstGeom prst="rect">
            <a:avLst/>
          </a:prstGeom>
          <a:noFill/>
        </p:spPr>
        <p:txBody>
          <a:bodyPr wrap="square" rtlCol="0">
            <a:spAutoFit/>
          </a:bodyPr>
          <a:lstStyle/>
          <a:p>
            <a:r>
              <a:rPr lang="en-US" dirty="0" smtClean="0"/>
              <a:t>1. Event or User Action or View Load</a:t>
            </a:r>
            <a:endParaRPr lang="en-GB" dirty="0"/>
          </a:p>
        </p:txBody>
      </p:sp>
      <p:sp>
        <p:nvSpPr>
          <p:cNvPr id="6" name="TextBox 5"/>
          <p:cNvSpPr txBox="1"/>
          <p:nvPr/>
        </p:nvSpPr>
        <p:spPr>
          <a:xfrm>
            <a:off x="5003800" y="5815600"/>
            <a:ext cx="3149600" cy="646331"/>
          </a:xfrm>
          <a:prstGeom prst="rect">
            <a:avLst/>
          </a:prstGeom>
          <a:noFill/>
        </p:spPr>
        <p:txBody>
          <a:bodyPr wrap="square" rtlCol="0">
            <a:spAutoFit/>
          </a:bodyPr>
          <a:lstStyle/>
          <a:p>
            <a:r>
              <a:rPr lang="en-US" dirty="0"/>
              <a:t>2</a:t>
            </a:r>
            <a:r>
              <a:rPr lang="en-US" dirty="0" smtClean="0"/>
              <a:t>. Maps to particular Model after fetching the data</a:t>
            </a:r>
            <a:endParaRPr lang="en-GB" dirty="0"/>
          </a:p>
        </p:txBody>
      </p:sp>
      <p:sp>
        <p:nvSpPr>
          <p:cNvPr id="7" name="TextBox 6"/>
          <p:cNvSpPr txBox="1"/>
          <p:nvPr/>
        </p:nvSpPr>
        <p:spPr>
          <a:xfrm>
            <a:off x="3403600" y="2825571"/>
            <a:ext cx="2311400" cy="1200329"/>
          </a:xfrm>
          <a:prstGeom prst="rect">
            <a:avLst/>
          </a:prstGeom>
          <a:noFill/>
        </p:spPr>
        <p:txBody>
          <a:bodyPr wrap="square" rtlCol="0">
            <a:spAutoFit/>
          </a:bodyPr>
          <a:lstStyle/>
          <a:p>
            <a:r>
              <a:rPr lang="en-US" dirty="0" smtClean="0"/>
              <a:t>3. Implement the Business Logic on </a:t>
            </a:r>
            <a:r>
              <a:rPr lang="en-US" dirty="0"/>
              <a:t>response </a:t>
            </a:r>
            <a:r>
              <a:rPr lang="en-US" dirty="0" smtClean="0"/>
              <a:t>data and Bind it to View</a:t>
            </a:r>
            <a:endParaRPr lang="en-GB" dirty="0"/>
          </a:p>
        </p:txBody>
      </p:sp>
      <p:cxnSp>
        <p:nvCxnSpPr>
          <p:cNvPr id="11" name="Straight Arrow Connector 10"/>
          <p:cNvCxnSpPr/>
          <p:nvPr/>
        </p:nvCxnSpPr>
        <p:spPr>
          <a:xfrm flipH="1" flipV="1">
            <a:off x="6350000" y="3784600"/>
            <a:ext cx="228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715000" y="3975100"/>
            <a:ext cx="264117"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13600" y="1333500"/>
            <a:ext cx="3759200" cy="1015663"/>
          </a:xfrm>
          <a:prstGeom prst="rect">
            <a:avLst/>
          </a:prstGeom>
          <a:noFill/>
        </p:spPr>
        <p:txBody>
          <a:bodyPr wrap="square" rtlCol="0">
            <a:spAutoFit/>
          </a:bodyPr>
          <a:lstStyle/>
          <a:p>
            <a:r>
              <a:rPr lang="en-US" dirty="0" smtClean="0"/>
              <a:t>View : </a:t>
            </a:r>
          </a:p>
          <a:p>
            <a:pPr marL="285750" indent="-285750">
              <a:buFont typeface="Arial" panose="020B0604020202020204" pitchFamily="34" charset="0"/>
              <a:buChar char="•"/>
            </a:pPr>
            <a:r>
              <a:rPr lang="en-US" sz="1400" dirty="0" smtClean="0"/>
              <a:t>Renders the Model</a:t>
            </a:r>
            <a:r>
              <a:rPr lang="en-GB" sz="1400" dirty="0" smtClean="0"/>
              <a:t> data</a:t>
            </a:r>
            <a:endParaRPr lang="en-US" sz="1400" dirty="0"/>
          </a:p>
          <a:p>
            <a:pPr marL="285750" indent="-285750">
              <a:buFont typeface="Arial" panose="020B0604020202020204" pitchFamily="34" charset="0"/>
              <a:buChar char="•"/>
            </a:pPr>
            <a:r>
              <a:rPr lang="en-US" sz="1400" dirty="0" smtClean="0"/>
              <a:t>Send User actions/events to controller</a:t>
            </a:r>
          </a:p>
          <a:p>
            <a:pPr marL="285750" indent="-285750">
              <a:buFont typeface="Arial" panose="020B0604020202020204" pitchFamily="34" charset="0"/>
              <a:buChar char="•"/>
            </a:pPr>
            <a:r>
              <a:rPr lang="en-US" sz="1400" dirty="0" smtClean="0"/>
              <a:t>UI</a:t>
            </a:r>
            <a:endParaRPr lang="en-GB" sz="1400" dirty="0" smtClean="0"/>
          </a:p>
        </p:txBody>
      </p:sp>
      <p:sp>
        <p:nvSpPr>
          <p:cNvPr id="45" name="TextBox 44"/>
          <p:cNvSpPr txBox="1"/>
          <p:nvPr/>
        </p:nvSpPr>
        <p:spPr>
          <a:xfrm>
            <a:off x="8407400" y="4445000"/>
            <a:ext cx="3759200" cy="1015663"/>
          </a:xfrm>
          <a:prstGeom prst="rect">
            <a:avLst/>
          </a:prstGeom>
          <a:noFill/>
        </p:spPr>
        <p:txBody>
          <a:bodyPr wrap="square" rtlCol="0">
            <a:spAutoFit/>
          </a:bodyPr>
          <a:lstStyle/>
          <a:p>
            <a:r>
              <a:rPr lang="en-US" dirty="0" smtClean="0"/>
              <a:t>Controller: </a:t>
            </a:r>
          </a:p>
          <a:p>
            <a:pPr marL="285750" indent="-285750">
              <a:buFont typeface="Arial" panose="020B0604020202020204" pitchFamily="34" charset="0"/>
              <a:buChar char="•"/>
            </a:pPr>
            <a:r>
              <a:rPr lang="en-US" sz="1400" dirty="0" smtClean="0"/>
              <a:t>Define Application Behavior</a:t>
            </a:r>
            <a:endParaRPr lang="en-US" sz="1400" dirty="0"/>
          </a:p>
          <a:p>
            <a:pPr marL="285750" indent="-285750">
              <a:buFont typeface="Arial" panose="020B0604020202020204" pitchFamily="34" charset="0"/>
              <a:buChar char="•"/>
            </a:pPr>
            <a:r>
              <a:rPr lang="en-US" sz="1400" dirty="0" smtClean="0"/>
              <a:t>Maps user actions to Model</a:t>
            </a:r>
          </a:p>
          <a:p>
            <a:pPr marL="285750" indent="-285750">
              <a:buFont typeface="Arial" panose="020B0604020202020204" pitchFamily="34" charset="0"/>
              <a:buChar char="•"/>
            </a:pPr>
            <a:r>
              <a:rPr lang="en-US" sz="1400" dirty="0" smtClean="0"/>
              <a:t>Select view for response</a:t>
            </a:r>
            <a:endParaRPr lang="en-GB" sz="1400" dirty="0" smtClean="0"/>
          </a:p>
        </p:txBody>
      </p:sp>
      <p:sp>
        <p:nvSpPr>
          <p:cNvPr id="46" name="TextBox 45"/>
          <p:cNvSpPr txBox="1"/>
          <p:nvPr/>
        </p:nvSpPr>
        <p:spPr>
          <a:xfrm>
            <a:off x="1854200" y="4584494"/>
            <a:ext cx="2705100" cy="1231106"/>
          </a:xfrm>
          <a:prstGeom prst="rect">
            <a:avLst/>
          </a:prstGeom>
          <a:noFill/>
        </p:spPr>
        <p:txBody>
          <a:bodyPr wrap="square" rtlCol="0">
            <a:spAutoFit/>
          </a:bodyPr>
          <a:lstStyle/>
          <a:p>
            <a:r>
              <a:rPr lang="en-US" dirty="0" smtClean="0"/>
              <a:t>Model: </a:t>
            </a:r>
          </a:p>
          <a:p>
            <a:pPr marL="285750" indent="-285750">
              <a:buFont typeface="Arial" panose="020B0604020202020204" pitchFamily="34" charset="0"/>
              <a:buChar char="•"/>
            </a:pPr>
            <a:r>
              <a:rPr lang="en-US" sz="1400" dirty="0" smtClean="0"/>
              <a:t>Business Logic</a:t>
            </a:r>
            <a:endParaRPr lang="en-US" sz="1400" dirty="0"/>
          </a:p>
          <a:p>
            <a:pPr marL="285750" indent="-285750">
              <a:buFont typeface="Arial" panose="020B0604020202020204" pitchFamily="34" charset="0"/>
              <a:buChar char="•"/>
            </a:pPr>
            <a:r>
              <a:rPr lang="en-US" sz="1400" dirty="0" smtClean="0"/>
              <a:t>Notify view changes</a:t>
            </a:r>
          </a:p>
          <a:p>
            <a:pPr marL="285750" indent="-285750">
              <a:buFont typeface="Arial" panose="020B0604020202020204" pitchFamily="34" charset="0"/>
              <a:buChar char="•"/>
            </a:pPr>
            <a:r>
              <a:rPr lang="en-US" sz="1400" dirty="0" smtClean="0"/>
              <a:t>Application Functionality</a:t>
            </a:r>
          </a:p>
          <a:p>
            <a:pPr marL="285750" indent="-285750">
              <a:buFont typeface="Arial" panose="020B0604020202020204" pitchFamily="34" charset="0"/>
              <a:buChar char="•"/>
            </a:pPr>
            <a:r>
              <a:rPr lang="en-US" sz="1400" dirty="0" smtClean="0"/>
              <a:t>Data in general</a:t>
            </a:r>
            <a:endParaRPr lang="en-GB" sz="1400" dirty="0" smtClean="0"/>
          </a:p>
        </p:txBody>
      </p:sp>
    </p:spTree>
    <p:extLst>
      <p:ext uri="{BB962C8B-B14F-4D97-AF65-F5344CB8AC3E}">
        <p14:creationId xmlns:p14="http://schemas.microsoft.com/office/powerpoint/2010/main" val="33744373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Model View </a:t>
            </a:r>
            <a:r>
              <a:rPr lang="en-US" dirty="0" err="1" smtClean="0"/>
              <a:t>ViewModel</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1090445"/>
              </p:ext>
            </p:extLst>
          </p:nvPr>
        </p:nvGraphicFramePr>
        <p:xfrm>
          <a:off x="4165600" y="1659731"/>
          <a:ext cx="416718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099300" y="2034737"/>
            <a:ext cx="2540000" cy="369332"/>
          </a:xfrm>
          <a:prstGeom prst="rect">
            <a:avLst/>
          </a:prstGeom>
          <a:noFill/>
        </p:spPr>
        <p:txBody>
          <a:bodyPr wrap="square" rtlCol="0">
            <a:spAutoFit/>
          </a:bodyPr>
          <a:lstStyle/>
          <a:p>
            <a:r>
              <a:rPr lang="en-US" dirty="0" smtClean="0"/>
              <a:t>UI</a:t>
            </a:r>
            <a:endParaRPr lang="en-GB" dirty="0"/>
          </a:p>
        </p:txBody>
      </p:sp>
      <p:sp>
        <p:nvSpPr>
          <p:cNvPr id="6" name="TextBox 5"/>
          <p:cNvSpPr txBox="1"/>
          <p:nvPr/>
        </p:nvSpPr>
        <p:spPr>
          <a:xfrm>
            <a:off x="8369300" y="4540071"/>
            <a:ext cx="3149600" cy="369332"/>
          </a:xfrm>
          <a:prstGeom prst="rect">
            <a:avLst/>
          </a:prstGeom>
          <a:noFill/>
        </p:spPr>
        <p:txBody>
          <a:bodyPr wrap="square" rtlCol="0">
            <a:spAutoFit/>
          </a:bodyPr>
          <a:lstStyle/>
          <a:p>
            <a:r>
              <a:rPr lang="en-US" dirty="0" smtClean="0"/>
              <a:t>Presentation Logic</a:t>
            </a:r>
            <a:endParaRPr lang="en-GB" dirty="0"/>
          </a:p>
        </p:txBody>
      </p:sp>
      <p:sp>
        <p:nvSpPr>
          <p:cNvPr id="7" name="TextBox 6"/>
          <p:cNvSpPr txBox="1"/>
          <p:nvPr/>
        </p:nvSpPr>
        <p:spPr>
          <a:xfrm>
            <a:off x="2540000" y="4540071"/>
            <a:ext cx="2019300" cy="646331"/>
          </a:xfrm>
          <a:prstGeom prst="rect">
            <a:avLst/>
          </a:prstGeom>
          <a:noFill/>
        </p:spPr>
        <p:txBody>
          <a:bodyPr wrap="square" rtlCol="0">
            <a:spAutoFit/>
          </a:bodyPr>
          <a:lstStyle/>
          <a:p>
            <a:r>
              <a:rPr lang="en-US" dirty="0" smtClean="0"/>
              <a:t>Business Logic and Data</a:t>
            </a:r>
            <a:endParaRPr lang="en-GB" dirty="0"/>
          </a:p>
        </p:txBody>
      </p:sp>
      <p:pic>
        <p:nvPicPr>
          <p:cNvPr id="3" name="Picture 2"/>
          <p:cNvPicPr>
            <a:picLocks noChangeAspect="1"/>
          </p:cNvPicPr>
          <p:nvPr/>
        </p:nvPicPr>
        <p:blipFill>
          <a:blip r:embed="rId8"/>
          <a:stretch>
            <a:fillRect/>
          </a:stretch>
        </p:blipFill>
        <p:spPr>
          <a:xfrm rot="11212295">
            <a:off x="6532323" y="3676376"/>
            <a:ext cx="566977" cy="445047"/>
          </a:xfrm>
          <a:prstGeom prst="rect">
            <a:avLst/>
          </a:prstGeom>
        </p:spPr>
      </p:pic>
      <p:sp>
        <p:nvSpPr>
          <p:cNvPr id="8" name="TextBox 7"/>
          <p:cNvSpPr txBox="1"/>
          <p:nvPr/>
        </p:nvSpPr>
        <p:spPr>
          <a:xfrm>
            <a:off x="7734300" y="3010405"/>
            <a:ext cx="31496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User actions, commands</a:t>
            </a:r>
          </a:p>
          <a:p>
            <a:pPr marL="285750" indent="-285750">
              <a:buFont typeface="Arial" panose="020B0604020202020204" pitchFamily="34" charset="0"/>
              <a:buChar char="•"/>
            </a:pPr>
            <a:r>
              <a:rPr lang="en-US" sz="1400" dirty="0" smtClean="0"/>
              <a:t>Data binding</a:t>
            </a:r>
          </a:p>
          <a:p>
            <a:pPr marL="285750" indent="-285750">
              <a:buFont typeface="Arial" panose="020B0604020202020204" pitchFamily="34" charset="0"/>
              <a:buChar char="•"/>
            </a:pPr>
            <a:r>
              <a:rPr lang="en-US" sz="1400" dirty="0" smtClean="0"/>
              <a:t>Notifications</a:t>
            </a:r>
            <a:endParaRPr lang="en-GB" sz="1400" dirty="0"/>
          </a:p>
        </p:txBody>
      </p:sp>
      <p:sp>
        <p:nvSpPr>
          <p:cNvPr id="12" name="TextBox 11"/>
          <p:cNvSpPr txBox="1"/>
          <p:nvPr/>
        </p:nvSpPr>
        <p:spPr>
          <a:xfrm>
            <a:off x="5283200" y="5817105"/>
            <a:ext cx="3149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Data Access</a:t>
            </a:r>
          </a:p>
          <a:p>
            <a:pPr marL="285750" indent="-285750">
              <a:buFont typeface="Arial" panose="020B0604020202020204" pitchFamily="34" charset="0"/>
              <a:buChar char="•"/>
            </a:pPr>
            <a:r>
              <a:rPr lang="en-US" sz="1400" dirty="0" smtClean="0"/>
              <a:t>Update </a:t>
            </a:r>
            <a:r>
              <a:rPr lang="en-US" sz="1400" dirty="0" err="1" smtClean="0"/>
              <a:t>ViewModel</a:t>
            </a:r>
            <a:r>
              <a:rPr lang="en-US" sz="1400" dirty="0" smtClean="0"/>
              <a:t> about change</a:t>
            </a:r>
            <a:endParaRPr lang="en-GB" sz="1400" dirty="0"/>
          </a:p>
        </p:txBody>
      </p:sp>
    </p:spTree>
    <p:extLst>
      <p:ext uri="{BB962C8B-B14F-4D97-AF65-F5344CB8AC3E}">
        <p14:creationId xmlns:p14="http://schemas.microsoft.com/office/powerpoint/2010/main" val="19512299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t>
            </a:r>
            <a:r>
              <a:rPr lang="en-US" dirty="0" err="1" smtClean="0"/>
              <a:t>g</a:t>
            </a:r>
            <a:r>
              <a:rPr lang="en-US" dirty="0" smtClean="0"/>
              <a:t>-app</a:t>
            </a:r>
            <a:endParaRPr lang="en-GB" dirty="0"/>
          </a:p>
        </p:txBody>
      </p:sp>
      <p:sp>
        <p:nvSpPr>
          <p:cNvPr id="3" name="Content Placeholder 2"/>
          <p:cNvSpPr>
            <a:spLocks noGrp="1"/>
          </p:cNvSpPr>
          <p:nvPr>
            <p:ph idx="1"/>
          </p:nvPr>
        </p:nvSpPr>
        <p:spPr>
          <a:xfrm>
            <a:off x="838201" y="1825625"/>
            <a:ext cx="10426699" cy="4351338"/>
          </a:xfrm>
        </p:spPr>
        <p:txBody>
          <a:bodyPr>
            <a:normAutofit/>
          </a:bodyPr>
          <a:lstStyle/>
          <a:p>
            <a:r>
              <a:rPr lang="en-IN" sz="2000" dirty="0"/>
              <a:t>Use this directive to auto-bootstrap an application. </a:t>
            </a:r>
            <a:endParaRPr lang="en-IN" sz="2000" dirty="0" smtClean="0"/>
          </a:p>
          <a:p>
            <a:r>
              <a:rPr lang="en-IN" sz="2000" dirty="0" smtClean="0"/>
              <a:t>Only </a:t>
            </a:r>
            <a:r>
              <a:rPr lang="en-IN" sz="2000" dirty="0"/>
              <a:t>one </a:t>
            </a:r>
            <a:r>
              <a:rPr lang="en-IN" sz="2000" dirty="0" err="1" smtClean="0"/>
              <a:t>ng</a:t>
            </a:r>
            <a:r>
              <a:rPr lang="en-IN" sz="2000" dirty="0" smtClean="0"/>
              <a:t>-app </a:t>
            </a:r>
            <a:r>
              <a:rPr lang="en-IN" sz="2000" dirty="0"/>
              <a:t>directive </a:t>
            </a:r>
            <a:r>
              <a:rPr lang="en-IN" sz="2000" dirty="0" smtClean="0"/>
              <a:t>can </a:t>
            </a:r>
            <a:r>
              <a:rPr lang="en-IN" sz="2000" dirty="0"/>
              <a:t>be used per </a:t>
            </a:r>
            <a:r>
              <a:rPr lang="en-IN" sz="2000" dirty="0" smtClean="0"/>
              <a:t>HTML document</a:t>
            </a:r>
          </a:p>
          <a:p>
            <a:r>
              <a:rPr lang="en-GB" sz="2000" b="1" dirty="0"/>
              <a:t>&lt;html </a:t>
            </a:r>
            <a:r>
              <a:rPr lang="en-GB" sz="2000" b="1" dirty="0" err="1"/>
              <a:t>ng</a:t>
            </a:r>
            <a:r>
              <a:rPr lang="en-GB" sz="2000" b="1" dirty="0"/>
              <a:t>-app&gt;</a:t>
            </a:r>
          </a:p>
        </p:txBody>
      </p:sp>
    </p:spTree>
    <p:extLst>
      <p:ext uri="{BB962C8B-B14F-4D97-AF65-F5344CB8AC3E}">
        <p14:creationId xmlns:p14="http://schemas.microsoft.com/office/powerpoint/2010/main" val="33997788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1" id="{7BC4796A-9872-4AA6-868A-E1A52DAE5C9B}" vid="{226865FD-68E7-4897-9C2B-9A00B6BC8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4849AD-65CA-4CDD-87B0-7F56EA6DF7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1025</Words>
  <Application>Microsoft Office PowerPoint</Application>
  <PresentationFormat>Custom</PresentationFormat>
  <Paragraphs>198</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WelcomeDoc</vt:lpstr>
      <vt:lpstr>ANGULARJS (level 100)</vt:lpstr>
      <vt:lpstr>Vihang Shah</vt:lpstr>
      <vt:lpstr>What is ANGULARJS?</vt:lpstr>
      <vt:lpstr>Declaration</vt:lpstr>
      <vt:lpstr>Why ANGULARJS?</vt:lpstr>
      <vt:lpstr>Key Features of ANGULARJS</vt:lpstr>
      <vt:lpstr>MVC : Model View Controller</vt:lpstr>
      <vt:lpstr>MVVM: Model View ViewModel</vt:lpstr>
      <vt:lpstr>ng-app</vt:lpstr>
      <vt:lpstr>HTML Compiler</vt:lpstr>
      <vt:lpstr>Directive</vt:lpstr>
      <vt:lpstr>Controller</vt:lpstr>
      <vt:lpstr>Services</vt:lpstr>
      <vt:lpstr>Expression</vt:lpstr>
      <vt:lpstr>Forms</vt:lpstr>
      <vt:lpstr>Module</vt:lpstr>
      <vt:lpstr>Routing</vt:lpstr>
      <vt:lpstr>Scope</vt:lpstr>
      <vt:lpstr>Dependency Injection</vt:lpstr>
      <vt:lpstr>Filters</vt:lpstr>
      <vt:lpstr>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Kunal Dobaria</dc:creator>
  <cp:lastModifiedBy/>
  <cp:revision>1</cp:revision>
  <dcterms:created xsi:type="dcterms:W3CDTF">2013-06-13T17:44:31Z</dcterms:created>
  <dcterms:modified xsi:type="dcterms:W3CDTF">2016-02-01T05:03:33Z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