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8" r:id="rId7"/>
    <p:sldId id="267" r:id="rId8"/>
    <p:sldId id="269" r:id="rId9"/>
    <p:sldId id="261" r:id="rId10"/>
    <p:sldId id="262" r:id="rId11"/>
    <p:sldId id="263" r:id="rId12"/>
    <p:sldId id="264" r:id="rId13"/>
    <p:sldId id="265" r:id="rId14"/>
    <p:sldId id="266"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90" d="100"/>
          <a:sy n="90" d="100"/>
        </p:scale>
        <p:origin x="389"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leena 005" userId="21ad67ad79e31830" providerId="LiveId" clId="{3E06ACC1-8A15-4A85-96A9-A2ECCBD592F8}"/>
    <pc:docChg chg="custSel modSld">
      <pc:chgData name="jaleena 005" userId="21ad67ad79e31830" providerId="LiveId" clId="{3E06ACC1-8A15-4A85-96A9-A2ECCBD592F8}" dt="2024-04-24T01:28:05.517" v="7" actId="14100"/>
      <pc:docMkLst>
        <pc:docMk/>
      </pc:docMkLst>
      <pc:sldChg chg="delSp modSp mod">
        <pc:chgData name="jaleena 005" userId="21ad67ad79e31830" providerId="LiveId" clId="{3E06ACC1-8A15-4A85-96A9-A2ECCBD592F8}" dt="2024-04-24T01:28:05.517" v="7" actId="14100"/>
        <pc:sldMkLst>
          <pc:docMk/>
          <pc:sldMk cId="0" sldId="262"/>
        </pc:sldMkLst>
        <pc:picChg chg="del">
          <ac:chgData name="jaleena 005" userId="21ad67ad79e31830" providerId="LiveId" clId="{3E06ACC1-8A15-4A85-96A9-A2ECCBD592F8}" dt="2024-04-24T01:27:31.144" v="0" actId="21"/>
          <ac:picMkLst>
            <pc:docMk/>
            <pc:sldMk cId="0" sldId="262"/>
            <ac:picMk id="4" creationId="{500A6734-A989-71A2-0730-D0C7B6705E97}"/>
          </ac:picMkLst>
        </pc:picChg>
        <pc:picChg chg="mod">
          <ac:chgData name="jaleena 005" userId="21ad67ad79e31830" providerId="LiveId" clId="{3E06ACC1-8A15-4A85-96A9-A2ECCBD592F8}" dt="2024-04-24T01:28:05.517" v="7" actId="14100"/>
          <ac:picMkLst>
            <pc:docMk/>
            <pc:sldMk cId="0" sldId="262"/>
            <ac:picMk id="12" creationId="{61F72B5C-492A-1177-38B9-751CC6AB90E0}"/>
          </ac:picMkLst>
        </pc:picChg>
        <pc:picChg chg="mod">
          <ac:chgData name="jaleena 005" userId="21ad67ad79e31830" providerId="LiveId" clId="{3E06ACC1-8A15-4A85-96A9-A2ECCBD592F8}" dt="2024-04-24T01:28:00.572" v="6" actId="1076"/>
          <ac:picMkLst>
            <pc:docMk/>
            <pc:sldMk cId="0" sldId="262"/>
            <ac:picMk id="14" creationId="{D3DE933D-4BC7-CCD8-BD76-A367F7517610}"/>
          </ac:picMkLst>
        </pc:picChg>
        <pc:picChg chg="mod">
          <ac:chgData name="jaleena 005" userId="21ad67ad79e31830" providerId="LiveId" clId="{3E06ACC1-8A15-4A85-96A9-A2ECCBD592F8}" dt="2024-04-24T01:27:49.758" v="4" actId="1076"/>
          <ac:picMkLst>
            <pc:docMk/>
            <pc:sldMk cId="0" sldId="262"/>
            <ac:picMk id="16" creationId="{460B8D37-EA1E-2A23-FA17-342A4EE7A4F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98EE85A-8026-4C6A-83AE-18108739D149}" type="datetimeFigureOut">
              <a:rPr lang="en-IN" smtClean="0"/>
              <a:t>24-04-2024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36EEDEC-0565-48CC-99A6-D541DFE52065}" type="slidenum">
              <a:rPr lang="en-IN" smtClean="0"/>
              <a:t>‹#›</a:t>
            </a:fld>
            <a:endParaRPr lang="en-IN"/>
          </a:p>
        </p:txBody>
      </p:sp>
    </p:spTree>
    <p:extLst>
      <p:ext uri="{BB962C8B-B14F-4D97-AF65-F5344CB8AC3E}">
        <p14:creationId xmlns:p14="http://schemas.microsoft.com/office/powerpoint/2010/main" val="2368225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36EEDEC-0565-48CC-99A6-D541DFE52065}" type="slidenum">
              <a:rPr lang="en-IN" smtClean="0"/>
              <a:t>11</a:t>
            </a:fld>
            <a:endParaRPr lang="en-IN"/>
          </a:p>
        </p:txBody>
      </p:sp>
    </p:spTree>
    <p:extLst>
      <p:ext uri="{BB962C8B-B14F-4D97-AF65-F5344CB8AC3E}">
        <p14:creationId xmlns:p14="http://schemas.microsoft.com/office/powerpoint/2010/main" val="2075756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14997" y="497205"/>
            <a:ext cx="10962005" cy="1070609"/>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pandas.pydata.org/pandas-docs/stable/user_guide/index.html"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 Id="rId5" Type="http://schemas.openxmlformats.org/officeDocument/2006/relationships/hyperlink" Target="http://matplotlib.org/stable/contents.html" TargetMode="External"/><Relationship Id="rId4" Type="http://schemas.openxmlformats.org/officeDocument/2006/relationships/hyperlink" Target="http://seaborn.pydata.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37405" y="2185924"/>
            <a:ext cx="3586479" cy="575310"/>
          </a:xfrm>
          <a:prstGeom prst="rect">
            <a:avLst/>
          </a:prstGeom>
        </p:spPr>
        <p:txBody>
          <a:bodyPr vert="horz" wrap="square" lIns="0" tIns="13335" rIns="0" bIns="0" rtlCol="0">
            <a:spAutoFit/>
          </a:bodyPr>
          <a:lstStyle/>
          <a:p>
            <a:pPr marL="12700">
              <a:lnSpc>
                <a:spcPct val="100000"/>
              </a:lnSpc>
              <a:spcBef>
                <a:spcPts val="105"/>
              </a:spcBef>
            </a:pPr>
            <a:r>
              <a:rPr sz="3600" b="1" dirty="0">
                <a:solidFill>
                  <a:srgbClr val="1CACE3"/>
                </a:solidFill>
                <a:latin typeface="Arial"/>
                <a:cs typeface="Arial"/>
              </a:rPr>
              <a:t>PROJECT</a:t>
            </a:r>
            <a:r>
              <a:rPr sz="3600" b="1" spc="-45" dirty="0">
                <a:solidFill>
                  <a:srgbClr val="1CACE3"/>
                </a:solidFill>
                <a:latin typeface="Arial"/>
                <a:cs typeface="Arial"/>
              </a:rPr>
              <a:t> </a:t>
            </a:r>
            <a:r>
              <a:rPr sz="3600" b="1" spc="-10" dirty="0">
                <a:solidFill>
                  <a:srgbClr val="1CACE3"/>
                </a:solidFill>
                <a:latin typeface="Arial"/>
                <a:cs typeface="Arial"/>
              </a:rPr>
              <a:t>TITLE</a:t>
            </a:r>
            <a:endParaRPr sz="3600">
              <a:latin typeface="Arial"/>
              <a:cs typeface="Arial"/>
            </a:endParaRPr>
          </a:p>
        </p:txBody>
      </p:sp>
      <p:sp>
        <p:nvSpPr>
          <p:cNvPr id="3" name="object 3"/>
          <p:cNvSpPr txBox="1">
            <a:spLocks noGrp="1"/>
          </p:cNvSpPr>
          <p:nvPr>
            <p:ph type="title"/>
          </p:nvPr>
        </p:nvSpPr>
        <p:spPr>
          <a:prstGeom prst="rect">
            <a:avLst/>
          </a:prstGeom>
        </p:spPr>
        <p:txBody>
          <a:bodyPr vert="horz" wrap="square" lIns="0" tIns="568959" rIns="0" bIns="0" rtlCol="0">
            <a:spAutoFit/>
          </a:bodyPr>
          <a:lstStyle/>
          <a:p>
            <a:pPr marL="3264535">
              <a:lnSpc>
                <a:spcPct val="100000"/>
              </a:lnSpc>
              <a:spcBef>
                <a:spcPts val="130"/>
              </a:spcBef>
            </a:pPr>
            <a:r>
              <a:rPr sz="3200" dirty="0">
                <a:solidFill>
                  <a:srgbClr val="1382AC"/>
                </a:solidFill>
              </a:rPr>
              <a:t>CAPSTONE</a:t>
            </a:r>
            <a:r>
              <a:rPr sz="3200" spc="-204" dirty="0">
                <a:solidFill>
                  <a:srgbClr val="1382AC"/>
                </a:solidFill>
              </a:rPr>
              <a:t> </a:t>
            </a:r>
            <a:r>
              <a:rPr sz="3200" spc="-10" dirty="0">
                <a:solidFill>
                  <a:srgbClr val="1382AC"/>
                </a:solidFill>
              </a:rPr>
              <a:t>PROJECT</a:t>
            </a:r>
            <a:endParaRPr sz="3200"/>
          </a:p>
        </p:txBody>
      </p:sp>
      <p:sp>
        <p:nvSpPr>
          <p:cNvPr id="4" name="object 4"/>
          <p:cNvSpPr txBox="1"/>
          <p:nvPr/>
        </p:nvSpPr>
        <p:spPr>
          <a:xfrm>
            <a:off x="447675" y="3086100"/>
            <a:ext cx="11296650" cy="2551981"/>
          </a:xfrm>
          <a:prstGeom prst="rect">
            <a:avLst/>
          </a:prstGeom>
          <a:solidFill>
            <a:srgbClr val="465258"/>
          </a:solidFill>
        </p:spPr>
        <p:txBody>
          <a:bodyPr vert="horz" wrap="square" lIns="0" tIns="0" rIns="0" bIns="0" rtlCol="0">
            <a:spAutoFit/>
          </a:bodyPr>
          <a:lstStyle/>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spcBef>
                <a:spcPts val="675"/>
              </a:spcBef>
            </a:pPr>
            <a:endParaRPr sz="2000" dirty="0">
              <a:latin typeface="Times New Roman"/>
              <a:cs typeface="Times New Roman"/>
            </a:endParaRPr>
          </a:p>
          <a:p>
            <a:pPr marL="2763520">
              <a:lnSpc>
                <a:spcPct val="100000"/>
              </a:lnSpc>
            </a:pPr>
            <a:r>
              <a:rPr sz="2000" b="1" dirty="0">
                <a:solidFill>
                  <a:srgbClr val="1382AC"/>
                </a:solidFill>
                <a:latin typeface="Arial"/>
                <a:cs typeface="Arial"/>
              </a:rPr>
              <a:t>Presented</a:t>
            </a:r>
            <a:r>
              <a:rPr sz="2000" b="1" spc="-20" dirty="0">
                <a:solidFill>
                  <a:srgbClr val="1382AC"/>
                </a:solidFill>
                <a:latin typeface="Arial"/>
                <a:cs typeface="Arial"/>
              </a:rPr>
              <a:t> </a:t>
            </a:r>
            <a:r>
              <a:rPr sz="2000" b="1" spc="-25" dirty="0">
                <a:solidFill>
                  <a:srgbClr val="1382AC"/>
                </a:solidFill>
                <a:latin typeface="Arial"/>
                <a:cs typeface="Arial"/>
              </a:rPr>
              <a:t>By:</a:t>
            </a:r>
            <a:endParaRPr sz="2000" dirty="0">
              <a:latin typeface="Arial"/>
              <a:cs typeface="Arial"/>
            </a:endParaRPr>
          </a:p>
          <a:p>
            <a:pPr marL="2763520">
              <a:lnSpc>
                <a:spcPct val="100000"/>
              </a:lnSpc>
              <a:spcBef>
                <a:spcPts val="5"/>
              </a:spcBef>
            </a:pPr>
            <a:r>
              <a:rPr sz="2000" b="1" dirty="0">
                <a:solidFill>
                  <a:srgbClr val="1382AC"/>
                </a:solidFill>
                <a:latin typeface="Arial"/>
                <a:cs typeface="Arial"/>
              </a:rPr>
              <a:t>1.</a:t>
            </a:r>
            <a:r>
              <a:rPr sz="2000" b="1" spc="140" dirty="0">
                <a:solidFill>
                  <a:srgbClr val="1382AC"/>
                </a:solidFill>
                <a:latin typeface="Arial"/>
                <a:cs typeface="Arial"/>
              </a:rPr>
              <a:t> </a:t>
            </a:r>
            <a:r>
              <a:rPr lang="en-IN" sz="2000" b="1" spc="140" dirty="0">
                <a:solidFill>
                  <a:srgbClr val="1382AC"/>
                </a:solidFill>
                <a:latin typeface="Arial"/>
                <a:cs typeface="Arial"/>
              </a:rPr>
              <a:t>Jaleena</a:t>
            </a:r>
            <a:r>
              <a:rPr sz="2000" b="1" dirty="0">
                <a:solidFill>
                  <a:srgbClr val="1382AC"/>
                </a:solidFill>
                <a:latin typeface="Arial"/>
                <a:cs typeface="Arial"/>
              </a:rPr>
              <a:t>-</a:t>
            </a:r>
            <a:r>
              <a:rPr lang="en-IN" sz="2000" b="1" dirty="0">
                <a:solidFill>
                  <a:srgbClr val="1382AC"/>
                </a:solidFill>
                <a:latin typeface="Arial"/>
                <a:cs typeface="Arial"/>
              </a:rPr>
              <a:t>Anna University(ACT campus)</a:t>
            </a:r>
            <a:r>
              <a:rPr sz="2000" b="1" dirty="0">
                <a:solidFill>
                  <a:srgbClr val="1382AC"/>
                </a:solidFill>
                <a:latin typeface="Arial"/>
                <a:cs typeface="Arial"/>
              </a:rPr>
              <a:t>-</a:t>
            </a:r>
            <a:r>
              <a:rPr lang="en-IN" sz="2000" b="1" dirty="0">
                <a:solidFill>
                  <a:srgbClr val="1382AC"/>
                </a:solidFill>
                <a:latin typeface="Arial"/>
                <a:cs typeface="Arial"/>
              </a:rPr>
              <a:t> </a:t>
            </a:r>
            <a:r>
              <a:rPr lang="en-IN" sz="2000" b="1" dirty="0" err="1">
                <a:solidFill>
                  <a:srgbClr val="1382AC"/>
                </a:solidFill>
                <a:latin typeface="Arial"/>
                <a:cs typeface="Arial"/>
              </a:rPr>
              <a:t>Center</a:t>
            </a:r>
            <a:r>
              <a:rPr lang="en-IN" sz="2000" b="1" dirty="0">
                <a:solidFill>
                  <a:srgbClr val="1382AC"/>
                </a:solidFill>
                <a:latin typeface="Arial"/>
                <a:cs typeface="Arial"/>
              </a:rPr>
              <a:t> for Biotechnology(Pharmaceutical technology)</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8" name="Picture 7">
            <a:extLst>
              <a:ext uri="{FF2B5EF4-FFF2-40B4-BE49-F238E27FC236}">
                <a16:creationId xmlns:a16="http://schemas.microsoft.com/office/drawing/2014/main" id="{A27F4CFE-469E-CF4B-83F6-2AAC88B67EA4}"/>
              </a:ext>
            </a:extLst>
          </p:cNvPr>
          <p:cNvPicPr>
            <a:picLocks noChangeAspect="1"/>
          </p:cNvPicPr>
          <p:nvPr/>
        </p:nvPicPr>
        <p:blipFill>
          <a:blip r:embed="rId2"/>
          <a:stretch>
            <a:fillRect/>
          </a:stretch>
        </p:blipFill>
        <p:spPr>
          <a:xfrm>
            <a:off x="4800600" y="4102645"/>
            <a:ext cx="2098818" cy="1945853"/>
          </a:xfrm>
          <a:prstGeom prst="rect">
            <a:avLst/>
          </a:prstGeom>
        </p:spPr>
      </p:pic>
      <p:pic>
        <p:nvPicPr>
          <p:cNvPr id="10" name="Picture 9">
            <a:extLst>
              <a:ext uri="{FF2B5EF4-FFF2-40B4-BE49-F238E27FC236}">
                <a16:creationId xmlns:a16="http://schemas.microsoft.com/office/drawing/2014/main" id="{488146A4-0CD0-D765-6DD3-2C9C2CDFA640}"/>
              </a:ext>
            </a:extLst>
          </p:cNvPr>
          <p:cNvPicPr>
            <a:picLocks noChangeAspect="1"/>
          </p:cNvPicPr>
          <p:nvPr/>
        </p:nvPicPr>
        <p:blipFill>
          <a:blip r:embed="rId3"/>
          <a:stretch>
            <a:fillRect/>
          </a:stretch>
        </p:blipFill>
        <p:spPr>
          <a:xfrm>
            <a:off x="304800" y="3826278"/>
            <a:ext cx="3784600" cy="2406720"/>
          </a:xfrm>
          <a:prstGeom prst="rect">
            <a:avLst/>
          </a:prstGeom>
        </p:spPr>
      </p:pic>
      <p:pic>
        <p:nvPicPr>
          <p:cNvPr id="12" name="Picture 11">
            <a:extLst>
              <a:ext uri="{FF2B5EF4-FFF2-40B4-BE49-F238E27FC236}">
                <a16:creationId xmlns:a16="http://schemas.microsoft.com/office/drawing/2014/main" id="{61F72B5C-492A-1177-38B9-751CC6AB90E0}"/>
              </a:ext>
            </a:extLst>
          </p:cNvPr>
          <p:cNvPicPr>
            <a:picLocks noChangeAspect="1"/>
          </p:cNvPicPr>
          <p:nvPr/>
        </p:nvPicPr>
        <p:blipFill>
          <a:blip r:embed="rId4"/>
          <a:stretch>
            <a:fillRect/>
          </a:stretch>
        </p:blipFill>
        <p:spPr>
          <a:xfrm>
            <a:off x="304799" y="1783165"/>
            <a:ext cx="4953001" cy="2043113"/>
          </a:xfrm>
          <a:prstGeom prst="rect">
            <a:avLst/>
          </a:prstGeom>
        </p:spPr>
      </p:pic>
      <p:pic>
        <p:nvPicPr>
          <p:cNvPr id="14" name="Picture 13">
            <a:extLst>
              <a:ext uri="{FF2B5EF4-FFF2-40B4-BE49-F238E27FC236}">
                <a16:creationId xmlns:a16="http://schemas.microsoft.com/office/drawing/2014/main" id="{D3DE933D-4BC7-CCD8-BD76-A367F7517610}"/>
              </a:ext>
            </a:extLst>
          </p:cNvPr>
          <p:cNvPicPr>
            <a:picLocks noChangeAspect="1"/>
          </p:cNvPicPr>
          <p:nvPr/>
        </p:nvPicPr>
        <p:blipFill>
          <a:blip r:embed="rId5"/>
          <a:stretch>
            <a:fillRect/>
          </a:stretch>
        </p:blipFill>
        <p:spPr>
          <a:xfrm>
            <a:off x="5715000" y="1783165"/>
            <a:ext cx="6019800" cy="1853986"/>
          </a:xfrm>
          <a:prstGeom prst="rect">
            <a:avLst/>
          </a:prstGeom>
        </p:spPr>
      </p:pic>
      <p:pic>
        <p:nvPicPr>
          <p:cNvPr id="16" name="Picture 15">
            <a:extLst>
              <a:ext uri="{FF2B5EF4-FFF2-40B4-BE49-F238E27FC236}">
                <a16:creationId xmlns:a16="http://schemas.microsoft.com/office/drawing/2014/main" id="{460B8D37-EA1E-2A23-FA17-342A4EE7A4F9}"/>
              </a:ext>
            </a:extLst>
          </p:cNvPr>
          <p:cNvPicPr>
            <a:picLocks noChangeAspect="1"/>
          </p:cNvPicPr>
          <p:nvPr/>
        </p:nvPicPr>
        <p:blipFill>
          <a:blip r:embed="rId6"/>
          <a:stretch>
            <a:fillRect/>
          </a:stretch>
        </p:blipFill>
        <p:spPr>
          <a:xfrm>
            <a:off x="7890933" y="3826278"/>
            <a:ext cx="3962400" cy="204431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CONCLUSION</a:t>
            </a:r>
          </a:p>
        </p:txBody>
      </p:sp>
      <p:sp>
        <p:nvSpPr>
          <p:cNvPr id="3" name="Text Placeholder 2">
            <a:extLst>
              <a:ext uri="{FF2B5EF4-FFF2-40B4-BE49-F238E27FC236}">
                <a16:creationId xmlns:a16="http://schemas.microsoft.com/office/drawing/2014/main" id="{3897AF91-594B-8CD5-9CA3-625D1D08566E}"/>
              </a:ext>
            </a:extLst>
          </p:cNvPr>
          <p:cNvSpPr>
            <a:spLocks noGrp="1"/>
          </p:cNvSpPr>
          <p:nvPr>
            <p:ph type="body" idx="1"/>
          </p:nvPr>
        </p:nvSpPr>
        <p:spPr>
          <a:xfrm>
            <a:off x="447674" y="1371600"/>
            <a:ext cx="11296650" cy="1107996"/>
          </a:xfrm>
        </p:spPr>
        <p:txBody>
          <a:bodyPr/>
          <a:lstStyle/>
          <a:p>
            <a:r>
              <a:rPr lang="en-IN" dirty="0" err="1"/>
              <a:t>Inorder</a:t>
            </a:r>
            <a:r>
              <a:rPr lang="en-IN" dirty="0"/>
              <a:t> to achieve the business objective, I would suggest the client to make the price dynamic and introduce offers and packages to attract new customers. To retain the existing customers and ensure their repetition the client must introduce a loyalty points program that can be redeemed by the customers in their next bookings. Amenities such as parking spaces, kid’s corners, and a free internet connection can be provided to increase the number of bookings.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7118" rIns="0" bIns="0" rtlCol="0">
            <a:spAutoFit/>
          </a:bodyPr>
          <a:lstStyle/>
          <a:p>
            <a:pPr marL="12700">
              <a:lnSpc>
                <a:spcPct val="100000"/>
              </a:lnSpc>
              <a:spcBef>
                <a:spcPts val="105"/>
              </a:spcBef>
            </a:pPr>
            <a:r>
              <a:rPr sz="3300" dirty="0"/>
              <a:t>FUTURE</a:t>
            </a:r>
            <a:r>
              <a:rPr sz="3300" spc="-40" dirty="0"/>
              <a:t> </a:t>
            </a:r>
            <a:r>
              <a:rPr sz="3300" spc="-10" dirty="0"/>
              <a:t>SCOPE</a:t>
            </a:r>
            <a:endParaRPr sz="3300"/>
          </a:p>
        </p:txBody>
      </p:sp>
      <p:sp>
        <p:nvSpPr>
          <p:cNvPr id="3" name="Text Placeholder 2">
            <a:extLst>
              <a:ext uri="{FF2B5EF4-FFF2-40B4-BE49-F238E27FC236}">
                <a16:creationId xmlns:a16="http://schemas.microsoft.com/office/drawing/2014/main" id="{09A7266A-D65A-2981-A9E7-E23EE9AB3CB8}"/>
              </a:ext>
            </a:extLst>
          </p:cNvPr>
          <p:cNvSpPr>
            <a:spLocks noGrp="1"/>
          </p:cNvSpPr>
          <p:nvPr>
            <p:ph type="body" idx="1"/>
          </p:nvPr>
        </p:nvSpPr>
        <p:spPr>
          <a:xfrm>
            <a:off x="447674" y="1676400"/>
            <a:ext cx="11296650" cy="3600986"/>
          </a:xfrm>
        </p:spPr>
        <p:txBody>
          <a:bodyPr/>
          <a:lstStyle/>
          <a:p>
            <a:r>
              <a:rPr lang="en-IN" dirty="0"/>
              <a:t>The proposed solution lays the foundation for ongoing advancements in the realm of hotel reservation optimization. Here are key areas for future exploration and enhancement.</a:t>
            </a:r>
          </a:p>
          <a:p>
            <a:endParaRPr lang="en-IN" dirty="0"/>
          </a:p>
          <a:p>
            <a:r>
              <a:rPr lang="en-IN" b="1" dirty="0"/>
              <a:t>Real-time Predictions:</a:t>
            </a:r>
          </a:p>
          <a:p>
            <a:endParaRPr lang="en-IN" dirty="0"/>
          </a:p>
          <a:p>
            <a:pPr marL="285750" indent="-285750">
              <a:buFont typeface="Arial" panose="020B0604020202020204" pitchFamily="34" charset="0"/>
              <a:buChar char="•"/>
            </a:pPr>
            <a:r>
              <a:rPr lang="en-IN" dirty="0"/>
              <a:t>Move towards real-time predictive models that account for instant changes in demand, external events and other dynamic factors to provide users with up-to-the-minute insights for booking decisions.</a:t>
            </a:r>
          </a:p>
          <a:p>
            <a:pPr marL="285750" indent="-285750">
              <a:buFont typeface="Arial" panose="020B0604020202020204" pitchFamily="34" charset="0"/>
              <a:buChar char="•"/>
            </a:pPr>
            <a:endParaRPr lang="en-IN" dirty="0"/>
          </a:p>
          <a:p>
            <a:r>
              <a:rPr lang="en-IN" b="1" dirty="0"/>
              <a:t>Personalization and Customization:</a:t>
            </a:r>
          </a:p>
          <a:p>
            <a:endParaRPr lang="en-IN" dirty="0"/>
          </a:p>
          <a:p>
            <a:pPr marL="285750" indent="-285750">
              <a:buFont typeface="Arial" panose="020B0604020202020204" pitchFamily="34" charset="0"/>
              <a:buChar char="•"/>
            </a:pPr>
            <a:r>
              <a:rPr lang="en-IN" dirty="0"/>
              <a:t>Enhance the predictive models to offer more personalized recommendations by considering individual guest preferences, loyalty history, and user-specific requirements, providing a tailored experience for each </a:t>
            </a:r>
            <a:r>
              <a:rPr lang="en-IN" dirty="0" err="1"/>
              <a:t>traveler</a:t>
            </a:r>
            <a:r>
              <a:rPr lang="en-IN" dirty="0"/>
              <a:t>.</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REFERENCES</a:t>
            </a:r>
          </a:p>
        </p:txBody>
      </p:sp>
      <p:sp>
        <p:nvSpPr>
          <p:cNvPr id="3" name="Text Placeholder 2">
            <a:extLst>
              <a:ext uri="{FF2B5EF4-FFF2-40B4-BE49-F238E27FC236}">
                <a16:creationId xmlns:a16="http://schemas.microsoft.com/office/drawing/2014/main" id="{AFED1D3A-B8FB-B5EA-FEC0-B936B333350C}"/>
              </a:ext>
            </a:extLst>
          </p:cNvPr>
          <p:cNvSpPr>
            <a:spLocks noGrp="1"/>
          </p:cNvSpPr>
          <p:nvPr>
            <p:ph type="body" idx="1"/>
          </p:nvPr>
        </p:nvSpPr>
        <p:spPr>
          <a:xfrm>
            <a:off x="447674" y="2667000"/>
            <a:ext cx="11296650" cy="2215991"/>
          </a:xfrm>
        </p:spPr>
        <p:txBody>
          <a:bodyPr/>
          <a:lstStyle/>
          <a:p>
            <a:pPr marL="285750" indent="-285750">
              <a:buFont typeface="Arial" panose="020B0604020202020204" pitchFamily="34" charset="0"/>
              <a:buChar char="•"/>
            </a:pPr>
            <a:r>
              <a:rPr lang="en-IN" dirty="0">
                <a:hlinkClick r:id="rId2"/>
              </a:rPr>
              <a:t>http://www.Kaggle.com/datasets</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3"/>
              </a:rPr>
              <a:t>http://pandas.pydata.org/pandas-docs/stable/user_guide/index.html</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4"/>
              </a:rPr>
              <a:t>http://seaborn.pydata.org/</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5"/>
              </a:rPr>
              <a:t>http://matplotlib.org/stable/contents.html</a:t>
            </a:r>
            <a:endParaRPr lang="en-IN" dirty="0"/>
          </a:p>
          <a:p>
            <a:pPr marL="285750" indent="-285750">
              <a:buFont typeface="Arial" panose="020B0604020202020204" pitchFamily="34" charset="0"/>
              <a:buChar char="•"/>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1044" y="3602418"/>
            <a:ext cx="2127885" cy="448945"/>
          </a:xfrm>
          <a:prstGeom prst="rect">
            <a:avLst/>
          </a:prstGeom>
        </p:spPr>
        <p:txBody>
          <a:bodyPr vert="horz" wrap="square" lIns="0" tIns="15875" rIns="0" bIns="0" rtlCol="0">
            <a:spAutoFit/>
          </a:bodyPr>
          <a:lstStyle/>
          <a:p>
            <a:pPr marL="12700">
              <a:lnSpc>
                <a:spcPct val="100000"/>
              </a:lnSpc>
              <a:spcBef>
                <a:spcPts val="125"/>
              </a:spcBef>
            </a:pPr>
            <a:r>
              <a:rPr sz="2750" dirty="0">
                <a:solidFill>
                  <a:srgbClr val="001F5F"/>
                </a:solidFill>
              </a:rPr>
              <a:t>THANK</a:t>
            </a:r>
            <a:r>
              <a:rPr sz="2750" spc="15" dirty="0">
                <a:solidFill>
                  <a:srgbClr val="001F5F"/>
                </a:solidFill>
              </a:rPr>
              <a:t> </a:t>
            </a:r>
            <a:r>
              <a:rPr sz="2750" spc="-25" dirty="0">
                <a:solidFill>
                  <a:srgbClr val="001F5F"/>
                </a:solidFill>
              </a:rPr>
              <a:t>YOU</a:t>
            </a:r>
            <a:endParaRPr sz="27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001F5F"/>
                </a:solidFill>
              </a:rPr>
              <a:t>OUTLINE</a:t>
            </a:r>
            <a:endParaRPr sz="275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4800">
              <a:lnSpc>
                <a:spcPct val="100000"/>
              </a:lnSpc>
              <a:spcBef>
                <a:spcPts val="1455"/>
              </a:spcBef>
              <a:buClr>
                <a:srgbClr val="1CACE3"/>
              </a:buClr>
              <a:buSzPct val="92500"/>
              <a:buFont typeface="DejaVu Sans"/>
              <a:buChar char="◾"/>
              <a:tabLst>
                <a:tab pos="317500" algn="l"/>
              </a:tabLst>
            </a:pPr>
            <a:r>
              <a:rPr sz="2000" b="1" dirty="0">
                <a:solidFill>
                  <a:srgbClr val="404040"/>
                </a:solidFill>
                <a:latin typeface="Arial"/>
                <a:cs typeface="Arial"/>
              </a:rPr>
              <a:t>Problem</a:t>
            </a:r>
            <a:r>
              <a:rPr sz="2000" b="1" spc="5" dirty="0">
                <a:solidFill>
                  <a:srgbClr val="404040"/>
                </a:solidFill>
                <a:latin typeface="Arial"/>
                <a:cs typeface="Arial"/>
              </a:rPr>
              <a:t> </a:t>
            </a:r>
            <a:r>
              <a:rPr sz="2000" b="1" spc="-10" dirty="0">
                <a:solidFill>
                  <a:srgbClr val="404040"/>
                </a:solidFill>
                <a:latin typeface="Arial"/>
                <a:cs typeface="Arial"/>
              </a:rPr>
              <a:t>Statement</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Proposed</a:t>
            </a:r>
            <a:r>
              <a:rPr sz="2000" b="1" spc="-20" dirty="0">
                <a:solidFill>
                  <a:srgbClr val="404040"/>
                </a:solidFill>
                <a:latin typeface="Arial"/>
                <a:cs typeface="Arial"/>
              </a:rPr>
              <a:t> </a:t>
            </a:r>
            <a:r>
              <a:rPr sz="2000" b="1" spc="-10" dirty="0">
                <a:solidFill>
                  <a:srgbClr val="404040"/>
                </a:solidFill>
                <a:latin typeface="Arial"/>
                <a:cs typeface="Arial"/>
              </a:rPr>
              <a:t>System/Solution</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dirty="0">
                <a:solidFill>
                  <a:srgbClr val="404040"/>
                </a:solidFill>
                <a:latin typeface="Arial"/>
                <a:cs typeface="Arial"/>
              </a:rPr>
              <a:t>System</a:t>
            </a:r>
            <a:r>
              <a:rPr sz="2000" b="1" spc="70" dirty="0">
                <a:solidFill>
                  <a:srgbClr val="404040"/>
                </a:solidFill>
                <a:latin typeface="Arial"/>
                <a:cs typeface="Arial"/>
              </a:rPr>
              <a:t> </a:t>
            </a:r>
            <a:r>
              <a:rPr sz="2000" b="1" dirty="0">
                <a:solidFill>
                  <a:srgbClr val="404040"/>
                </a:solidFill>
                <a:latin typeface="Arial"/>
                <a:cs typeface="Arial"/>
              </a:rPr>
              <a:t>Development</a:t>
            </a:r>
            <a:r>
              <a:rPr sz="2000" b="1" spc="-195" dirty="0">
                <a:solidFill>
                  <a:srgbClr val="404040"/>
                </a:solidFill>
                <a:latin typeface="Arial"/>
                <a:cs typeface="Arial"/>
              </a:rPr>
              <a:t> </a:t>
            </a:r>
            <a:r>
              <a:rPr sz="2000" b="1" spc="-10" dirty="0">
                <a:solidFill>
                  <a:srgbClr val="404040"/>
                </a:solidFill>
                <a:latin typeface="Arial"/>
                <a:cs typeface="Arial"/>
              </a:rPr>
              <a:t>Approach</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Algorithm</a:t>
            </a:r>
            <a:r>
              <a:rPr sz="2000" b="1" spc="-120" dirty="0">
                <a:solidFill>
                  <a:srgbClr val="404040"/>
                </a:solidFill>
                <a:latin typeface="Arial"/>
                <a:cs typeface="Arial"/>
              </a:rPr>
              <a:t> </a:t>
            </a:r>
            <a:r>
              <a:rPr sz="2000" b="1" dirty="0">
                <a:solidFill>
                  <a:srgbClr val="404040"/>
                </a:solidFill>
                <a:latin typeface="Arial"/>
                <a:cs typeface="Arial"/>
              </a:rPr>
              <a:t>&amp;</a:t>
            </a:r>
            <a:r>
              <a:rPr sz="2000" b="1" spc="20" dirty="0">
                <a:solidFill>
                  <a:srgbClr val="404040"/>
                </a:solidFill>
                <a:latin typeface="Arial"/>
                <a:cs typeface="Arial"/>
              </a:rPr>
              <a:t> </a:t>
            </a:r>
            <a:r>
              <a:rPr sz="2000" b="1" spc="-10" dirty="0">
                <a:solidFill>
                  <a:srgbClr val="404040"/>
                </a:solidFill>
                <a:latin typeface="Arial"/>
                <a:cs typeface="Arial"/>
              </a:rPr>
              <a:t>Deployment</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spc="-10" dirty="0">
                <a:solidFill>
                  <a:srgbClr val="404040"/>
                </a:solidFill>
                <a:latin typeface="Arial"/>
                <a:cs typeface="Arial"/>
              </a:rPr>
              <a:t>Result</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spc="-10" dirty="0">
                <a:solidFill>
                  <a:srgbClr val="404040"/>
                </a:solidFill>
                <a:latin typeface="Arial"/>
                <a:cs typeface="Arial"/>
              </a:rPr>
              <a:t>Conclusion</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Future</a:t>
            </a:r>
            <a:r>
              <a:rPr sz="2000" b="1" spc="-5" dirty="0">
                <a:solidFill>
                  <a:srgbClr val="404040"/>
                </a:solidFill>
                <a:latin typeface="Arial"/>
                <a:cs typeface="Arial"/>
              </a:rPr>
              <a:t> </a:t>
            </a:r>
            <a:r>
              <a:rPr sz="2000" b="1" spc="-10" dirty="0">
                <a:solidFill>
                  <a:srgbClr val="404040"/>
                </a:solidFill>
                <a:latin typeface="Arial"/>
                <a:cs typeface="Arial"/>
              </a:rPr>
              <a:t>Scope</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spc="-1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PROBLEM</a:t>
            </a:r>
            <a:r>
              <a:rPr spc="65" dirty="0"/>
              <a:t> </a:t>
            </a:r>
            <a:r>
              <a:rPr spc="-50" dirty="0"/>
              <a:t>STATEMENT</a:t>
            </a:r>
          </a:p>
        </p:txBody>
      </p:sp>
      <p:graphicFrame>
        <p:nvGraphicFramePr>
          <p:cNvPr id="5" name="Table 4">
            <a:extLst>
              <a:ext uri="{FF2B5EF4-FFF2-40B4-BE49-F238E27FC236}">
                <a16:creationId xmlns:a16="http://schemas.microsoft.com/office/drawing/2014/main" id="{EE1B275A-5B3E-0115-195C-E6F23D192EC7}"/>
              </a:ext>
            </a:extLst>
          </p:cNvPr>
          <p:cNvGraphicFramePr>
            <a:graphicFrameLocks noGrp="1"/>
          </p:cNvGraphicFramePr>
          <p:nvPr>
            <p:extLst>
              <p:ext uri="{D42A27DB-BD31-4B8C-83A1-F6EECF244321}">
                <p14:modId xmlns:p14="http://schemas.microsoft.com/office/powerpoint/2010/main" val="1662841926"/>
              </p:ext>
            </p:extLst>
          </p:nvPr>
        </p:nvGraphicFramePr>
        <p:xfrm>
          <a:off x="614997" y="2667000"/>
          <a:ext cx="9042400" cy="1150620"/>
        </p:xfrm>
        <a:graphic>
          <a:graphicData uri="http://schemas.openxmlformats.org/drawingml/2006/table">
            <a:tbl>
              <a:tblPr/>
              <a:tblGrid>
                <a:gridCol w="9042400">
                  <a:extLst>
                    <a:ext uri="{9D8B030D-6E8A-4147-A177-3AD203B41FA5}">
                      <a16:colId xmlns:a16="http://schemas.microsoft.com/office/drawing/2014/main" val="4068725636"/>
                    </a:ext>
                  </a:extLst>
                </a:gridCol>
              </a:tblGrid>
              <a:tr h="990600">
                <a:tc>
                  <a:txBody>
                    <a:bodyPr/>
                    <a:lstStyle/>
                    <a:p>
                      <a:pPr algn="l" fontAlgn="b"/>
                      <a:r>
                        <a:rPr lang="en-US" sz="1800" b="0" i="0" u="none" strike="noStrike" dirty="0">
                          <a:solidFill>
                            <a:srgbClr val="000000"/>
                          </a:solidFill>
                          <a:effectLst/>
                          <a:latin typeface="Calibri" panose="020F0502020204030204" pitchFamily="34" charset="0"/>
                        </a:rPr>
                        <a:t>To analyze the data set contains booking information for a city hotel and a resort hotel, and includes information such as when the booking was made, length of stay, the number of adults, children, and/or babies, and the number of available parking spaces, among other things and discover important factors that govern the bookings. </a:t>
                      </a:r>
                    </a:p>
                  </a:txBody>
                  <a:tcPr marL="7620" marR="7620" marT="7620" anchor="b">
                    <a:lnL>
                      <a:noFill/>
                    </a:lnL>
                    <a:lnR>
                      <a:noFill/>
                    </a:lnR>
                    <a:lnT>
                      <a:noFill/>
                    </a:lnT>
                    <a:lnB>
                      <a:noFill/>
                    </a:lnB>
                    <a:noFill/>
                  </a:tcPr>
                </a:tc>
                <a:extLst>
                  <a:ext uri="{0D108BD9-81ED-4DB2-BD59-A6C34878D82A}">
                    <a16:rowId xmlns:a16="http://schemas.microsoft.com/office/drawing/2014/main" val="329564834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PROPOSED</a:t>
            </a:r>
            <a:r>
              <a:rPr spc="105" dirty="0"/>
              <a:t> </a:t>
            </a:r>
            <a:r>
              <a:rPr spc="-10" dirty="0"/>
              <a:t>SOLUTION</a:t>
            </a:r>
          </a:p>
        </p:txBody>
      </p:sp>
      <p:sp>
        <p:nvSpPr>
          <p:cNvPr id="3" name="Text Placeholder 2">
            <a:extLst>
              <a:ext uri="{FF2B5EF4-FFF2-40B4-BE49-F238E27FC236}">
                <a16:creationId xmlns:a16="http://schemas.microsoft.com/office/drawing/2014/main" id="{613542C9-534A-1928-0425-DB0A4520A4A0}"/>
              </a:ext>
            </a:extLst>
          </p:cNvPr>
          <p:cNvSpPr>
            <a:spLocks noGrp="1"/>
          </p:cNvSpPr>
          <p:nvPr>
            <p:ph type="body" idx="1"/>
          </p:nvPr>
        </p:nvSpPr>
        <p:spPr>
          <a:xfrm>
            <a:off x="614997" y="1371600"/>
            <a:ext cx="11296650" cy="4431983"/>
          </a:xfrm>
        </p:spPr>
        <p:txBody>
          <a:bodyPr/>
          <a:lstStyle/>
          <a:p>
            <a:pPr marL="285750" indent="-285750">
              <a:buFont typeface="Arial" panose="020B0604020202020204" pitchFamily="34" charset="0"/>
              <a:buChar char="•"/>
            </a:pPr>
            <a:r>
              <a:rPr lang="en-IN" sz="1600" dirty="0"/>
              <a:t>Utilizing advanced machine learning algorithms, our solution will </a:t>
            </a:r>
            <a:r>
              <a:rPr lang="en-IN" sz="1600" dirty="0" err="1"/>
              <a:t>analyze</a:t>
            </a:r>
            <a:r>
              <a:rPr lang="en-IN" sz="1600" dirty="0"/>
              <a:t> extensive historical hotel booking data to establish patterns and correlations.</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For optimal timing, a predictive model will consider factors such as seasonality, demand fluctuations, and promotional periods, providing users with insights on when to secure the most cost-effective room rates.</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The ideal length of the stay will be determined through data-driven analysis, considering variables like day-of-week trends and duration-specific pricing strategies.</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Additionally, a specialized model will predict the likelihood of hotels receiving elevated special requests by examining guest profiles, reservation details, and hotel amenities, enabling proactive management strategies for enhanced customer satisfaction.</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sz="1600" dirty="0"/>
          </a:p>
          <a:p>
            <a:endParaRPr lang="en-IN" sz="1600" dirty="0"/>
          </a:p>
          <a:p>
            <a:endParaRPr lang="en-IN" sz="1600" dirty="0"/>
          </a:p>
          <a:p>
            <a:r>
              <a:rPr lang="en-IN" sz="1600" dirty="0"/>
              <a:t>This holistic approach aims to empower </a:t>
            </a:r>
            <a:r>
              <a:rPr lang="en-IN" sz="1600" dirty="0" err="1"/>
              <a:t>travelers</a:t>
            </a:r>
            <a:r>
              <a:rPr lang="en-IN" sz="1600" dirty="0"/>
              <a:t> and hoteliers alike with actionable intelligence for strategic decision-making in the dynamic hospitality landscape.</a:t>
            </a:r>
          </a:p>
          <a:p>
            <a:pPr marL="285750" indent="-285750">
              <a:buFont typeface="Arial" panose="020B0604020202020204" pitchFamily="34" charset="0"/>
              <a:buChar char="•"/>
            </a:pPr>
            <a:endParaRPr lang="en-I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366645" algn="l"/>
              </a:tabLst>
            </a:pPr>
            <a:r>
              <a:rPr spc="-10" dirty="0"/>
              <a:t>SYSTEM</a:t>
            </a:r>
            <a:r>
              <a:rPr dirty="0"/>
              <a:t>	</a:t>
            </a:r>
            <a:r>
              <a:rPr spc="-10" dirty="0"/>
              <a:t>APPROACH</a:t>
            </a:r>
          </a:p>
        </p:txBody>
      </p:sp>
      <p:sp>
        <p:nvSpPr>
          <p:cNvPr id="3" name="Text Placeholder 2">
            <a:extLst>
              <a:ext uri="{FF2B5EF4-FFF2-40B4-BE49-F238E27FC236}">
                <a16:creationId xmlns:a16="http://schemas.microsoft.com/office/drawing/2014/main" id="{3DB640DA-077E-8CF1-DEA9-66DC90B9F452}"/>
              </a:ext>
            </a:extLst>
          </p:cNvPr>
          <p:cNvSpPr>
            <a:spLocks noGrp="1"/>
          </p:cNvSpPr>
          <p:nvPr>
            <p:ph type="body" idx="1"/>
          </p:nvPr>
        </p:nvSpPr>
        <p:spPr>
          <a:xfrm>
            <a:off x="447674" y="1219200"/>
            <a:ext cx="11296650" cy="4124206"/>
          </a:xfrm>
        </p:spPr>
        <p:txBody>
          <a:bodyPr/>
          <a:lstStyle/>
          <a:p>
            <a:pPr algn="l"/>
            <a:endParaRPr lang="en-IN" sz="1600" dirty="0"/>
          </a:p>
          <a:p>
            <a:pPr algn="l"/>
            <a:r>
              <a:rPr lang="en-IN" sz="1600" dirty="0"/>
              <a:t>Building the proposed solution would involve a combination of data processing, feature engineering, and  machine learning.</a:t>
            </a:r>
          </a:p>
          <a:p>
            <a:pPr algn="l"/>
            <a:r>
              <a:rPr lang="en-IN" sz="1600" dirty="0"/>
              <a:t>Here are the key system and library requirements.</a:t>
            </a:r>
          </a:p>
          <a:p>
            <a:pPr algn="l"/>
            <a:endParaRPr lang="en-IN" sz="1600" dirty="0"/>
          </a:p>
          <a:p>
            <a:pPr algn="l"/>
            <a:r>
              <a:rPr lang="en-IN" b="1" dirty="0"/>
              <a:t>System Requirements:</a:t>
            </a:r>
          </a:p>
          <a:p>
            <a:pPr algn="l"/>
            <a:endParaRPr lang="en-IN" b="1" dirty="0"/>
          </a:p>
          <a:p>
            <a:pPr marL="342900" indent="-342900" algn="l">
              <a:buAutoNum type="arabicPeriod"/>
            </a:pPr>
            <a:r>
              <a:rPr lang="en-IN" b="1" dirty="0"/>
              <a:t>Hardware:</a:t>
            </a:r>
          </a:p>
          <a:p>
            <a:pPr algn="l"/>
            <a:endParaRPr lang="en-IN" sz="1600" b="1" dirty="0"/>
          </a:p>
          <a:p>
            <a:pPr marL="285750" indent="-285750" algn="l">
              <a:buFont typeface="Arial" panose="020B0604020202020204" pitchFamily="34" charset="0"/>
              <a:buChar char="•"/>
            </a:pPr>
            <a:r>
              <a:rPr lang="en-IN" sz="1600" dirty="0"/>
              <a:t>A computer with sufficient processing power, preferably with multiple cores or a GPU for faster training of machine learning models.</a:t>
            </a:r>
          </a:p>
          <a:p>
            <a:pPr marL="285750" indent="-285750" algn="l">
              <a:buFont typeface="Arial" panose="020B0604020202020204" pitchFamily="34" charset="0"/>
              <a:buChar char="•"/>
            </a:pPr>
            <a:endParaRPr lang="en-IN" sz="1600" dirty="0"/>
          </a:p>
          <a:p>
            <a:pPr marL="285750" indent="-285750" algn="l">
              <a:buFont typeface="Arial" panose="020B0604020202020204" pitchFamily="34" charset="0"/>
              <a:buChar char="•"/>
            </a:pPr>
            <a:r>
              <a:rPr lang="en-IN" sz="1600" dirty="0"/>
              <a:t>Adequate RAM to handle the size of the dataset and computational requirements.</a:t>
            </a:r>
          </a:p>
          <a:p>
            <a:pPr marL="285750" indent="-285750" algn="l">
              <a:buFont typeface="Arial" panose="020B0604020202020204" pitchFamily="34" charset="0"/>
              <a:buChar char="•"/>
            </a:pPr>
            <a:endParaRPr lang="en-IN" sz="1600" dirty="0"/>
          </a:p>
          <a:p>
            <a:pPr algn="l"/>
            <a:r>
              <a:rPr lang="en-IN" b="1" dirty="0"/>
              <a:t>2. Software:</a:t>
            </a:r>
          </a:p>
          <a:p>
            <a:pPr algn="l"/>
            <a:endParaRPr lang="en-IN" b="1" dirty="0"/>
          </a:p>
          <a:p>
            <a:pPr marL="285750" indent="-285750" algn="l">
              <a:buFont typeface="Arial" panose="020B0604020202020204" pitchFamily="34" charset="0"/>
              <a:buChar char="•"/>
            </a:pPr>
            <a:r>
              <a:rPr lang="en-IN" sz="1600" dirty="0"/>
              <a:t>An operating system compatible with the required machine learning libraries(e.g., Windows, Linux, macOS).</a:t>
            </a:r>
          </a:p>
          <a:p>
            <a:pPr algn="l"/>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475C-81C5-A82A-B34A-A0150293349C}"/>
              </a:ext>
            </a:extLst>
          </p:cNvPr>
          <p:cNvSpPr>
            <a:spLocks noGrp="1"/>
          </p:cNvSpPr>
          <p:nvPr>
            <p:ph type="title"/>
          </p:nvPr>
        </p:nvSpPr>
        <p:spPr>
          <a:xfrm>
            <a:off x="614997" y="497205"/>
            <a:ext cx="10962005" cy="607859"/>
          </a:xfrm>
        </p:spPr>
        <p:txBody>
          <a:bodyPr/>
          <a:lstStyle/>
          <a:p>
            <a:r>
              <a:rPr lang="en-IN" dirty="0"/>
              <a:t>SYSTEM  APPROACH</a:t>
            </a:r>
          </a:p>
        </p:txBody>
      </p:sp>
      <p:sp>
        <p:nvSpPr>
          <p:cNvPr id="3" name="Text Placeholder 2">
            <a:extLst>
              <a:ext uri="{FF2B5EF4-FFF2-40B4-BE49-F238E27FC236}">
                <a16:creationId xmlns:a16="http://schemas.microsoft.com/office/drawing/2014/main" id="{867C4ADD-E9D5-4784-68A9-33C75EA6B5F3}"/>
              </a:ext>
            </a:extLst>
          </p:cNvPr>
          <p:cNvSpPr>
            <a:spLocks noGrp="1"/>
          </p:cNvSpPr>
          <p:nvPr>
            <p:ph type="body" idx="1"/>
          </p:nvPr>
        </p:nvSpPr>
        <p:spPr>
          <a:xfrm>
            <a:off x="447674" y="1981200"/>
            <a:ext cx="11296650" cy="4038602"/>
          </a:xfrm>
        </p:spPr>
        <p:txBody>
          <a:bodyPr/>
          <a:lstStyle/>
          <a:p>
            <a:r>
              <a:rPr lang="en-IN" b="1" dirty="0"/>
              <a:t>Library Requirements:</a:t>
            </a:r>
          </a:p>
          <a:p>
            <a:endParaRPr lang="en-IN" b="1" dirty="0"/>
          </a:p>
          <a:p>
            <a:pPr marL="342900" indent="-342900">
              <a:buAutoNum type="arabicPeriod"/>
            </a:pPr>
            <a:r>
              <a:rPr lang="en-IN" b="1" dirty="0"/>
              <a:t>Data Processing and Analysis:</a:t>
            </a:r>
          </a:p>
          <a:p>
            <a:pPr marL="342900" indent="-342900">
              <a:buAutoNum type="arabicPeriod"/>
            </a:pPr>
            <a:endParaRPr lang="en-IN" b="1" dirty="0"/>
          </a:p>
          <a:p>
            <a:pPr marL="285750" indent="-285750">
              <a:buFont typeface="Arial" panose="020B0604020202020204" pitchFamily="34" charset="0"/>
              <a:buChar char="•"/>
            </a:pPr>
            <a:r>
              <a:rPr lang="en-IN" sz="1600" dirty="0"/>
              <a:t>Pandas: For data manipulation and analysis.</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err="1"/>
              <a:t>Numpy</a:t>
            </a:r>
            <a:r>
              <a:rPr lang="en-IN" sz="1600" dirty="0"/>
              <a:t>: For numerical operations on data.</a:t>
            </a:r>
          </a:p>
          <a:p>
            <a:pPr marL="285750" indent="-285750">
              <a:buFont typeface="Arial" panose="020B0604020202020204" pitchFamily="34" charset="0"/>
              <a:buChar char="•"/>
            </a:pPr>
            <a:endParaRPr lang="en-IN" sz="1600" dirty="0"/>
          </a:p>
          <a:p>
            <a:endParaRPr lang="en-IN" sz="1600" dirty="0"/>
          </a:p>
          <a:p>
            <a:r>
              <a:rPr lang="en-IN" b="1" dirty="0"/>
              <a:t>2. Data Visualization:</a:t>
            </a:r>
          </a:p>
          <a:p>
            <a:endParaRPr lang="en-IN" b="1" dirty="0"/>
          </a:p>
          <a:p>
            <a:pPr marL="285750" indent="-285750">
              <a:buFont typeface="Arial" panose="020B0604020202020204" pitchFamily="34" charset="0"/>
              <a:buChar char="•"/>
            </a:pPr>
            <a:r>
              <a:rPr lang="en-IN" sz="1600" dirty="0"/>
              <a:t>Matplotlib and Seaborn: For creating visualizations to understand data patterns.</a:t>
            </a:r>
          </a:p>
          <a:p>
            <a:pPr marL="285750" indent="-285750">
              <a:buFont typeface="Arial" panose="020B0604020202020204" pitchFamily="34" charset="0"/>
              <a:buChar char="•"/>
            </a:pPr>
            <a:endParaRPr lang="en-IN" sz="1600" dirty="0"/>
          </a:p>
          <a:p>
            <a:r>
              <a:rPr lang="en-IN" sz="1600" dirty="0" err="1"/>
              <a:t>Plotly</a:t>
            </a:r>
            <a:r>
              <a:rPr lang="en-IN" sz="1600" dirty="0"/>
              <a:t> or Bokeh: Interactive visualization libraries for more complex visualizations.</a:t>
            </a:r>
          </a:p>
          <a:p>
            <a:endParaRPr lang="en-IN" b="1" dirty="0"/>
          </a:p>
        </p:txBody>
      </p:sp>
    </p:spTree>
    <p:extLst>
      <p:ext uri="{BB962C8B-B14F-4D97-AF65-F5344CB8AC3E}">
        <p14:creationId xmlns:p14="http://schemas.microsoft.com/office/powerpoint/2010/main" val="1193514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5AD4-212F-52BC-BAD2-995BD2A31F81}"/>
              </a:ext>
            </a:extLst>
          </p:cNvPr>
          <p:cNvSpPr>
            <a:spLocks noGrp="1"/>
          </p:cNvSpPr>
          <p:nvPr>
            <p:ph type="title"/>
          </p:nvPr>
        </p:nvSpPr>
        <p:spPr>
          <a:xfrm>
            <a:off x="614997" y="497205"/>
            <a:ext cx="10962005" cy="607859"/>
          </a:xfrm>
        </p:spPr>
        <p:txBody>
          <a:bodyPr/>
          <a:lstStyle/>
          <a:p>
            <a:r>
              <a:rPr lang="en-IN" dirty="0"/>
              <a:t>ALGORITHM &amp; DEPLOYMENT</a:t>
            </a:r>
          </a:p>
        </p:txBody>
      </p:sp>
      <p:sp>
        <p:nvSpPr>
          <p:cNvPr id="3" name="Text Placeholder 2">
            <a:extLst>
              <a:ext uri="{FF2B5EF4-FFF2-40B4-BE49-F238E27FC236}">
                <a16:creationId xmlns:a16="http://schemas.microsoft.com/office/drawing/2014/main" id="{275663CB-6CB9-8C74-3A24-ED2BE294077A}"/>
              </a:ext>
            </a:extLst>
          </p:cNvPr>
          <p:cNvSpPr>
            <a:spLocks noGrp="1"/>
          </p:cNvSpPr>
          <p:nvPr>
            <p:ph type="body" idx="1"/>
          </p:nvPr>
        </p:nvSpPr>
        <p:spPr>
          <a:xfrm>
            <a:off x="447674" y="1143000"/>
            <a:ext cx="11296650" cy="5970865"/>
          </a:xfrm>
        </p:spPr>
        <p:txBody>
          <a:bodyPr/>
          <a:lstStyle/>
          <a:p>
            <a:pPr algn="ctr"/>
            <a:r>
              <a:rPr lang="en-IN" b="1" dirty="0"/>
              <a:t>Algorithm Selection </a:t>
            </a:r>
          </a:p>
          <a:p>
            <a:pPr algn="l"/>
            <a:endParaRPr lang="en-IN" dirty="0"/>
          </a:p>
          <a:p>
            <a:pPr algn="l"/>
            <a:endParaRPr lang="en-IN" b="1" dirty="0"/>
          </a:p>
          <a:p>
            <a:pPr algn="l"/>
            <a:r>
              <a:rPr lang="en-IN" b="1" dirty="0"/>
              <a:t>Data Exploration:</a:t>
            </a:r>
          </a:p>
          <a:p>
            <a:pPr marL="285750" indent="-285750" algn="l">
              <a:buFont typeface="Arial" panose="020B0604020202020204" pitchFamily="34" charset="0"/>
              <a:buChar char="•"/>
            </a:pPr>
            <a:r>
              <a:rPr lang="en-IN" sz="1600" dirty="0"/>
              <a:t>Explore the hotel booking dataset’s structure, features, and target variable(s).</a:t>
            </a:r>
          </a:p>
          <a:p>
            <a:pPr marL="285750" indent="-285750" algn="l">
              <a:buFont typeface="Arial" panose="020B0604020202020204" pitchFamily="34" charset="0"/>
              <a:buChar char="•"/>
            </a:pPr>
            <a:r>
              <a:rPr lang="en-IN" sz="1600" dirty="0"/>
              <a:t>Identify potential patterns, correlations, and outliers.</a:t>
            </a:r>
          </a:p>
          <a:p>
            <a:pPr algn="l"/>
            <a:endParaRPr lang="en-IN" sz="1600" dirty="0"/>
          </a:p>
          <a:p>
            <a:pPr algn="l"/>
            <a:endParaRPr lang="en-IN" dirty="0"/>
          </a:p>
          <a:p>
            <a:pPr algn="l"/>
            <a:r>
              <a:rPr lang="en-IN" b="1" dirty="0"/>
              <a:t>Problem Formulation:</a:t>
            </a:r>
          </a:p>
          <a:p>
            <a:pPr algn="l"/>
            <a:endParaRPr lang="en-IN" dirty="0"/>
          </a:p>
          <a:p>
            <a:pPr marL="285750" indent="-285750" algn="l">
              <a:buFont typeface="Arial" panose="020B0604020202020204" pitchFamily="34" charset="0"/>
              <a:buChar char="•"/>
            </a:pPr>
            <a:r>
              <a:rPr lang="en-IN" sz="1600" dirty="0"/>
              <a:t>Define the problem: Predict the major factors affecting bookings such as preferred room type, preferred meal type, and number of bookings across year and month.</a:t>
            </a:r>
          </a:p>
          <a:p>
            <a:pPr marL="285750" indent="-285750" algn="l">
              <a:buFont typeface="Arial" panose="020B0604020202020204" pitchFamily="34" charset="0"/>
              <a:buChar char="•"/>
            </a:pPr>
            <a:endParaRPr lang="en-IN" sz="1600" dirty="0"/>
          </a:p>
          <a:p>
            <a:pPr algn="l"/>
            <a:endParaRPr lang="en-IN" dirty="0"/>
          </a:p>
          <a:p>
            <a:pPr algn="l"/>
            <a:r>
              <a:rPr lang="en-IN" b="1" dirty="0"/>
              <a:t>Algorithm Selection:</a:t>
            </a:r>
          </a:p>
          <a:p>
            <a:pPr algn="l"/>
            <a:endParaRPr lang="en-IN" dirty="0"/>
          </a:p>
          <a:p>
            <a:pPr marL="285750" indent="-285750" algn="l">
              <a:buFont typeface="Arial" panose="020B0604020202020204" pitchFamily="34" charset="0"/>
              <a:buChar char="•"/>
            </a:pPr>
            <a:r>
              <a:rPr lang="en-IN" sz="1600" dirty="0"/>
              <a:t>Regression tasks :  Consider linear regression, decision trees, or ensemble methods.</a:t>
            </a:r>
          </a:p>
          <a:p>
            <a:pPr marL="285750" indent="-285750" algn="l">
              <a:buFont typeface="Arial" panose="020B0604020202020204" pitchFamily="34" charset="0"/>
              <a:buChar char="•"/>
            </a:pPr>
            <a:r>
              <a:rPr lang="en-IN" sz="1600" dirty="0"/>
              <a:t>Classification tasks: Consider logistic regression, decision trees, or random forests.</a:t>
            </a:r>
          </a:p>
          <a:p>
            <a:pPr algn="l"/>
            <a:r>
              <a:rPr lang="en-IN" sz="1600" dirty="0"/>
              <a:t> </a:t>
            </a:r>
          </a:p>
          <a:p>
            <a:pPr marL="285750" indent="-285750" algn="l">
              <a:buFont typeface="Arial" panose="020B0604020202020204" pitchFamily="34" charset="0"/>
              <a:buChar char="•"/>
            </a:pPr>
            <a:endParaRPr lang="en-IN" sz="1600" dirty="0"/>
          </a:p>
          <a:p>
            <a:pPr marL="285750" indent="-285750" algn="l">
              <a:buFont typeface="Arial" panose="020B0604020202020204" pitchFamily="34" charset="0"/>
              <a:buChar char="•"/>
            </a:pPr>
            <a:endParaRPr lang="en-IN" sz="1600" dirty="0"/>
          </a:p>
          <a:p>
            <a:pPr marL="285750" indent="-285750" algn="l">
              <a:buFont typeface="Arial" panose="020B0604020202020204" pitchFamily="34" charset="0"/>
              <a:buChar char="•"/>
            </a:pPr>
            <a:endParaRPr lang="en-IN" sz="1600" dirty="0"/>
          </a:p>
          <a:p>
            <a:pPr algn="l"/>
            <a:endParaRPr lang="en-IN" sz="1600" dirty="0"/>
          </a:p>
        </p:txBody>
      </p:sp>
    </p:spTree>
    <p:extLst>
      <p:ext uri="{BB962C8B-B14F-4D97-AF65-F5344CB8AC3E}">
        <p14:creationId xmlns:p14="http://schemas.microsoft.com/office/powerpoint/2010/main" val="911205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DDD1-DB91-63C6-3379-F82DD5218AC6}"/>
              </a:ext>
            </a:extLst>
          </p:cNvPr>
          <p:cNvSpPr>
            <a:spLocks noGrp="1"/>
          </p:cNvSpPr>
          <p:nvPr>
            <p:ph type="title"/>
          </p:nvPr>
        </p:nvSpPr>
        <p:spPr>
          <a:xfrm>
            <a:off x="614997" y="497205"/>
            <a:ext cx="10962005" cy="607859"/>
          </a:xfrm>
        </p:spPr>
        <p:txBody>
          <a:bodyPr/>
          <a:lstStyle/>
          <a:p>
            <a:r>
              <a:rPr lang="en-IN" dirty="0"/>
              <a:t>ALGORITHM &amp; DEPLOYMENT</a:t>
            </a:r>
          </a:p>
        </p:txBody>
      </p:sp>
      <p:sp>
        <p:nvSpPr>
          <p:cNvPr id="3" name="Text Placeholder 2">
            <a:extLst>
              <a:ext uri="{FF2B5EF4-FFF2-40B4-BE49-F238E27FC236}">
                <a16:creationId xmlns:a16="http://schemas.microsoft.com/office/drawing/2014/main" id="{E73BD063-7BB9-9521-C9C3-FBF275ECF648}"/>
              </a:ext>
            </a:extLst>
          </p:cNvPr>
          <p:cNvSpPr>
            <a:spLocks noGrp="1"/>
          </p:cNvSpPr>
          <p:nvPr>
            <p:ph type="body" idx="1"/>
          </p:nvPr>
        </p:nvSpPr>
        <p:spPr>
          <a:xfrm>
            <a:off x="447674" y="1219199"/>
            <a:ext cx="11296650" cy="4708981"/>
          </a:xfrm>
        </p:spPr>
        <p:txBody>
          <a:bodyPr/>
          <a:lstStyle/>
          <a:p>
            <a:pPr algn="ctr"/>
            <a:r>
              <a:rPr lang="en-IN" b="1" dirty="0"/>
              <a:t>Data Input:</a:t>
            </a:r>
          </a:p>
          <a:p>
            <a:pPr algn="ctr"/>
            <a:endParaRPr lang="en-IN" b="1" dirty="0"/>
          </a:p>
          <a:p>
            <a:pPr algn="l"/>
            <a:r>
              <a:rPr lang="en-IN" b="1" dirty="0"/>
              <a:t>Data Collection:</a:t>
            </a:r>
          </a:p>
          <a:p>
            <a:pPr algn="l"/>
            <a:endParaRPr lang="en-IN" b="1" dirty="0"/>
          </a:p>
          <a:p>
            <a:pPr marL="285750" indent="-285750" algn="l">
              <a:buFont typeface="Arial" panose="020B0604020202020204" pitchFamily="34" charset="0"/>
              <a:buChar char="•"/>
            </a:pPr>
            <a:r>
              <a:rPr lang="en-IN" sz="1600" dirty="0"/>
              <a:t> Gather historical hotel booking data, including information on booking dates, length of stay, special requests, guest profiles, and   relevant hotel details.</a:t>
            </a:r>
          </a:p>
          <a:p>
            <a:pPr marL="285750" indent="-285750" algn="l">
              <a:buFont typeface="Arial" panose="020B0604020202020204" pitchFamily="34" charset="0"/>
              <a:buChar char="•"/>
            </a:pPr>
            <a:endParaRPr lang="en-IN" sz="1600" dirty="0"/>
          </a:p>
          <a:p>
            <a:pPr algn="l"/>
            <a:r>
              <a:rPr lang="en-IN" b="1" dirty="0"/>
              <a:t>Data Cleaning:</a:t>
            </a:r>
          </a:p>
          <a:p>
            <a:pPr algn="l"/>
            <a:endParaRPr lang="en-IN" b="1" dirty="0"/>
          </a:p>
          <a:p>
            <a:pPr marL="285750" indent="-285750" algn="l">
              <a:buFont typeface="Arial" panose="020B0604020202020204" pitchFamily="34" charset="0"/>
              <a:buChar char="•"/>
            </a:pPr>
            <a:r>
              <a:rPr lang="en-IN" sz="1600" dirty="0"/>
              <a:t>Handle missing values, outliers, and any inconsistencies in the dataset.</a:t>
            </a:r>
          </a:p>
          <a:p>
            <a:pPr marL="285750" indent="-285750" algn="l">
              <a:buFont typeface="Arial" panose="020B0604020202020204" pitchFamily="34" charset="0"/>
              <a:buChar char="•"/>
            </a:pPr>
            <a:r>
              <a:rPr lang="en-IN" sz="1600" dirty="0"/>
              <a:t>Convert categorical variables into numerical representations through encoding techniques.</a:t>
            </a:r>
          </a:p>
          <a:p>
            <a:pPr marL="285750" indent="-285750" algn="l">
              <a:buFont typeface="Arial" panose="020B0604020202020204" pitchFamily="34" charset="0"/>
              <a:buChar char="•"/>
            </a:pPr>
            <a:endParaRPr lang="en-IN" sz="1600" dirty="0"/>
          </a:p>
          <a:p>
            <a:pPr algn="l"/>
            <a:r>
              <a:rPr lang="en-IN" b="1" dirty="0"/>
              <a:t>Feature Engineering:</a:t>
            </a:r>
          </a:p>
          <a:p>
            <a:pPr algn="l"/>
            <a:endParaRPr lang="en-IN" b="1" dirty="0"/>
          </a:p>
          <a:p>
            <a:pPr marL="285750" indent="-285750" algn="l">
              <a:buFont typeface="Arial" panose="020B0604020202020204" pitchFamily="34" charset="0"/>
              <a:buChar char="•"/>
            </a:pPr>
            <a:r>
              <a:rPr lang="en-IN" sz="1600" dirty="0"/>
              <a:t>Create new features or modify existing ones based on domain knowledge.</a:t>
            </a:r>
          </a:p>
          <a:p>
            <a:pPr marL="285750" indent="-285750" algn="l">
              <a:buFont typeface="Arial" panose="020B0604020202020204" pitchFamily="34" charset="0"/>
              <a:buChar char="•"/>
            </a:pPr>
            <a:r>
              <a:rPr lang="en-IN" sz="1600" dirty="0"/>
              <a:t>Extract meaningful information from date variables, such as dry-of-week or month.</a:t>
            </a:r>
          </a:p>
          <a:p>
            <a:pPr marL="285750" indent="-285750" algn="l">
              <a:buFont typeface="Arial" panose="020B0604020202020204" pitchFamily="34" charset="0"/>
              <a:buChar char="•"/>
            </a:pPr>
            <a:endParaRPr lang="en-IN" sz="1600" dirty="0"/>
          </a:p>
          <a:p>
            <a:pPr algn="l"/>
            <a:endParaRPr lang="en-IN" b="1" dirty="0"/>
          </a:p>
        </p:txBody>
      </p:sp>
    </p:spTree>
    <p:extLst>
      <p:ext uri="{BB962C8B-B14F-4D97-AF65-F5344CB8AC3E}">
        <p14:creationId xmlns:p14="http://schemas.microsoft.com/office/powerpoint/2010/main" val="3162074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497205"/>
            <a:ext cx="10962005" cy="683199"/>
          </a:xfrm>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3" name="Text Placeholder 2">
            <a:extLst>
              <a:ext uri="{FF2B5EF4-FFF2-40B4-BE49-F238E27FC236}">
                <a16:creationId xmlns:a16="http://schemas.microsoft.com/office/drawing/2014/main" id="{0372A828-63EA-8BB2-5CF7-4C4B5B661481}"/>
              </a:ext>
            </a:extLst>
          </p:cNvPr>
          <p:cNvSpPr>
            <a:spLocks noGrp="1"/>
          </p:cNvSpPr>
          <p:nvPr>
            <p:ph type="body" idx="1"/>
          </p:nvPr>
        </p:nvSpPr>
        <p:spPr>
          <a:xfrm>
            <a:off x="447674" y="1180404"/>
            <a:ext cx="11296650" cy="6832640"/>
          </a:xfrm>
        </p:spPr>
        <p:txBody>
          <a:bodyPr/>
          <a:lstStyle/>
          <a:p>
            <a:pPr algn="ctr"/>
            <a:r>
              <a:rPr lang="en-IN" b="1" dirty="0"/>
              <a:t>Training Process:</a:t>
            </a:r>
          </a:p>
          <a:p>
            <a:pPr algn="ctr"/>
            <a:endParaRPr lang="en-IN" b="1" dirty="0"/>
          </a:p>
          <a:p>
            <a:pPr algn="l"/>
            <a:r>
              <a:rPr lang="en-IN" b="1" dirty="0"/>
              <a:t>Data Splitting:</a:t>
            </a:r>
          </a:p>
          <a:p>
            <a:pPr algn="l"/>
            <a:endParaRPr lang="en-IN" b="1" dirty="0"/>
          </a:p>
          <a:p>
            <a:pPr marL="285750" indent="-285750" algn="l">
              <a:buFont typeface="Arial" panose="020B0604020202020204" pitchFamily="34" charset="0"/>
              <a:buChar char="•"/>
            </a:pPr>
            <a:r>
              <a:rPr lang="en-IN" sz="1600" dirty="0"/>
              <a:t>Divide the dataset into training and testing sets to evaluate the model’s performance.</a:t>
            </a:r>
          </a:p>
          <a:p>
            <a:pPr algn="l"/>
            <a:endParaRPr lang="en-IN" sz="1600" b="1" dirty="0"/>
          </a:p>
          <a:p>
            <a:pPr algn="l"/>
            <a:r>
              <a:rPr lang="en-IN" b="1" dirty="0"/>
              <a:t>Feature Scaling:</a:t>
            </a:r>
          </a:p>
          <a:p>
            <a:pPr algn="l"/>
            <a:endParaRPr lang="en-IN" b="1" dirty="0"/>
          </a:p>
          <a:p>
            <a:pPr marL="285750" indent="-285750" algn="l">
              <a:buFont typeface="Arial" panose="020B0604020202020204" pitchFamily="34" charset="0"/>
              <a:buChar char="•"/>
            </a:pPr>
            <a:r>
              <a:rPr lang="en-IN" sz="1600" dirty="0"/>
              <a:t> Standardize or normalize numerical features to ensure they have a consistent scale.</a:t>
            </a:r>
          </a:p>
          <a:p>
            <a:pPr marL="285750" indent="-285750" algn="l">
              <a:buFont typeface="Arial" panose="020B0604020202020204" pitchFamily="34" charset="0"/>
              <a:buChar char="•"/>
            </a:pPr>
            <a:endParaRPr lang="en-IN" sz="1600" b="1" dirty="0"/>
          </a:p>
          <a:p>
            <a:pPr algn="l"/>
            <a:r>
              <a:rPr lang="en-IN" b="1" dirty="0"/>
              <a:t>Model Training:</a:t>
            </a:r>
          </a:p>
          <a:p>
            <a:pPr algn="l"/>
            <a:endParaRPr lang="en-IN" b="1" dirty="0"/>
          </a:p>
          <a:p>
            <a:pPr marL="285750" indent="-285750" algn="l">
              <a:buFont typeface="Arial" panose="020B0604020202020204" pitchFamily="34" charset="0"/>
              <a:buChar char="•"/>
            </a:pPr>
            <a:r>
              <a:rPr lang="en-IN" sz="1600" dirty="0"/>
              <a:t>Use the selected algorithm to train the model on the training dataset.</a:t>
            </a:r>
          </a:p>
          <a:p>
            <a:pPr marL="285750" indent="-285750" algn="l">
              <a:buFont typeface="Arial" panose="020B0604020202020204" pitchFamily="34" charset="0"/>
              <a:buChar char="•"/>
            </a:pPr>
            <a:r>
              <a:rPr lang="en-IN" sz="1600" dirty="0"/>
              <a:t>Adjust hyperparameters to optimize model performance.</a:t>
            </a:r>
          </a:p>
          <a:p>
            <a:pPr marL="285750" indent="-285750" algn="l">
              <a:buFont typeface="Arial" panose="020B0604020202020204" pitchFamily="34" charset="0"/>
              <a:buChar char="•"/>
            </a:pPr>
            <a:endParaRPr lang="en-IN" sz="1600" dirty="0"/>
          </a:p>
          <a:p>
            <a:pPr algn="l"/>
            <a:r>
              <a:rPr lang="en-IN" b="1" dirty="0"/>
              <a:t>Model Evaluation:</a:t>
            </a:r>
          </a:p>
          <a:p>
            <a:pPr algn="l"/>
            <a:endParaRPr lang="en-IN" b="1" dirty="0"/>
          </a:p>
          <a:p>
            <a:pPr marL="285750" indent="-285750" algn="l">
              <a:buFont typeface="Arial" panose="020B0604020202020204" pitchFamily="34" charset="0"/>
              <a:buChar char="•"/>
            </a:pPr>
            <a:r>
              <a:rPr lang="en-IN" sz="1600" dirty="0"/>
              <a:t>Evaluate the model on the testing dataset using appropriate metrics (e.g., Mean Squared Error for  regression, accuracy, precision, recall for classification).</a:t>
            </a:r>
          </a:p>
          <a:p>
            <a:pPr marL="285750" indent="-285750" algn="l">
              <a:buFont typeface="Arial" panose="020B0604020202020204" pitchFamily="34" charset="0"/>
              <a:buChar char="•"/>
            </a:pPr>
            <a:r>
              <a:rPr lang="en-IN" sz="1600" dirty="0"/>
              <a:t>Fine-tune the model if necessary.</a:t>
            </a:r>
          </a:p>
          <a:p>
            <a:pPr algn="l"/>
            <a:endParaRPr lang="en-IN" b="1" dirty="0"/>
          </a:p>
          <a:p>
            <a:pPr marL="285750" indent="-285750" algn="l">
              <a:buFont typeface="Arial" panose="020B0604020202020204" pitchFamily="34" charset="0"/>
              <a:buChar char="•"/>
            </a:pPr>
            <a:endParaRPr lang="en-IN" sz="1600" dirty="0"/>
          </a:p>
          <a:p>
            <a:pPr marL="285750" indent="-285750" algn="l">
              <a:buFont typeface="Arial" panose="020B0604020202020204" pitchFamily="34" charset="0"/>
              <a:buChar char="•"/>
            </a:pPr>
            <a:endParaRPr lang="en-IN" sz="1600" dirty="0"/>
          </a:p>
          <a:p>
            <a:pPr algn="l"/>
            <a:endParaRPr lang="en-IN" dirty="0"/>
          </a:p>
          <a:p>
            <a:pPr algn="l"/>
            <a:endParaRPr lang="en-IN" b="1" dirty="0"/>
          </a:p>
          <a:p>
            <a:pPr marL="285750" indent="-285750" algn="l">
              <a:buFont typeface="Arial" panose="020B0604020202020204" pitchFamily="34" charset="0"/>
              <a:buChar char="•"/>
            </a:pPr>
            <a:r>
              <a:rPr lang="en-IN" b="1" dirty="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316</TotalTime>
  <Words>916</Words>
  <Application>Microsoft Office PowerPoint</Application>
  <PresentationFormat>Widescreen</PresentationFormat>
  <Paragraphs>150</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DejaVu Sans</vt:lpstr>
      <vt:lpstr>Times New Roman</vt:lpstr>
      <vt:lpstr>Office Theme</vt:lpstr>
      <vt:lpstr>CAPSTONE PROJECT</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jaleena 005</dc:creator>
  <cp:lastModifiedBy>jaleena 005</cp:lastModifiedBy>
  <cp:revision>5</cp:revision>
  <dcterms:created xsi:type="dcterms:W3CDTF">2024-04-23T12:46:20Z</dcterms:created>
  <dcterms:modified xsi:type="dcterms:W3CDTF">2024-04-24T01:28:10Z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2024-04-23T00:00:00Z</vt:filetime>
  </property>
  <property fmtid="{D5CDD505-2E9C-101B-9397-08002B2CF9AE}" pid="4" name="Producer">
    <vt:lpwstr>3-Heights(TM) PDF Security Shell 4.8.25.2 (http://www.pdf-tools.com)</vt:lpwstr>
  </property>
</Properties>
</file>