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388" r:id="rId4"/>
    <p:sldId id="521" r:id="rId5"/>
    <p:sldId id="522" r:id="rId6"/>
    <p:sldId id="504" r:id="rId7"/>
    <p:sldId id="525" r:id="rId8"/>
    <p:sldId id="526" r:id="rId9"/>
    <p:sldId id="527" r:id="rId10"/>
    <p:sldId id="528" r:id="rId11"/>
    <p:sldId id="529" r:id="rId12"/>
    <p:sldId id="530" r:id="rId13"/>
    <p:sldId id="531" r:id="rId15"/>
    <p:sldId id="532" r:id="rId16"/>
    <p:sldId id="533" r:id="rId17"/>
    <p:sldId id="534" r:id="rId18"/>
    <p:sldId id="535" r:id="rId19"/>
    <p:sldId id="536" r:id="rId20"/>
    <p:sldId id="537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CC"/>
    <a:srgbClr val="FF6600"/>
    <a:srgbClr val="A50021"/>
    <a:srgbClr val="FF3300"/>
    <a:srgbClr val="292929"/>
    <a:srgbClr val="1C1C1C"/>
    <a:srgbClr val="FF99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-780" y="-84"/>
      </p:cViewPr>
      <p:guideLst>
        <p:guide orient="horz" pos="1487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20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1" name="文本占位符 205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
第二级
第三级
第四级
第五级</a:t>
            </a:r>
            <a:endParaRPr lang="zh-CN" altLang="en-US" noProof="0" smtClean="0"/>
          </a:p>
        </p:txBody>
      </p:sp>
      <p:sp>
        <p:nvSpPr>
          <p:cNvPr id="2052" name="页眉占位符 205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D96F2C00-D7B8-48E7-A531-8C64291111D6}" type="datetime1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26140F-B8DE-4B0A-BD89-B256917B8DBA}" type="slidenum">
              <a:rPr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BCE1-DA0E-4605-B442-9A88ECE6A41D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A42A-ED41-4A1A-AA48-1D8ABD9E2157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1364-60DB-4E5B-AA78-947872E77375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638" y="841772"/>
            <a:ext cx="4329113" cy="1790700"/>
          </a:xfrm>
        </p:spPr>
        <p:txBody>
          <a:bodyPr anchor="b"/>
          <a:lstStyle>
            <a:lvl1pPr algn="l">
              <a:defRPr sz="45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638" y="2701529"/>
            <a:ext cx="4329113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BFBF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033718" y="1171156"/>
            <a:ext cx="4835128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2835137" y="935831"/>
            <a:ext cx="3351351" cy="403189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0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000" y="936900"/>
            <a:ext cx="3350700" cy="383400"/>
          </a:xfrm>
        </p:spPr>
        <p:txBody>
          <a:bodyPr anchor="t" anchorCtr="0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033100" y="1171800"/>
            <a:ext cx="4835700" cy="2862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241966" y="675731"/>
            <a:ext cx="6789747" cy="3284196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100" y="2740500"/>
            <a:ext cx="5594400" cy="453600"/>
          </a:xfrm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19391" y="1171156"/>
            <a:ext cx="3566982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081454" y="291760"/>
            <a:ext cx="7016262" cy="403189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59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4749552" y="1171156"/>
            <a:ext cx="3566982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20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54" y="291760"/>
            <a:ext cx="7016262" cy="383382"/>
          </a:xfrm>
        </p:spPr>
        <p:txBody>
          <a:bodyPr anchor="ctr" anchorCtr="0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74783" y="1171156"/>
            <a:ext cx="3452682" cy="28610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2pPr>
            <a:lvl3pPr marL="6858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3pPr>
            <a:lvl4pPr marL="10287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4pPr>
            <a:lvl5pPr marL="13716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83842" y="1171156"/>
            <a:ext cx="3509832" cy="28610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2pPr>
            <a:lvl3pPr marL="6858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3pPr>
            <a:lvl4pPr marL="10287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4pPr>
            <a:lvl5pPr marL="13716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43509"/>
            <a:ext cx="434340" cy="397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472440" y="543509"/>
            <a:ext cx="91440" cy="39769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9200" y="842400"/>
            <a:ext cx="4328100" cy="1790100"/>
          </a:xfrm>
        </p:spPr>
        <p:txBody>
          <a:bodyPr anchor="b" anchorCtr="0"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123900" cy="1201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32D3-7E90-4162-B8BB-4EAEFF95FC34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132320" y="353854"/>
            <a:ext cx="1383030" cy="4358879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53854"/>
            <a:ext cx="6400800" cy="4358879"/>
          </a:xfrm>
        </p:spPr>
        <p:txBody>
          <a:bodyPr vert="eaVer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272700"/>
            <a:ext cx="7886700" cy="4357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7E3F2-3246-49D3-BCEF-51252C8F0355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3477-A010-4071-B439-9BEC4153A216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34CA-EAB9-469C-A34D-E4DAE54BBD82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424FB-3560-4FAF-99E3-A0FA6E6281B0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8723B-9589-4FE3-97B6-CC9715B99447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A1F7C-2A38-40AD-BD67-24204519C58E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0A9D-4763-40BB-8BAB-09EACFBC7569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长方形 614"/>
          <p:cNvSpPr>
            <a:spLocks noChangeArrowheads="1"/>
          </p:cNvSpPr>
          <p:nvPr userDrawn="1"/>
        </p:nvSpPr>
        <p:spPr bwMode="auto">
          <a:xfrm>
            <a:off x="8455025" y="4746625"/>
            <a:ext cx="69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1027" name="图片 1026" descr="要出发新logo"/>
          <p:cNvPicPr>
            <a:picLocks noChangeAspect="1" noChangeArrowheads="1"/>
          </p:cNvPicPr>
          <p:nvPr userDrawn="1"/>
        </p:nvPicPr>
        <p:blipFill>
          <a:blip r:embed="rId13" cstate="print">
            <a:lum bright="6000"/>
          </a:blip>
          <a:srcRect/>
          <a:stretch>
            <a:fillRect/>
          </a:stretch>
        </p:blipFill>
        <p:spPr bwMode="auto">
          <a:xfrm>
            <a:off x="8201025" y="96838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灯片编号占位符 1027"/>
          <p:cNvSpPr>
            <a:spLocks noGrp="1"/>
          </p:cNvSpPr>
          <p:nvPr>
            <p:ph type="sldNum" sz="quarter" idx="4"/>
          </p:nvPr>
        </p:nvSpPr>
        <p:spPr>
          <a:xfrm>
            <a:off x="6553200" y="4711700"/>
            <a:ext cx="2133600" cy="3587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FF66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9897A9-6DE8-4ACC-9931-8603AA8D99A1}" type="slidenum">
              <a:rPr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0815" algn="just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3074"/>
          <p:cNvSpPr txBox="1">
            <a:spLocks noChangeArrowheads="1"/>
          </p:cNvSpPr>
          <p:nvPr/>
        </p:nvSpPr>
        <p:spPr bwMode="auto">
          <a:xfrm>
            <a:off x="4465865" y="28019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周末出去玩，就用要出发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6913" y="511175"/>
            <a:ext cx="305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Yaochufa</a:t>
            </a:r>
            <a:r>
              <a:rPr lang="en-US" sz="2400" dirty="0">
                <a:solidFill>
                  <a:schemeClr val="bg1"/>
                </a:solidFill>
              </a:rPr>
              <a:t> Excursions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17" y="1672227"/>
            <a:ext cx="4466496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/>
              <a:t>小程序入门</a:t>
            </a:r>
            <a:r>
              <a:rPr lang="en-US" altLang="zh-CN" sz="3200" dirty="0"/>
              <a:t>-</a:t>
            </a:r>
            <a:r>
              <a:rPr lang="zh-CN" altLang="en-US" sz="3200" dirty="0"/>
              <a:t>视图层</a:t>
            </a:r>
            <a:r>
              <a:rPr lang="en-US" altLang="zh-CN" sz="3200" dirty="0"/>
              <a:t>WXML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8743" y="2797626"/>
            <a:ext cx="1630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2017.4 </a:t>
            </a:r>
            <a:r>
              <a:rPr lang="zh-CN" altLang="en-US" dirty="0" smtClean="0"/>
              <a:t>任克亮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列表渲染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930" y="1017905"/>
            <a:ext cx="637667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在组件上使用</a:t>
            </a:r>
            <a:r>
              <a:rPr lang="en-US" altLang="zh-CN" sz="1200">
                <a:latin typeface="+mn-ea"/>
                <a:ea typeface="+mn-ea"/>
              </a:rPr>
              <a:t>wx.for控制属性绑定一个数组，即可使用数组中各项的数据重复渲染该组件。</a:t>
            </a:r>
            <a:endParaRPr lang="en-US" altLang="zh-CN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默认数组的当前项的下标变量名默认为index，数组当前项的变量名默认为item。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  <a:sym typeface="+mn-ea"/>
              </a:rPr>
              <a:t>可以使用 wx:for-index 可以指定数组当前下标的变量名；</a:t>
            </a:r>
            <a:endParaRPr lang="zh-CN" altLang="en-US" sz="1200">
              <a:latin typeface="+mn-ea"/>
              <a:ea typeface="+mn-ea"/>
              <a:sym typeface="+mn-ea"/>
            </a:endParaRPr>
          </a:p>
          <a:p>
            <a:r>
              <a:rPr lang="zh-CN" altLang="en-US" sz="1200">
                <a:latin typeface="+mn-ea"/>
                <a:ea typeface="+mn-ea"/>
                <a:sym typeface="+mn-ea"/>
              </a:rPr>
              <a:t>同样的，</a:t>
            </a:r>
            <a:r>
              <a:rPr lang="zh-CN" altLang="en-US" sz="1200">
                <a:latin typeface="+mn-ea"/>
                <a:ea typeface="+mn-ea"/>
              </a:rPr>
              <a:t>可以使用 wx:for-item 可以指定数组当前元素的变量名。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另外，可以使用</a:t>
            </a:r>
            <a:r>
              <a:rPr lang="en-US" altLang="zh-CN" sz="1200">
                <a:latin typeface="+mn-ea"/>
                <a:ea typeface="+mn-ea"/>
              </a:rPr>
              <a:t>block</a:t>
            </a:r>
            <a:r>
              <a:rPr lang="zh-CN" altLang="en-US" sz="1200">
                <a:latin typeface="+mn-ea"/>
                <a:ea typeface="+mn-ea"/>
              </a:rPr>
              <a:t>同时对多个标签进行列表渲染。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2797175"/>
            <a:ext cx="3169285" cy="554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8840" y="2522855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95" y="2361565"/>
            <a:ext cx="1586865" cy="98996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811395" y="2087245"/>
            <a:ext cx="11607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模板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930" y="1017905"/>
            <a:ext cx="637667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WXML提供模板（template），可以在模板中定义代码片段，然后在不同的地方调用。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模板极大的提高了代码的复用性。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在定义模板时使用</a:t>
            </a:r>
            <a:r>
              <a:rPr lang="en-US" altLang="zh-CN" sz="1200">
                <a:latin typeface="+mn-ea"/>
                <a:ea typeface="+mn-ea"/>
              </a:rPr>
              <a:t>name</a:t>
            </a:r>
            <a:r>
              <a:rPr lang="zh-CN" altLang="en-US" sz="1200">
                <a:latin typeface="+mn-ea"/>
                <a:ea typeface="+mn-ea"/>
              </a:rPr>
              <a:t>属性给模板命名，这样在引用模板时，就可以使用</a:t>
            </a:r>
            <a:r>
              <a:rPr lang="en-US" altLang="zh-CN" sz="1200">
                <a:latin typeface="+mn-ea"/>
                <a:ea typeface="+mn-ea"/>
              </a:rPr>
              <a:t>is</a:t>
            </a:r>
            <a:r>
              <a:rPr lang="zh-CN" altLang="en-US" sz="1200">
                <a:latin typeface="+mn-ea"/>
                <a:ea typeface="+mn-ea"/>
              </a:rPr>
              <a:t>来直接调用。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模板在定义时，可使用</a:t>
            </a:r>
            <a:r>
              <a:rPr lang="en-US" altLang="zh-CN" sz="1200">
                <a:latin typeface="+mn-ea"/>
                <a:ea typeface="+mn-ea"/>
              </a:rPr>
              <a:t>{{}}</a:t>
            </a:r>
            <a:r>
              <a:rPr lang="zh-CN" altLang="en-US" sz="1200">
                <a:latin typeface="+mn-ea"/>
                <a:ea typeface="+mn-ea"/>
              </a:rPr>
              <a:t>的形式定义模板所需要的值，这样在引用模板可使用模板的</a:t>
            </a:r>
            <a:r>
              <a:rPr lang="en-US" altLang="zh-CN" sz="1200">
                <a:latin typeface="+mn-ea"/>
                <a:ea typeface="+mn-ea"/>
              </a:rPr>
              <a:t>data</a:t>
            </a:r>
            <a:r>
              <a:rPr lang="zh-CN" altLang="en-US" sz="1200">
                <a:latin typeface="+mn-ea"/>
                <a:ea typeface="+mn-ea"/>
              </a:rPr>
              <a:t>属性将值传入模板。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930" y="202057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8930" y="3654425"/>
            <a:ext cx="11607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110" y="2294890"/>
            <a:ext cx="2217420" cy="9093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33110" y="2020570"/>
            <a:ext cx="10464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2294890"/>
            <a:ext cx="5240655" cy="129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3928745"/>
            <a:ext cx="2386965" cy="4368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6380" y="3673475"/>
            <a:ext cx="44583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模板也可以结合条件渲染或者列表渲染，决定使用哪一个模板，选择使用哪一个模板只是将</a:t>
            </a:r>
            <a:r>
              <a:rPr lang="en-US" altLang="zh-CN">
                <a:solidFill>
                  <a:srgbClr val="00B0F0"/>
                </a:solidFill>
              </a:rPr>
              <a:t>is</a:t>
            </a:r>
            <a:r>
              <a:rPr lang="zh-CN" altLang="en-US">
                <a:solidFill>
                  <a:srgbClr val="00B0F0"/>
                </a:solidFill>
              </a:rPr>
              <a:t>属性改变。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引用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930" y="1017905"/>
            <a:ext cx="66230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WXML 提供两种文件引用方式import和include。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两者有一个显著的区别：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en-US" altLang="zh-CN" sz="1200">
                <a:latin typeface="+mn-ea"/>
                <a:ea typeface="+mn-ea"/>
              </a:rPr>
              <a:t>import</a:t>
            </a:r>
            <a:r>
              <a:rPr lang="zh-CN" altLang="en-US" sz="1200">
                <a:latin typeface="+mn-ea"/>
                <a:ea typeface="+mn-ea"/>
              </a:rPr>
              <a:t>只能够引入目标文件中定义的模板，而不能引入目标文件中已经被引入的文件里的模板。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en-US" altLang="zh-CN" sz="1200">
                <a:latin typeface="+mn-ea"/>
                <a:ea typeface="+mn-ea"/>
              </a:rPr>
              <a:t>include引用，相当于将</a:t>
            </a:r>
            <a:r>
              <a:rPr lang="zh-CN" altLang="en-US" sz="1200">
                <a:latin typeface="+mn-ea"/>
                <a:ea typeface="+mn-ea"/>
              </a:rPr>
              <a:t>目标</a:t>
            </a:r>
            <a:r>
              <a:rPr lang="en-US" altLang="zh-CN" sz="1200">
                <a:latin typeface="+mn-ea"/>
                <a:ea typeface="+mn-ea"/>
              </a:rPr>
              <a:t>文件的代码直接拷贝到include的位置</a:t>
            </a:r>
            <a:r>
              <a:rPr lang="zh-CN" altLang="en-US" sz="1200">
                <a:latin typeface="+mn-ea"/>
                <a:ea typeface="+mn-ea"/>
              </a:rPr>
              <a:t>。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930" y="216916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87770" y="2130425"/>
            <a:ext cx="11607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4105" y="3481070"/>
            <a:ext cx="27476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</a:rPr>
              <a:t>当使用</a:t>
            </a:r>
            <a:r>
              <a:rPr lang="en-US" altLang="zh-CN" sz="1400">
                <a:solidFill>
                  <a:srgbClr val="00B0F0"/>
                </a:solidFill>
              </a:rPr>
              <a:t>import</a:t>
            </a:r>
            <a:r>
              <a:rPr lang="zh-CN" altLang="en-US" sz="1400">
                <a:solidFill>
                  <a:srgbClr val="00B0F0"/>
                </a:solidFill>
              </a:rPr>
              <a:t>引入目标文件</a:t>
            </a:r>
            <a:r>
              <a:rPr lang="en-US" altLang="zh-CN" sz="1400">
                <a:solidFill>
                  <a:srgbClr val="00B0F0"/>
                </a:solidFill>
              </a:rPr>
              <a:t>1</a:t>
            </a:r>
            <a:r>
              <a:rPr lang="zh-CN" altLang="en-US" sz="1400">
                <a:solidFill>
                  <a:srgbClr val="00B0F0"/>
                </a:solidFill>
              </a:rPr>
              <a:t>时，目标文件已经其它文件</a:t>
            </a:r>
            <a:r>
              <a:rPr lang="en-US" altLang="zh-CN" sz="1400">
                <a:solidFill>
                  <a:srgbClr val="00B0F0"/>
                </a:solidFill>
              </a:rPr>
              <a:t>2</a:t>
            </a:r>
            <a:r>
              <a:rPr lang="zh-CN" altLang="en-US" sz="1400">
                <a:solidFill>
                  <a:srgbClr val="00B0F0"/>
                </a:solidFill>
              </a:rPr>
              <a:t>，此时不能直接使用文件</a:t>
            </a:r>
            <a:r>
              <a:rPr lang="en-US" altLang="zh-CN" sz="1400">
                <a:solidFill>
                  <a:srgbClr val="00B0F0"/>
                </a:solidFill>
              </a:rPr>
              <a:t>2</a:t>
            </a:r>
            <a:r>
              <a:rPr lang="zh-CN" altLang="en-US" sz="1400">
                <a:solidFill>
                  <a:srgbClr val="00B0F0"/>
                </a:solidFill>
              </a:rPr>
              <a:t>内的模板，会报一个</a:t>
            </a:r>
            <a:r>
              <a:rPr lang="en-US" altLang="zh-CN" sz="1400">
                <a:solidFill>
                  <a:srgbClr val="00B0F0"/>
                </a:solidFill>
              </a:rPr>
              <a:t>warning</a:t>
            </a:r>
            <a:r>
              <a:rPr lang="zh-CN" altLang="en-US" sz="1400">
                <a:solidFill>
                  <a:srgbClr val="00B0F0"/>
                </a:solidFill>
              </a:rPr>
              <a:t>的错误。</a:t>
            </a:r>
            <a:endParaRPr lang="zh-CN" altLang="en-US" sz="140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930" y="1803400"/>
            <a:ext cx="963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import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404745"/>
            <a:ext cx="5775960" cy="799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3703320"/>
            <a:ext cx="3435350" cy="892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80" y="3917950"/>
            <a:ext cx="2115820" cy="678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70" y="2404745"/>
            <a:ext cx="2101215" cy="4381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2740" y="3363595"/>
            <a:ext cx="13246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模板</a:t>
            </a:r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zh-CN" altLang="en-US" sz="1200">
                <a:solidFill>
                  <a:srgbClr val="FF0000"/>
                </a:solidFill>
              </a:rPr>
              <a:t>与模板</a:t>
            </a:r>
            <a:r>
              <a:rPr lang="en-US" altLang="zh-CN" sz="1200">
                <a:solidFill>
                  <a:srgbClr val="FF0000"/>
                </a:solidFill>
              </a:rPr>
              <a:t>B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引用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930" y="1017905"/>
            <a:ext cx="6623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WXML 提供两种文件引用方式import和include。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使用include直接引用，相当于将A文件的代码直接拷贝到include的位置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2740" y="1856105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17185" y="1856105"/>
            <a:ext cx="11607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265" y="3363595"/>
            <a:ext cx="27476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</a:rPr>
              <a:t>可抽离出页面的首和尾，使用</a:t>
            </a:r>
            <a:r>
              <a:rPr lang="en-US" altLang="zh-CN" sz="1400">
                <a:solidFill>
                  <a:srgbClr val="00B0F0"/>
                </a:solidFill>
              </a:rPr>
              <a:t>include</a:t>
            </a:r>
            <a:r>
              <a:rPr lang="zh-CN" altLang="en-US" sz="1400">
                <a:solidFill>
                  <a:srgbClr val="00B0F0"/>
                </a:solidFill>
              </a:rPr>
              <a:t>直接引入即可</a:t>
            </a:r>
            <a:endParaRPr lang="zh-CN" altLang="en-US" sz="140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930" y="1550035"/>
            <a:ext cx="963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include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2740" y="3363595"/>
            <a:ext cx="13246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模板</a:t>
            </a:r>
            <a:r>
              <a:rPr lang="en-US" altLang="zh-CN" sz="1200">
                <a:solidFill>
                  <a:srgbClr val="FF0000"/>
                </a:solidFill>
              </a:rPr>
              <a:t>A</a:t>
            </a:r>
            <a:r>
              <a:rPr lang="zh-CN" altLang="en-US" sz="1200">
                <a:solidFill>
                  <a:srgbClr val="FF0000"/>
                </a:solidFill>
              </a:rPr>
              <a:t>与模板</a:t>
            </a:r>
            <a:r>
              <a:rPr lang="en-US" altLang="zh-CN" sz="1200">
                <a:solidFill>
                  <a:srgbClr val="FF0000"/>
                </a:solidFill>
              </a:rPr>
              <a:t>B</a:t>
            </a: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091055"/>
            <a:ext cx="4698365" cy="882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3637915"/>
            <a:ext cx="2533650" cy="2959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" y="4055745"/>
            <a:ext cx="2461260" cy="351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85" y="2130425"/>
            <a:ext cx="229489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1017905"/>
            <a:ext cx="66230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事件最重要的作用就是可以在视图层与逻辑层建立一个通信通道，提高用户体验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333500"/>
            <a:ext cx="59950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事件的分类</a:t>
            </a:r>
            <a:endParaRPr lang="zh-CN" altLang="en-US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755140"/>
            <a:ext cx="4455160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1017905"/>
            <a:ext cx="66230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事件最重要的作用就是可以在视图层与逻辑层建立一个通信通道，提高用户体验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333500"/>
            <a:ext cx="59950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事件绑定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328930" y="1625600"/>
            <a:ext cx="28282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1000">
                <a:solidFill>
                  <a:srgbClr val="FF0000"/>
                </a:solidFill>
                <a:latin typeface="+mn-ea"/>
                <a:ea typeface="+mn-ea"/>
              </a:rPr>
              <a:t>bind</a:t>
            </a:r>
            <a:r>
              <a:rPr lang="zh-CN" altLang="en-US" sz="1000">
                <a:solidFill>
                  <a:srgbClr val="FF0000"/>
                </a:solidFill>
                <a:latin typeface="+mn-ea"/>
                <a:ea typeface="+mn-ea"/>
              </a:rPr>
              <a:t>绑定：不会阻止冒泡事件向上冒泡。</a:t>
            </a:r>
            <a:endParaRPr lang="zh-CN" altLang="en-US" sz="100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1000">
                <a:solidFill>
                  <a:srgbClr val="FF0000"/>
                </a:solidFill>
                <a:latin typeface="+mn-ea"/>
                <a:ea typeface="+mn-ea"/>
              </a:rPr>
              <a:t>catch</a:t>
            </a:r>
            <a:r>
              <a:rPr lang="zh-CN" altLang="en-US" sz="1000">
                <a:solidFill>
                  <a:srgbClr val="FF0000"/>
                </a:solidFill>
                <a:latin typeface="+mn-ea"/>
                <a:ea typeface="+mn-ea"/>
              </a:rPr>
              <a:t>绑定：可以阻止冒泡事件向上冒泡。</a:t>
            </a:r>
            <a:endParaRPr lang="zh-CN" altLang="en-US" sz="10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252980"/>
            <a:ext cx="3702685" cy="20281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8930" y="197866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2252980"/>
            <a:ext cx="1894840" cy="1617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27500" y="197866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7275" y="1059180"/>
            <a:ext cx="1204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点击</a:t>
            </a:r>
            <a:r>
              <a:rPr lang="en-US" altLang="zh-CN" sz="1200">
                <a:solidFill>
                  <a:srgbClr val="FF0000"/>
                </a:solidFill>
              </a:rPr>
              <a:t>outer view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7275" y="2122170"/>
            <a:ext cx="1346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点击</a:t>
            </a:r>
            <a:r>
              <a:rPr lang="en-US" altLang="zh-CN" sz="1200">
                <a:solidFill>
                  <a:srgbClr val="FF0000"/>
                </a:solidFill>
              </a:rPr>
              <a:t>middle </a:t>
            </a:r>
            <a:r>
              <a:rPr lang="en-US" altLang="zh-CN" sz="1200">
                <a:solidFill>
                  <a:srgbClr val="FF0000"/>
                </a:solidFill>
              </a:rPr>
              <a:t>view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37275" y="3230245"/>
            <a:ext cx="1204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点击</a:t>
            </a:r>
            <a:r>
              <a:rPr lang="en-US" altLang="zh-CN" sz="1200">
                <a:solidFill>
                  <a:srgbClr val="FF0000"/>
                </a:solidFill>
              </a:rPr>
              <a:t>inder </a:t>
            </a:r>
            <a:r>
              <a:rPr lang="en-US" altLang="zh-CN" sz="1200">
                <a:solidFill>
                  <a:srgbClr val="FF0000"/>
                </a:solidFill>
              </a:rPr>
              <a:t>view</a:t>
            </a: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1292225"/>
            <a:ext cx="2517140" cy="8299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75" y="2353945"/>
            <a:ext cx="2516505" cy="8223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05" y="3504565"/>
            <a:ext cx="2517775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1017905"/>
            <a:ext cx="66230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事件最重要的作用就是可以在视图层与逻辑层建立一个通信通道，提高用户体验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333500"/>
            <a:ext cx="59950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调用事件返回的对象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32740" y="1668780"/>
            <a:ext cx="193357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触发事件后会返回一个对象，该对象包含一些与事件触发相关的东西。</a:t>
            </a:r>
            <a:endParaRPr lang="zh-CN" altLang="en-US" sz="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123440"/>
            <a:ext cx="3731895" cy="18599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28135" y="2398395"/>
            <a:ext cx="477774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target</a:t>
            </a:r>
            <a:r>
              <a:rPr lang="zh-CN" altLang="en-US" sz="1400">
                <a:solidFill>
                  <a:srgbClr val="00B0F0"/>
                </a:solidFill>
              </a:rPr>
              <a:t>代表触发事件的源组件</a:t>
            </a:r>
            <a:endParaRPr lang="zh-CN" altLang="en-US" sz="1400">
              <a:solidFill>
                <a:srgbClr val="00B0F0"/>
              </a:solidFill>
            </a:endParaRPr>
          </a:p>
          <a:p>
            <a:r>
              <a:rPr lang="zh-CN" altLang="en-US" sz="1400">
                <a:solidFill>
                  <a:srgbClr val="00B0F0"/>
                </a:solidFill>
              </a:rPr>
              <a:t>currentTarget代表事件绑定的当前组件</a:t>
            </a:r>
            <a:endParaRPr lang="zh-CN" altLang="en-US" sz="1400">
              <a:solidFill>
                <a:srgbClr val="00B0F0"/>
              </a:solidFill>
            </a:endParaRPr>
          </a:p>
          <a:p>
            <a:r>
              <a:rPr lang="zh-CN" altLang="en-US" sz="1400">
                <a:solidFill>
                  <a:srgbClr val="00B0F0"/>
                </a:solidFill>
              </a:rPr>
              <a:t>由于有冒泡事件的存在，所以</a:t>
            </a:r>
            <a:r>
              <a:rPr lang="en-US" altLang="zh-CN" sz="1400">
                <a:solidFill>
                  <a:srgbClr val="00B0F0"/>
                </a:solidFill>
              </a:rPr>
              <a:t>target</a:t>
            </a:r>
            <a:r>
              <a:rPr lang="zh-CN" altLang="en-US" sz="1400">
                <a:solidFill>
                  <a:srgbClr val="00B0F0"/>
                </a:solidFill>
              </a:rPr>
              <a:t>与</a:t>
            </a:r>
            <a:r>
              <a:rPr lang="en-US" altLang="zh-CN" sz="1400">
                <a:solidFill>
                  <a:srgbClr val="00B0F0"/>
                </a:solidFill>
              </a:rPr>
              <a:t>currentTarget</a:t>
            </a:r>
            <a:r>
              <a:rPr lang="zh-CN" altLang="en-US" sz="1400">
                <a:solidFill>
                  <a:srgbClr val="00B0F0"/>
                </a:solidFill>
              </a:rPr>
              <a:t>可能不一样；例：如果当</a:t>
            </a:r>
            <a:r>
              <a:rPr lang="en-US" altLang="zh-CN" sz="1400">
                <a:solidFill>
                  <a:srgbClr val="00B0F0"/>
                </a:solidFill>
              </a:rPr>
              <a:t>A</a:t>
            </a:r>
            <a:r>
              <a:rPr lang="zh-CN" altLang="en-US" sz="1400">
                <a:solidFill>
                  <a:srgbClr val="00B0F0"/>
                </a:solidFill>
              </a:rPr>
              <a:t>事件的触发引发了</a:t>
            </a:r>
            <a:r>
              <a:rPr lang="en-US" altLang="zh-CN" sz="1400">
                <a:solidFill>
                  <a:srgbClr val="00B0F0"/>
                </a:solidFill>
              </a:rPr>
              <a:t>B</a:t>
            </a:r>
            <a:r>
              <a:rPr lang="zh-CN" altLang="en-US" sz="1400">
                <a:solidFill>
                  <a:srgbClr val="00B0F0"/>
                </a:solidFill>
              </a:rPr>
              <a:t>事件的触发，对于</a:t>
            </a:r>
            <a:r>
              <a:rPr lang="en-US" altLang="zh-CN" sz="1400">
                <a:solidFill>
                  <a:srgbClr val="00B0F0"/>
                </a:solidFill>
              </a:rPr>
              <a:t>A</a:t>
            </a:r>
            <a:r>
              <a:rPr lang="zh-CN" altLang="en-US" sz="1400">
                <a:solidFill>
                  <a:srgbClr val="00B0F0"/>
                </a:solidFill>
              </a:rPr>
              <a:t>事件返回的事件对象，其</a:t>
            </a:r>
            <a:r>
              <a:rPr lang="en-US" altLang="zh-CN" sz="1400">
                <a:solidFill>
                  <a:srgbClr val="00B0F0"/>
                </a:solidFill>
              </a:rPr>
              <a:t>target</a:t>
            </a:r>
            <a:r>
              <a:rPr lang="zh-CN" altLang="en-US" sz="1400">
                <a:solidFill>
                  <a:srgbClr val="00B0F0"/>
                </a:solidFill>
              </a:rPr>
              <a:t>与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currentTarget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都是相同的，对于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B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事件而言，其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target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与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A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事件的源组件相同，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currentTarget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为其本身组件</a:t>
            </a:r>
            <a:endParaRPr lang="zh-CN" altLang="en-US" sz="1400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1017905"/>
            <a:ext cx="66230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事件最重要的作用就是可以在视图层与逻辑层建立一个通信通道，提高用户体验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333500"/>
            <a:ext cx="59950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target</a:t>
            </a:r>
            <a:r>
              <a:rPr lang="zh-CN" altLang="en-US" sz="1600"/>
              <a:t>内的</a:t>
            </a:r>
            <a:r>
              <a:rPr lang="en-US" altLang="zh-CN" sz="1600"/>
              <a:t>dataset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332740" y="1668780"/>
            <a:ext cx="306387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可以在组件内定义数据，这样方便视图层向逻辑层传递数据</a:t>
            </a:r>
            <a:endParaRPr lang="zh-CN" altLang="en-US" sz="800"/>
          </a:p>
          <a:p>
            <a:r>
              <a:rPr lang="en-US" altLang="zh-CN" sz="800"/>
              <a:t>dataset</a:t>
            </a:r>
            <a:r>
              <a:rPr lang="zh-CN" altLang="en-US" sz="800"/>
              <a:t>采用键值的形式进行数据传递。</a:t>
            </a:r>
            <a:endParaRPr lang="zh-CN" altLang="en-US" sz="800"/>
          </a:p>
          <a:p>
            <a:r>
              <a:rPr lang="zh-CN" altLang="en-US" sz="800"/>
              <a:t>书写格式：</a:t>
            </a:r>
            <a:endParaRPr lang="zh-CN" altLang="en-US" sz="800"/>
          </a:p>
          <a:p>
            <a:r>
              <a:rPr lang="zh-CN" altLang="en-US" sz="800"/>
              <a:t>       以data-开头，多个单词由连字符</a:t>
            </a:r>
            <a:r>
              <a:rPr lang="en-US" altLang="zh-CN" sz="800"/>
              <a:t>_</a:t>
            </a:r>
            <a:r>
              <a:rPr lang="zh-CN" altLang="en-US" sz="800"/>
              <a:t>（下划线）</a:t>
            </a:r>
            <a:r>
              <a:rPr lang="zh-CN" altLang="en-US" sz="800"/>
              <a:t>链接；</a:t>
            </a:r>
            <a:endParaRPr lang="zh-CN" altLang="en-US" sz="800"/>
          </a:p>
          <a:p>
            <a:r>
              <a:rPr lang="zh-CN" altLang="en-US" sz="800"/>
              <a:t>       不能有大写(大写会自动转成小写)如data-element-type。</a:t>
            </a:r>
            <a:endParaRPr lang="zh-CN" altLang="en-US" sz="800"/>
          </a:p>
          <a:p>
            <a:r>
              <a:rPr lang="zh-CN" altLang="en-US" sz="800"/>
              <a:t>如data-alpha-beta</a:t>
            </a:r>
            <a:r>
              <a:rPr lang="en-US" altLang="zh-CN" sz="800"/>
              <a:t>=”1”,</a:t>
            </a:r>
            <a:r>
              <a:rPr lang="zh-CN" altLang="en-US" sz="800"/>
              <a:t>在逻辑层使用</a:t>
            </a:r>
            <a:r>
              <a:rPr lang="en-US" altLang="zh-CN" sz="800"/>
              <a:t>event</a:t>
            </a:r>
            <a:r>
              <a:rPr lang="zh-CN" altLang="en-US" sz="800"/>
              <a:t>接收事件对象，可采用event.target.dataset.alphaBeta获得其值</a:t>
            </a:r>
            <a:endParaRPr lang="zh-CN" altLang="en-US" sz="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2887980"/>
            <a:ext cx="4914265" cy="2965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8620" y="261366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506470"/>
            <a:ext cx="2548255" cy="962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8620" y="323215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410" y="3506470"/>
            <a:ext cx="2842895" cy="1041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34410" y="3232150"/>
            <a:ext cx="14262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点击</a:t>
            </a:r>
            <a:r>
              <a:rPr lang="en-US" altLang="zh-CN" sz="1200">
                <a:solidFill>
                  <a:srgbClr val="FF0000"/>
                </a:solidFill>
              </a:rPr>
              <a:t>DataSet Test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数据绑定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490" y="1110615"/>
            <a:ext cx="4871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WXML</a:t>
            </a:r>
            <a:r>
              <a:rPr lang="zh-CN" altLang="en-US"/>
              <a:t>内的所有动态数据均对应</a:t>
            </a:r>
            <a:r>
              <a:rPr lang="en-US" altLang="zh-CN"/>
              <a:t>Page</a:t>
            </a:r>
            <a:r>
              <a:rPr lang="zh-CN" altLang="en-US"/>
              <a:t>的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94715" y="1476375"/>
            <a:ext cx="29444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也就是说对于</a:t>
            </a:r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内的所有动态数据，均能够在对应</a:t>
            </a:r>
            <a:r>
              <a:rPr lang="en-US" altLang="zh-CN" sz="1200">
                <a:solidFill>
                  <a:srgbClr val="FF0000"/>
                </a:solidFill>
              </a:rPr>
              <a:t>JS</a:t>
            </a:r>
            <a:r>
              <a:rPr lang="zh-CN" altLang="en-US" sz="1200">
                <a:solidFill>
                  <a:srgbClr val="FF0000"/>
                </a:solidFill>
              </a:rPr>
              <a:t>中的注册页面</a:t>
            </a:r>
            <a:r>
              <a:rPr lang="en-US" altLang="zh-CN" sz="1200">
                <a:solidFill>
                  <a:srgbClr val="FF0000"/>
                </a:solidFill>
              </a:rPr>
              <a:t>data</a:t>
            </a:r>
            <a:r>
              <a:rPr lang="zh-CN" altLang="en-US" sz="1200">
                <a:solidFill>
                  <a:srgbClr val="FF0000"/>
                </a:solidFill>
              </a:rPr>
              <a:t>找到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640" y="2228215"/>
            <a:ext cx="41929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+mj-lt"/>
              <a:buAutoNum type="romanUcPeriod"/>
            </a:pPr>
            <a:r>
              <a:rPr lang="zh-CN" altLang="en-US">
                <a:hlinkClick r:id="rId1" action="ppaction://hlinksldjump"/>
              </a:rPr>
              <a:t>简单绑定</a:t>
            </a:r>
            <a:endParaRPr lang="zh-CN" altLang="en-US"/>
          </a:p>
          <a:p>
            <a:pPr marL="285750" indent="-285750">
              <a:buFont typeface="+mj-lt"/>
              <a:buAutoNum type="romanUcPeriod"/>
            </a:pPr>
            <a:r>
              <a:rPr lang="zh-CN" altLang="en-US">
                <a:hlinkClick r:id="rId2" action="ppaction://hlinksldjump"/>
              </a:rPr>
              <a:t>运算</a:t>
            </a:r>
            <a:endParaRPr lang="zh-CN" altLang="en-US"/>
          </a:p>
          <a:p>
            <a:pPr marL="285750" indent="-285750">
              <a:buFont typeface="+mj-lt"/>
              <a:buAutoNum type="romanUcPeriod"/>
            </a:pPr>
            <a:r>
              <a:rPr lang="zh-CN" altLang="en-US">
                <a:hlinkClick r:id="rId3" action="ppaction://hlinksldjump"/>
              </a:rPr>
              <a:t>组合</a:t>
            </a:r>
            <a:endParaRPr lang="zh-CN" alt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数据绑定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017905"/>
            <a:ext cx="3303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简单绑定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305" y="1327150"/>
            <a:ext cx="4401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在数据的简单绑定里，变量要被双大括号</a:t>
            </a:r>
            <a:r>
              <a:rPr lang="en-US" altLang="zh-CN" sz="1200">
                <a:solidFill>
                  <a:srgbClr val="FF0000"/>
                </a:solidFill>
              </a:rPr>
              <a:t>{{varName}}</a:t>
            </a:r>
            <a:r>
              <a:rPr lang="zh-CN" altLang="en-US" sz="1200">
                <a:solidFill>
                  <a:srgbClr val="FF0000"/>
                </a:solidFill>
              </a:rPr>
              <a:t>包起来。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305" y="1601470"/>
            <a:ext cx="54654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当变量作为标签的内容出现时，只需要用双大括号包住即可，而当作为标签的属性或关键字使用时，就要放在双引号之内。</a:t>
            </a:r>
            <a:endParaRPr lang="zh-CN" altLang="en-US" sz="1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545" y="2354580"/>
            <a:ext cx="5028565" cy="729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85" y="3426460"/>
            <a:ext cx="3298190" cy="1207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2354580"/>
            <a:ext cx="1816100" cy="10718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7875" y="2119630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63545" y="2080260"/>
            <a:ext cx="26123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58285" y="3152140"/>
            <a:ext cx="2093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运行调试显示代码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3799840"/>
            <a:ext cx="2479040" cy="7207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7875" y="3475990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数据绑定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017905"/>
            <a:ext cx="3303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305" y="1327150"/>
            <a:ext cx="4401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可以直接使用动态数据参与一些简单的逻辑运算。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875" y="2080260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63545" y="2080260"/>
            <a:ext cx="26123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07990" y="3331845"/>
            <a:ext cx="2093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运行调试显示代码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09265" y="333184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2354580"/>
            <a:ext cx="5929630" cy="7092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65" y="3606165"/>
            <a:ext cx="1985010" cy="686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90" y="3606165"/>
            <a:ext cx="3068955" cy="8731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2354580"/>
            <a:ext cx="1814830" cy="17018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8930" y="1017905"/>
            <a:ext cx="3303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组合</a:t>
            </a:r>
            <a:r>
              <a:rPr lang="en-US" altLang="zh-CN"/>
              <a:t>---</a:t>
            </a:r>
            <a:r>
              <a:rPr lang="zh-CN" altLang="en-US"/>
              <a:t>数组的情况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2305" y="1327150"/>
            <a:ext cx="4401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可以将变量直接用于构成新的数组或者对象。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数据绑定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8930" y="1753870"/>
            <a:ext cx="167576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数组的情况</a:t>
            </a:r>
            <a:endParaRPr lang="zh-CN" altLang="en-US" sz="1600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735" y="2385695"/>
            <a:ext cx="4732020" cy="35687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515995"/>
            <a:ext cx="1885315" cy="76454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85" y="3515995"/>
            <a:ext cx="2924175" cy="9550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40" y="2385695"/>
            <a:ext cx="1563370" cy="6642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399540" y="215074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40735" y="2150745"/>
            <a:ext cx="26123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4885" y="3241675"/>
            <a:ext cx="2093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运行调试显示代码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99540" y="324167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8930" y="1017905"/>
            <a:ext cx="3303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组合</a:t>
            </a:r>
            <a:r>
              <a:rPr lang="en-US" altLang="zh-CN"/>
              <a:t>---</a:t>
            </a:r>
            <a:r>
              <a:rPr lang="zh-CN" altLang="en-US"/>
              <a:t>数组的情况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2305" y="1428750"/>
            <a:ext cx="564388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用作对象时，可以用于当作对象的值，也可以结合扩展运算符使用，甚至作为整个对象。这些方式常被定义对象模板，供别的文件引入使用。</a:t>
            </a:r>
            <a:r>
              <a:rPr lang="zh-CN" altLang="en-US" sz="1400" b="1">
                <a:solidFill>
                  <a:srgbClr val="FF0000"/>
                </a:solidFill>
              </a:rPr>
              <a:t>注意：当如有存在变量名相同的情况，后边的会覆盖前面。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数据绑定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2160270"/>
            <a:ext cx="4537075" cy="2277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7825" y="2647950"/>
            <a:ext cx="272351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00B0F0"/>
                </a:solidFill>
              </a:rPr>
              <a:t>在动态模板内，</a:t>
            </a:r>
            <a:r>
              <a:rPr lang="en-US" altLang="zh-CN" sz="1200">
                <a:solidFill>
                  <a:srgbClr val="00B0F0"/>
                </a:solidFill>
              </a:rPr>
              <a:t>...</a:t>
            </a:r>
            <a:r>
              <a:rPr lang="zh-CN" altLang="en-US" sz="1200">
                <a:solidFill>
                  <a:srgbClr val="00B0F0"/>
                </a:solidFill>
              </a:rPr>
              <a:t>为扩展运算符，可将对象展开。在本例中，</a:t>
            </a:r>
            <a:r>
              <a:rPr lang="en-US" altLang="zh-CN" sz="1200">
                <a:solidFill>
                  <a:srgbClr val="00B0F0"/>
                </a:solidFill>
              </a:rPr>
              <a:t>data</a:t>
            </a:r>
            <a:r>
              <a:rPr lang="zh-CN" altLang="en-US" sz="1200">
                <a:solidFill>
                  <a:srgbClr val="00B0F0"/>
                </a:solidFill>
              </a:rPr>
              <a:t>内的数据，</a:t>
            </a:r>
            <a:r>
              <a:rPr lang="en-US" altLang="zh-CN" sz="1200">
                <a:solidFill>
                  <a:srgbClr val="00B0F0"/>
                </a:solidFill>
              </a:rPr>
              <a:t>c</a:t>
            </a:r>
            <a:r>
              <a:rPr lang="zh-CN" altLang="en-US" sz="1200">
                <a:solidFill>
                  <a:srgbClr val="00B0F0"/>
                </a:solidFill>
              </a:rPr>
              <a:t>已经有了值为</a:t>
            </a:r>
            <a:r>
              <a:rPr lang="en-US" altLang="zh-CN" sz="1200">
                <a:solidFill>
                  <a:srgbClr val="00B0F0"/>
                </a:solidFill>
              </a:rPr>
              <a:t>6</a:t>
            </a:r>
            <a:r>
              <a:rPr lang="zh-CN" altLang="en-US" sz="1200">
                <a:solidFill>
                  <a:srgbClr val="00B0F0"/>
                </a:solidFill>
              </a:rPr>
              <a:t>，而在</a:t>
            </a:r>
            <a:r>
              <a:rPr lang="en-US" altLang="zh-CN" sz="1200">
                <a:solidFill>
                  <a:srgbClr val="00B0F0"/>
                </a:solidFill>
              </a:rPr>
              <a:t>page</a:t>
            </a:r>
            <a:r>
              <a:rPr lang="zh-CN" altLang="en-US" sz="1200">
                <a:solidFill>
                  <a:srgbClr val="00B0F0"/>
                </a:solidFill>
              </a:rPr>
              <a:t>页的赋值时，最后为</a:t>
            </a:r>
            <a:r>
              <a:rPr lang="en-US" altLang="zh-CN" sz="1200">
                <a:solidFill>
                  <a:srgbClr val="00B0F0"/>
                </a:solidFill>
              </a:rPr>
              <a:t>a</a:t>
            </a:r>
            <a:r>
              <a:rPr lang="zh-CN" altLang="en-US" sz="1200">
                <a:solidFill>
                  <a:srgbClr val="00B0F0"/>
                </a:solidFill>
              </a:rPr>
              <a:t>赋值</a:t>
            </a:r>
            <a:r>
              <a:rPr lang="en-US" altLang="zh-CN" sz="1200">
                <a:solidFill>
                  <a:srgbClr val="00B0F0"/>
                </a:solidFill>
              </a:rPr>
              <a:t>3</a:t>
            </a:r>
            <a:r>
              <a:rPr lang="zh-CN" altLang="en-US" sz="1200">
                <a:solidFill>
                  <a:srgbClr val="00B0F0"/>
                </a:solidFill>
              </a:rPr>
              <a:t>，这些具有相同变量名的，会在最后全部覆盖。</a:t>
            </a:r>
            <a:endParaRPr lang="zh-CN" altLang="en-US" sz="1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930" y="1017905"/>
            <a:ext cx="51796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ea"/>
                <a:ea typeface="+mn-ea"/>
              </a:rPr>
              <a:t>所谓的条件渲染，就是在</a:t>
            </a:r>
            <a:r>
              <a:rPr lang="en-US" altLang="zh-CN" sz="1400">
                <a:latin typeface="+mn-ea"/>
                <a:ea typeface="+mn-ea"/>
              </a:rPr>
              <a:t>WXML</a:t>
            </a:r>
            <a:r>
              <a:rPr lang="zh-CN" altLang="en-US" sz="1400">
                <a:latin typeface="+mn-ea"/>
                <a:ea typeface="+mn-ea"/>
              </a:rPr>
              <a:t>页面，将</a:t>
            </a:r>
            <a:r>
              <a:rPr lang="en-US" altLang="zh-CN" sz="1400">
                <a:latin typeface="+mn-ea"/>
                <a:ea typeface="+mn-ea"/>
              </a:rPr>
              <a:t>WXML</a:t>
            </a:r>
            <a:r>
              <a:rPr lang="zh-CN" altLang="en-US" sz="1400">
                <a:latin typeface="+mn-ea"/>
                <a:ea typeface="+mn-ea"/>
              </a:rPr>
              <a:t>代码与条件判断语句结合，从而告诉浏览器是否解析渲染该块代码。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条件渲染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9540" y="215074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40735" y="2150745"/>
            <a:ext cx="26123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36010" y="3241675"/>
            <a:ext cx="2093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运行调试显示代码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9540" y="324167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3385" y="1672590"/>
            <a:ext cx="2549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单标签渲染</a:t>
            </a:r>
            <a:r>
              <a:rPr lang="en-US" altLang="zh-CN" sz="1800" b="1"/>
              <a:t>----wx.if</a:t>
            </a:r>
            <a:endParaRPr lang="en-US" altLang="zh-CN" sz="1800" b="1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735" y="2385695"/>
            <a:ext cx="4365625" cy="4889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2376805"/>
            <a:ext cx="1875790" cy="86487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40" y="3515995"/>
            <a:ext cx="2054860" cy="67246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10" y="3515995"/>
            <a:ext cx="3005455" cy="61214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637405" y="1520190"/>
            <a:ext cx="26422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99FF"/>
                </a:solidFill>
              </a:rPr>
              <a:t>wx.if</a:t>
            </a:r>
            <a:r>
              <a:rPr lang="zh-CN" altLang="en-US" sz="1400">
                <a:solidFill>
                  <a:srgbClr val="0099FF"/>
                </a:solidFill>
              </a:rPr>
              <a:t>表示</a:t>
            </a:r>
            <a:r>
              <a:rPr lang="en-US" altLang="zh-CN" sz="1400">
                <a:solidFill>
                  <a:srgbClr val="0099FF"/>
                </a:solidFill>
              </a:rPr>
              <a:t>if</a:t>
            </a:r>
            <a:r>
              <a:rPr lang="zh-CN" altLang="en-US" sz="1400">
                <a:solidFill>
                  <a:srgbClr val="0099FF"/>
                </a:solidFill>
              </a:rPr>
              <a:t>，而</a:t>
            </a:r>
            <a:r>
              <a:rPr lang="en-US" altLang="zh-CN" sz="1400">
                <a:solidFill>
                  <a:srgbClr val="0099FF"/>
                </a:solidFill>
              </a:rPr>
              <a:t>wx.elif</a:t>
            </a:r>
            <a:r>
              <a:rPr lang="zh-CN" altLang="en-US" sz="1400">
                <a:solidFill>
                  <a:srgbClr val="0099FF"/>
                </a:solidFill>
              </a:rPr>
              <a:t>与</a:t>
            </a:r>
            <a:r>
              <a:rPr lang="en-US" altLang="zh-CN" sz="1400">
                <a:solidFill>
                  <a:srgbClr val="0099FF"/>
                </a:solidFill>
              </a:rPr>
              <a:t>wx.else</a:t>
            </a:r>
            <a:r>
              <a:rPr lang="zh-CN" altLang="en-US" sz="1400">
                <a:solidFill>
                  <a:srgbClr val="0099FF"/>
                </a:solidFill>
              </a:rPr>
              <a:t>分别表示</a:t>
            </a:r>
            <a:r>
              <a:rPr lang="en-US" altLang="zh-CN" sz="1400">
                <a:solidFill>
                  <a:srgbClr val="0099FF"/>
                </a:solidFill>
              </a:rPr>
              <a:t>else if</a:t>
            </a:r>
            <a:r>
              <a:rPr lang="zh-CN" altLang="en-US" sz="1400">
                <a:solidFill>
                  <a:srgbClr val="0099FF"/>
                </a:solidFill>
              </a:rPr>
              <a:t>与</a:t>
            </a:r>
            <a:r>
              <a:rPr lang="en-US" altLang="zh-CN" sz="1400">
                <a:solidFill>
                  <a:srgbClr val="0099FF"/>
                </a:solidFill>
              </a:rPr>
              <a:t>else</a:t>
            </a:r>
            <a:endParaRPr lang="en-US" altLang="zh-CN" sz="1400">
              <a:solidFill>
                <a:srgbClr val="0099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条件渲染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265" y="2219960"/>
            <a:ext cx="26123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WXML</a:t>
            </a:r>
            <a:r>
              <a:rPr lang="zh-CN" altLang="en-US" sz="1200">
                <a:solidFill>
                  <a:srgbClr val="FF0000"/>
                </a:solidFill>
              </a:rPr>
              <a:t>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0160" y="3383915"/>
            <a:ext cx="20935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运行调试显示代码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3690" y="3383915"/>
            <a:ext cx="31915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前端显示界面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" y="1055370"/>
            <a:ext cx="3263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标签组件渲染</a:t>
            </a:r>
            <a:r>
              <a:rPr lang="en-US" altLang="zh-CN" sz="1800" b="1"/>
              <a:t>----block wx.if</a:t>
            </a:r>
            <a:endParaRPr lang="en-US" alt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499745" y="1421130"/>
            <a:ext cx="483997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99FF"/>
                </a:solidFill>
              </a:rPr>
              <a:t>因为 wx:if 是一个控制属性，需要将它添加到一个标签上。</a:t>
            </a:r>
            <a:endParaRPr lang="zh-CN" altLang="en-US" sz="1000">
              <a:solidFill>
                <a:srgbClr val="0099FF"/>
              </a:solidFill>
            </a:endParaRPr>
          </a:p>
          <a:p>
            <a:r>
              <a:rPr lang="zh-CN" altLang="en-US" sz="1000">
                <a:solidFill>
                  <a:srgbClr val="0099FF"/>
                </a:solidFill>
              </a:rPr>
              <a:t>但是如果我们想一次性判断多个组件标签，我们可以使用一个 &lt;block/&gt; 标签将多个组件包装起来，并在上边使用 wx:if 控制属性。</a:t>
            </a:r>
            <a:endParaRPr lang="zh-CN" altLang="en-US" sz="1000">
              <a:solidFill>
                <a:srgbClr val="0099FF"/>
              </a:solidFill>
            </a:endParaRPr>
          </a:p>
          <a:p>
            <a:r>
              <a:rPr lang="zh-CN" altLang="en-US" sz="1000">
                <a:solidFill>
                  <a:srgbClr val="0099FF"/>
                </a:solidFill>
              </a:rPr>
              <a:t>&lt;block/&gt; 并不是一个组件，它仅仅是一个包装元素，不会在页面中做任何渲染，只接受控制属性。</a:t>
            </a:r>
            <a:endParaRPr lang="zh-CN" altLang="en-US" sz="1000">
              <a:solidFill>
                <a:srgbClr val="0099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515235"/>
            <a:ext cx="3910965" cy="726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3658235"/>
            <a:ext cx="2254885" cy="7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190" y="3658235"/>
            <a:ext cx="3804920" cy="727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条件渲染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8435" y="1067435"/>
            <a:ext cx="3263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条件渲染与</a:t>
            </a:r>
            <a:r>
              <a:rPr lang="en-US" altLang="zh-CN" sz="1800" b="1"/>
              <a:t>hidden</a:t>
            </a:r>
            <a:r>
              <a:rPr lang="zh-CN" altLang="en-US" sz="1800" b="1"/>
              <a:t>属性的比较</a:t>
            </a:r>
            <a:endParaRPr lang="zh-CN" altLang="en-US" sz="1800" b="1"/>
          </a:p>
        </p:txBody>
      </p:sp>
      <p:sp>
        <p:nvSpPr>
          <p:cNvPr id="3" name="文本框 2"/>
          <p:cNvSpPr txBox="1"/>
          <p:nvPr/>
        </p:nvSpPr>
        <p:spPr>
          <a:xfrm>
            <a:off x="662305" y="1395730"/>
            <a:ext cx="780351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buAutoNum type="arabicPeriod"/>
            </a:pPr>
            <a:r>
              <a:rPr lang="zh-CN" altLang="en-US" sz="1400"/>
              <a:t>被条件渲染判定为</a:t>
            </a:r>
            <a:r>
              <a:rPr lang="en-US" altLang="zh-CN" sz="1400"/>
              <a:t>true</a:t>
            </a:r>
            <a:r>
              <a:rPr lang="zh-CN" altLang="en-US" sz="1400"/>
              <a:t>时，会被渲染，如果为</a:t>
            </a:r>
            <a:r>
              <a:rPr lang="en-US" altLang="zh-CN" sz="1400"/>
              <a:t>false</a:t>
            </a:r>
            <a:r>
              <a:rPr lang="zh-CN" altLang="en-US" sz="1400"/>
              <a:t>，框架什么也不做，但是对于</a:t>
            </a:r>
            <a:r>
              <a:rPr lang="en-US" altLang="zh-CN" sz="1400"/>
              <a:t>hidden</a:t>
            </a:r>
            <a:r>
              <a:rPr lang="zh-CN" altLang="en-US" sz="1400"/>
              <a:t>而言，只是在前端显示时单独的显示和隐藏，换句话说，条件渲染为</a:t>
            </a:r>
            <a:r>
              <a:rPr lang="en-US" altLang="zh-CN" sz="1400"/>
              <a:t>false</a:t>
            </a:r>
            <a:r>
              <a:rPr lang="zh-CN" altLang="en-US" sz="1400"/>
              <a:t>的代码，在调试时是看不到的，而被</a:t>
            </a:r>
            <a:r>
              <a:rPr lang="en-US" altLang="zh-CN" sz="1400"/>
              <a:t>hidden</a:t>
            </a:r>
            <a:r>
              <a:rPr lang="zh-CN" altLang="en-US" sz="1400"/>
              <a:t>属性修饰的标签代码，无论是否隐藏，都会被看到。</a:t>
            </a: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endParaRPr lang="zh-CN" altLang="en-US" sz="1400"/>
          </a:p>
          <a:p>
            <a:pPr marL="228600" indent="-228600">
              <a:buAutoNum type="arabicPeriod"/>
            </a:pPr>
            <a:r>
              <a:rPr lang="zh-CN" altLang="en-US" sz="1400"/>
              <a:t>两者优缺点：wx:if 有更高的切换消耗</a:t>
            </a:r>
            <a:r>
              <a:rPr lang="en-US" altLang="zh-CN" sz="1400"/>
              <a:t>(</a:t>
            </a:r>
            <a:r>
              <a:rPr lang="zh-CN" altLang="en-US" sz="1400"/>
              <a:t>条件发生改变，框架会将原渲染发生改变，即根据渲染的条件决定销毁还是重新渲染</a:t>
            </a:r>
            <a:r>
              <a:rPr lang="en-US" altLang="zh-CN" sz="1400"/>
              <a:t>)</a:t>
            </a:r>
            <a:r>
              <a:rPr lang="zh-CN" altLang="en-US" sz="1400"/>
              <a:t>，而 hidden 有更高的初始渲染消耗。因此，如果需要频繁切换的情景下，用 hidden 更好，如果在运行时条件不大可能改变则 wx:if 较好。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2204720"/>
            <a:ext cx="4407535" cy="7346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3077845"/>
            <a:ext cx="3893185" cy="692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2613</Words>
  <Application>WPS 演示</Application>
  <PresentationFormat>On-screen Show (16:9)</PresentationFormat>
  <Paragraphs>232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要出发周边游</dc:creator>
  <cp:lastModifiedBy>RKLiang</cp:lastModifiedBy>
  <cp:revision>168</cp:revision>
  <dcterms:created xsi:type="dcterms:W3CDTF">2013-01-25T01:44:00Z</dcterms:created>
  <dcterms:modified xsi:type="dcterms:W3CDTF">2017-04-17T06:06:20Z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