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9"/>
  </p:notesMasterIdLst>
  <p:sldIdLst>
    <p:sldId id="388" r:id="rId4"/>
    <p:sldId id="396" r:id="rId5"/>
    <p:sldId id="506" r:id="rId6"/>
    <p:sldId id="507" r:id="rId7"/>
    <p:sldId id="505" r:id="rId8"/>
    <p:sldId id="510" r:id="rId9"/>
    <p:sldId id="508" r:id="rId10"/>
    <p:sldId id="509" r:id="rId11"/>
    <p:sldId id="511" r:id="rId12"/>
    <p:sldId id="512" r:id="rId13"/>
    <p:sldId id="513" r:id="rId14"/>
    <p:sldId id="514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43" r:id="rId4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00"/>
    <a:srgbClr val="0099FF"/>
    <a:srgbClr val="A50021"/>
    <a:srgbClr val="FF3300"/>
    <a:srgbClr val="292929"/>
    <a:srgbClr val="1C1C1C"/>
    <a:srgbClr val="FF99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 autoAdjust="0"/>
  </p:normalViewPr>
  <p:slideViewPr>
    <p:cSldViewPr snapToGrid="0" snapToObjects="1">
      <p:cViewPr varScale="1">
        <p:scale>
          <a:sx n="162" d="100"/>
          <a:sy n="162" d="100"/>
        </p:scale>
        <p:origin x="-108" y="-84"/>
      </p:cViewPr>
      <p:guideLst>
        <p:guide orient="horz" pos="1523"/>
        <p:guide pos="3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204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1" name="文本占位符 2050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
第二级
第三级
第四级
第五级</a:t>
            </a:r>
            <a:endParaRPr lang="zh-CN" altLang="en-US" noProof="0" smtClean="0"/>
          </a:p>
        </p:txBody>
      </p:sp>
      <p:sp>
        <p:nvSpPr>
          <p:cNvPr id="2052" name="页眉占位符 205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D96F2C00-D7B8-48E7-A531-8C64291111D6}" type="datetime1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26140F-B8DE-4B0A-BD89-B256917B8DBA}" type="slidenum">
              <a:rPr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BCE1-DA0E-4605-B442-9A88ECE6A41D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A42A-ED41-4A1A-AA48-1D8ABD9E2157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1364-60DB-4E5B-AA78-947872E77375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638" y="841772"/>
            <a:ext cx="4329113" cy="1790700"/>
          </a:xfrm>
        </p:spPr>
        <p:txBody>
          <a:bodyPr anchor="b"/>
          <a:lstStyle>
            <a:lvl1pPr algn="l">
              <a:defRPr sz="45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638" y="2701529"/>
            <a:ext cx="4329113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BFBF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033718" y="1171156"/>
            <a:ext cx="4835128" cy="286107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350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2835137" y="935831"/>
            <a:ext cx="3351351" cy="403189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90" y="3632177"/>
            <a:ext cx="159424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000" y="936900"/>
            <a:ext cx="3350700" cy="383400"/>
          </a:xfrm>
        </p:spPr>
        <p:txBody>
          <a:bodyPr anchor="t" anchorCtr="0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033100" y="1171800"/>
            <a:ext cx="4835700" cy="2862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241966" y="675731"/>
            <a:ext cx="6789747" cy="3284196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100" y="2740500"/>
            <a:ext cx="5594400" cy="453600"/>
          </a:xfrm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819391" y="1171156"/>
            <a:ext cx="3566982" cy="286107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350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081454" y="291760"/>
            <a:ext cx="7016262" cy="403189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59" y="3632177"/>
            <a:ext cx="159424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4749552" y="1171156"/>
            <a:ext cx="3566982" cy="286107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350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20" y="3632177"/>
            <a:ext cx="159424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54" y="291760"/>
            <a:ext cx="7016262" cy="383382"/>
          </a:xfrm>
        </p:spPr>
        <p:txBody>
          <a:bodyPr anchor="ctr" anchorCtr="0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74783" y="1171156"/>
            <a:ext cx="3452682" cy="28610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2pPr>
            <a:lvl3pPr marL="6858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3pPr>
            <a:lvl4pPr marL="10287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4pPr>
            <a:lvl5pPr marL="13716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83842" y="1171156"/>
            <a:ext cx="3509832" cy="28610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2pPr>
            <a:lvl3pPr marL="6858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3pPr>
            <a:lvl4pPr marL="10287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4pPr>
            <a:lvl5pPr marL="1371600" indent="0" algn="ctr">
              <a:buFont typeface="Arial" panose="020B0604020202020204" pitchFamily="34" charset="0"/>
              <a:buNone/>
              <a:defRPr sz="135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8806"/>
            <a:ext cx="3868340" cy="27634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43509"/>
            <a:ext cx="434340" cy="397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472440" y="543509"/>
            <a:ext cx="91440" cy="39769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9200" y="842400"/>
            <a:ext cx="4328100" cy="1790100"/>
          </a:xfrm>
        </p:spPr>
        <p:txBody>
          <a:bodyPr anchor="b" anchorCtr="0"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123900" cy="1201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D32D3-7E90-4162-B8BB-4EAEFF95FC34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132320" y="353854"/>
            <a:ext cx="1383030" cy="4358879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53854"/>
            <a:ext cx="6400800" cy="4358879"/>
          </a:xfrm>
        </p:spPr>
        <p:txBody>
          <a:bodyPr vert="eaVer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272700"/>
            <a:ext cx="7886700" cy="4357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7E3F2-3246-49D3-BCEF-51252C8F0355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43477-A010-4071-B439-9BEC4153A216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34CA-EAB9-469C-A34D-E4DAE54BBD82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424FB-3560-4FAF-99E3-A0FA6E6281B0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8723B-9589-4FE3-97B6-CC9715B99447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A1F7C-2A38-40AD-BD67-24204519C58E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灯片编号占位符 10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0A9D-4763-40BB-8BAB-09EACFBC7569}" type="slidenum">
              <a:rPr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长方形 614"/>
          <p:cNvSpPr>
            <a:spLocks noChangeArrowheads="1"/>
          </p:cNvSpPr>
          <p:nvPr userDrawn="1"/>
        </p:nvSpPr>
        <p:spPr bwMode="auto">
          <a:xfrm>
            <a:off x="8455025" y="4746625"/>
            <a:ext cx="696913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1027" name="图片 1026" descr="要出发新logo"/>
          <p:cNvPicPr>
            <a:picLocks noChangeAspect="1" noChangeArrowheads="1"/>
          </p:cNvPicPr>
          <p:nvPr userDrawn="1"/>
        </p:nvPicPr>
        <p:blipFill>
          <a:blip r:embed="rId13" cstate="print">
            <a:lum bright="6000"/>
          </a:blip>
          <a:srcRect/>
          <a:stretch>
            <a:fillRect/>
          </a:stretch>
        </p:blipFill>
        <p:spPr bwMode="auto">
          <a:xfrm>
            <a:off x="8201025" y="96838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灯片编号占位符 1027"/>
          <p:cNvSpPr>
            <a:spLocks noGrp="1"/>
          </p:cNvSpPr>
          <p:nvPr>
            <p:ph type="sldNum" sz="quarter" idx="4"/>
          </p:nvPr>
        </p:nvSpPr>
        <p:spPr>
          <a:xfrm>
            <a:off x="6553200" y="4711700"/>
            <a:ext cx="2133600" cy="3587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FF66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9897A9-6DE8-4ACC-9931-8603AA8D99A1}" type="slidenum">
              <a:rPr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0815" algn="just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just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本框 3074"/>
          <p:cNvSpPr txBox="1">
            <a:spLocks noChangeArrowheads="1"/>
          </p:cNvSpPr>
          <p:nvPr/>
        </p:nvSpPr>
        <p:spPr bwMode="auto">
          <a:xfrm>
            <a:off x="4465865" y="280194"/>
            <a:ext cx="35702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ea typeface="微软雅黑" panose="020B0503020204020204" pitchFamily="34" charset="-122"/>
              </a:rPr>
              <a:t>周末出去玩，就用要出发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96913" y="511175"/>
            <a:ext cx="3054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Yaochufa</a:t>
            </a:r>
            <a:r>
              <a:rPr lang="en-US" sz="2400" dirty="0">
                <a:solidFill>
                  <a:schemeClr val="bg1"/>
                </a:solidFill>
              </a:rPr>
              <a:t> Excursions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617" y="1931942"/>
            <a:ext cx="446649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微</a:t>
            </a:r>
            <a:r>
              <a:rPr lang="zh-CN" altLang="en-US" sz="3200" dirty="0" smtClean="0"/>
              <a:t>信小程序</a:t>
            </a:r>
            <a:r>
              <a:rPr lang="zh-CN" altLang="zh-CN" sz="3200" dirty="0" smtClean="0"/>
              <a:t>入门</a:t>
            </a:r>
            <a:endParaRPr lang="zh-CN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8743" y="27976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201</a:t>
            </a:r>
            <a:r>
              <a:rPr lang="en-US" altLang="zh-CN" dirty="0" smtClean="0"/>
              <a:t>7</a:t>
            </a:r>
            <a:r>
              <a:rPr lang="en-US" dirty="0" smtClean="0"/>
              <a:t>.</a:t>
            </a:r>
            <a:r>
              <a:rPr lang="en-US" altLang="zh-CN" dirty="0" smtClean="0"/>
              <a:t>4</a:t>
            </a:r>
            <a:r>
              <a:rPr lang="en-US" dirty="0" smtClean="0"/>
              <a:t>  </a:t>
            </a:r>
            <a:r>
              <a:rPr lang="zh-CN" altLang="en-US" dirty="0"/>
              <a:t>苏海洋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计算器实战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947" y="1036732"/>
            <a:ext cx="7654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历史：点击事件 </a:t>
            </a:r>
            <a:r>
              <a:rPr lang="en-US" altLang="zh-CN" dirty="0" err="1" smtClean="0"/>
              <a:t>bindtap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486521"/>
            <a:ext cx="56102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901606"/>
            <a:ext cx="3812691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3" y="2901606"/>
            <a:ext cx="27336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计算器实战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985" y="919501"/>
            <a:ext cx="8079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历史：</a:t>
            </a:r>
            <a:r>
              <a:rPr lang="zh-CN" altLang="en-US" dirty="0" smtClean="0"/>
              <a:t>页面跳转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27" y="1594207"/>
            <a:ext cx="3544641" cy="295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97" y="1672726"/>
            <a:ext cx="2273455" cy="131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94" y="3059693"/>
            <a:ext cx="3882035" cy="117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0" y="1651136"/>
            <a:ext cx="1099363" cy="281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28965" y="1224875"/>
            <a:ext cx="8079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跳转</a:t>
            </a:r>
            <a:r>
              <a:rPr lang="zh-CN" altLang="en-US" dirty="0" smtClean="0"/>
              <a:t>目录                                 跳转代码                                     官方文档</a:t>
            </a:r>
            <a:endParaRPr lang="zh-CN" alt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计算器实战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90" y="1109270"/>
            <a:ext cx="8645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历史：页面</a:t>
            </a:r>
            <a:r>
              <a:rPr lang="zh-CN" altLang="en-US" dirty="0" smtClean="0"/>
              <a:t>数据储存和获取 ：本地储存方式                                          官方文档                                 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654" y="2045035"/>
            <a:ext cx="3244061" cy="244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942"/>
            <a:ext cx="2990483" cy="110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" y="2983524"/>
            <a:ext cx="2824895" cy="136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98" y="1717943"/>
            <a:ext cx="2553417" cy="106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98" y="2875408"/>
            <a:ext cx="2484194" cy="15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672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微信小程序登录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454533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、获取用户数据</a:t>
            </a:r>
            <a:endParaRPr lang="zh-CN" altLang="en-US" dirty="0"/>
          </a:p>
          <a:p>
            <a:pPr algn="l"/>
            <a:r>
              <a:rPr lang="zh-CN" altLang="en-US" dirty="0"/>
              <a:t>      调用</a:t>
            </a:r>
            <a:r>
              <a:rPr lang="en-US" altLang="zh-CN" dirty="0"/>
              <a:t>wx.login() --&gt;</a:t>
            </a:r>
            <a:r>
              <a:rPr lang="zh-CN" altLang="en-US" dirty="0"/>
              <a:t>调用wx.getUserInfo</a:t>
            </a:r>
            <a:r>
              <a:rPr lang="en-US" altLang="zh-CN" dirty="0"/>
              <a:t>() </a:t>
            </a:r>
            <a:endParaRPr lang="en-US" altLang="zh-CN" dirty="0"/>
          </a:p>
          <a:p>
            <a:pPr algn="l"/>
            <a:r>
              <a:rPr lang="en-US" altLang="zh-CN" dirty="0"/>
              <a:t>      </a:t>
            </a:r>
            <a:r>
              <a:rPr lang="zh-CN" altLang="en-US" dirty="0"/>
              <a:t>即可获取到基本的用户信息</a:t>
            </a:r>
            <a:endParaRPr lang="zh-CN" altLang="en-US" dirty="0"/>
          </a:p>
          <a:p>
            <a:pPr algn="l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2084070"/>
            <a:ext cx="6133465" cy="238125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672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微信小程序登录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386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</a:t>
            </a:r>
            <a:r>
              <a:rPr lang="zh-CN" altLang="en-US" dirty="0"/>
              <a:t>、获取</a:t>
            </a:r>
            <a:r>
              <a:rPr lang="en-US" altLang="zh-CN" dirty="0"/>
              <a:t>openId</a:t>
            </a:r>
            <a:r>
              <a:rPr lang="zh-CN" altLang="en-US" dirty="0"/>
              <a:t>和session_key，登录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753870"/>
            <a:ext cx="5904865" cy="2780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4075" y="1421765"/>
            <a:ext cx="4488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①获取当前登录微信用户的登录凭证(code)</a:t>
            </a:r>
            <a:endParaRPr lang="zh-CN" alt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672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微信小程序登录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386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获取</a:t>
            </a:r>
            <a:r>
              <a:rPr lang="en-US" altLang="zh-CN" dirty="0">
                <a:sym typeface="+mn-ea"/>
              </a:rPr>
              <a:t>openId</a:t>
            </a:r>
            <a:r>
              <a:rPr lang="zh-CN" altLang="en-US" dirty="0">
                <a:sym typeface="+mn-ea"/>
              </a:rPr>
              <a:t>和session_key，登录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4075" y="1421765"/>
            <a:ext cx="2341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②将</a:t>
            </a:r>
            <a:r>
              <a:rPr lang="en-US" altLang="zh-CN" dirty="0">
                <a:sym typeface="+mn-ea"/>
              </a:rPr>
              <a:t>code</a:t>
            </a:r>
            <a:r>
              <a:rPr lang="zh-CN" altLang="en-US" dirty="0">
                <a:sym typeface="+mn-ea"/>
              </a:rPr>
              <a:t>发到服务器 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1787525"/>
            <a:ext cx="4278630" cy="254063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672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微信小程序登录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386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</a:t>
            </a:r>
            <a:r>
              <a:rPr lang="zh-CN" altLang="en-US" dirty="0"/>
              <a:t>、获取</a:t>
            </a:r>
            <a:r>
              <a:rPr lang="en-US" altLang="zh-CN" dirty="0"/>
              <a:t>openId</a:t>
            </a:r>
            <a:r>
              <a:rPr lang="zh-CN" altLang="en-US" dirty="0"/>
              <a:t>和session_key，登录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54075" y="1421765"/>
            <a:ext cx="6977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③服务器接收</a:t>
            </a:r>
            <a:r>
              <a:rPr lang="en-US" altLang="zh-CN" dirty="0">
                <a:sym typeface="+mn-ea"/>
              </a:rPr>
              <a:t>code</a:t>
            </a:r>
            <a:r>
              <a:rPr lang="zh-CN" altLang="en-US" dirty="0">
                <a:sym typeface="+mn-ea"/>
              </a:rPr>
              <a:t>，调用微信服务器接口获取</a:t>
            </a:r>
            <a:r>
              <a:rPr lang="en-US" altLang="zh-CN" dirty="0">
                <a:sym typeface="+mn-ea"/>
              </a:rPr>
              <a:t>openId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session_key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075" y="1787525"/>
            <a:ext cx="715137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微信服务器接口调用格式：</a:t>
            </a:r>
            <a:endParaRPr lang="zh-CN" altLang="en-US"/>
          </a:p>
          <a:p>
            <a:r>
              <a:rPr lang="zh-CN" altLang="en-US"/>
              <a:t>https://api.weixin.qq.com/sns/jscode2session?appid=APPID&amp;secret=SECRET&amp;js_code=JSCODE&amp;grant_type=authorization_code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2701925"/>
            <a:ext cx="4475480" cy="174434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672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微信小程序登录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386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</a:t>
            </a:r>
            <a:r>
              <a:rPr lang="zh-CN" altLang="en-US" dirty="0"/>
              <a:t>、获取</a:t>
            </a:r>
            <a:r>
              <a:rPr lang="en-US" altLang="zh-CN" dirty="0"/>
              <a:t>openId</a:t>
            </a:r>
            <a:r>
              <a:rPr lang="zh-CN" altLang="en-US" dirty="0"/>
              <a:t>和session_key，登录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54075" y="1421765"/>
            <a:ext cx="2786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④服务器生成</a:t>
            </a:r>
            <a:r>
              <a:rPr lang="en-US" altLang="zh-CN" dirty="0">
                <a:sym typeface="+mn-ea"/>
              </a:rPr>
              <a:t>3rd_session</a:t>
            </a:r>
            <a:endParaRPr lang="en-US" altLang="zh-CN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075" y="1939925"/>
            <a:ext cx="396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⑤服务器端存</a:t>
            </a:r>
            <a:r>
              <a:rPr lang="en-US" altLang="zh-CN" dirty="0">
                <a:sym typeface="+mn-ea"/>
              </a:rPr>
              <a:t>session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redis</a:t>
            </a:r>
            <a:r>
              <a:rPr lang="zh-CN" altLang="en-US" dirty="0">
                <a:sym typeface="+mn-ea"/>
              </a:rPr>
              <a:t>或数据库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4075" y="2435860"/>
            <a:ext cx="4234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⑥</a:t>
            </a:r>
            <a:r>
              <a:rPr lang="en-US" altLang="zh-CN" dirty="0">
                <a:sym typeface="+mn-ea"/>
              </a:rPr>
              <a:t>3rd_session</a:t>
            </a:r>
            <a:r>
              <a:rPr lang="zh-CN" altLang="en-US" dirty="0">
                <a:sym typeface="+mn-ea"/>
              </a:rPr>
              <a:t>传到微信端存储到</a:t>
            </a:r>
            <a:r>
              <a:rPr lang="en-US" altLang="zh-CN" dirty="0">
                <a:sym typeface="+mn-ea"/>
              </a:rPr>
              <a:t>storage</a:t>
            </a:r>
            <a:endParaRPr lang="en-US" altLang="zh-CN" dirty="0">
              <a:sym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62490" y="2863215"/>
            <a:ext cx="1452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/>
              <a:t>3</a:t>
            </a:r>
            <a:r>
              <a:rPr lang="zh-CN" altLang="en-US" dirty="0"/>
              <a:t>、保持登录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54075" y="3228975"/>
            <a:ext cx="80949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①调用wx.checkSession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判断登录状态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    已登录：从</a:t>
            </a:r>
            <a:r>
              <a:rPr lang="en-US" altLang="zh-CN" dirty="0">
                <a:sym typeface="+mn-ea"/>
              </a:rPr>
              <a:t>storage</a:t>
            </a:r>
            <a:r>
              <a:rPr lang="zh-CN" altLang="en-US" dirty="0">
                <a:sym typeface="+mn-ea"/>
              </a:rPr>
              <a:t>中读取</a:t>
            </a:r>
            <a:r>
              <a:rPr lang="en-US" altLang="zh-CN" dirty="0">
                <a:sym typeface="+mn-ea"/>
              </a:rPr>
              <a:t>3rd_session</a:t>
            </a:r>
            <a:r>
              <a:rPr lang="zh-CN" altLang="en-US" dirty="0">
                <a:sym typeface="+mn-ea"/>
              </a:rPr>
              <a:t>调用 wx.request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给服务器端请求数据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已失效：重新登录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15241"/>
            <a:ext cx="1605280" cy="97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微信登录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流程时序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915" y="15240"/>
            <a:ext cx="5109210" cy="512254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本框 3074"/>
          <p:cNvSpPr txBox="1">
            <a:spLocks noChangeArrowheads="1"/>
          </p:cNvSpPr>
          <p:nvPr/>
        </p:nvSpPr>
        <p:spPr bwMode="auto">
          <a:xfrm>
            <a:off x="4465865" y="280194"/>
            <a:ext cx="35702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ea typeface="微软雅黑" panose="020B0503020204020204" pitchFamily="34" charset="-122"/>
              </a:rPr>
              <a:t>周末出去玩，就用要出发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96913" y="511175"/>
            <a:ext cx="3054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Yaochufa</a:t>
            </a:r>
            <a:r>
              <a:rPr lang="en-US" sz="2400" dirty="0">
                <a:solidFill>
                  <a:schemeClr val="bg1"/>
                </a:solidFill>
              </a:rPr>
              <a:t> Excursions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617" y="1931942"/>
            <a:ext cx="4466496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/>
              <a:t>微信小程序上传以及下载</a:t>
            </a:r>
            <a:endParaRPr lang="zh-CN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48743" y="2803341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2017.4.18 </a:t>
            </a:r>
            <a:r>
              <a:rPr lang="zh-CN" altLang="en-US" dirty="0" smtClean="0"/>
              <a:t>谭云宝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997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组件的基本应用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3149112"/>
            <a:ext cx="21812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90013" y="2410881"/>
            <a:ext cx="3180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app.json</a:t>
            </a:r>
            <a:r>
              <a:rPr lang="zh-CN" altLang="en-US" dirty="0" smtClean="0"/>
              <a:t>中添加地址，第一个地位默认为程序的首页</a:t>
            </a:r>
            <a:endParaRPr lang="zh-CN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56" y="1921636"/>
            <a:ext cx="5026363" cy="255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56" y="1009564"/>
            <a:ext cx="2951200" cy="79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09564"/>
            <a:ext cx="34671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790" y="992505"/>
            <a:ext cx="818896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&lt;template</a:t>
            </a:r>
            <a:r>
              <a:rPr lang="zh-CN" altLang="en-US" dirty="0"/>
              <a:t>标签介绍</a:t>
            </a:r>
            <a:r>
              <a:rPr lang="en-US" altLang="zh-CN" dirty="0"/>
              <a:t>&gt;</a:t>
            </a:r>
            <a:endParaRPr lang="en-US" altLang="zh-CN" dirty="0"/>
          </a:p>
          <a:p>
            <a:pPr algn="l"/>
            <a:r>
              <a:rPr lang="zh-CN" altLang="en-US" dirty="0"/>
              <a:t>可以在模板中定义代码片段，然后在不同的地方使用。就可以保证格式以及数据的相同。在其他代码中直接使用其定于的名称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959610"/>
            <a:ext cx="3451225" cy="2542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7410" y="2039620"/>
            <a:ext cx="43103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在调用其他文件时，通过import导入</a:t>
            </a:r>
            <a:r>
              <a:rPr lang="en-US" altLang="zh-CN"/>
              <a:t>wxml</a:t>
            </a:r>
            <a:endParaRPr lang="en-US" altLang="zh-CN"/>
          </a:p>
          <a:p>
            <a:pPr algn="l"/>
            <a:r>
              <a:rPr lang="zh-CN" altLang="en-US"/>
              <a:t>，再使用其名</a:t>
            </a:r>
            <a:endParaRPr lang="zh-CN" alt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800" y="1049020"/>
            <a:ext cx="3002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wx.uploadFile(OBJECT)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OBJECT的主要参数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638300"/>
            <a:ext cx="8182610" cy="212153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6990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/>
              <a:t>wx.chooseImage</a:t>
            </a:r>
            <a:endParaRPr dirty="0"/>
          </a:p>
          <a:p>
            <a:pPr algn="l"/>
            <a:r>
              <a:rPr dirty="0"/>
              <a:t>将本地资源上传到开发者服务器。 </a:t>
            </a:r>
            <a:r>
              <a:rPr lang="zh-CN" dirty="0"/>
              <a:t>先通过</a:t>
            </a:r>
            <a:r>
              <a:rPr dirty="0"/>
              <a:t>wx.chooseImage</a:t>
            </a:r>
            <a:r>
              <a:rPr lang="zh-CN" dirty="0"/>
              <a:t>获取图片</a:t>
            </a:r>
            <a:endParaRPr lang="zh-CN" dirty="0"/>
          </a:p>
          <a:p>
            <a:pPr algn="l"/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1652270"/>
            <a:ext cx="7067550" cy="259778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84251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ym typeface="+mn-ea"/>
              </a:rPr>
              <a:t>wx.chooseImage</a:t>
            </a:r>
            <a:endParaRPr dirty="0">
              <a:sym typeface="+mn-ea"/>
            </a:endParaRPr>
          </a:p>
          <a:p>
            <a:pPr algn="l"/>
            <a:r>
              <a:rPr lang="en-US" altLang="zh-CN" dirty="0"/>
              <a:t>chooseImage成功则返回图片的本地文件路径列表 tempFilePaths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tempFilePaths</a:t>
            </a:r>
            <a:endParaRPr lang="en-US" altLang="zh-CN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存有图片的地址</a:t>
            </a:r>
            <a:endParaRPr lang="zh-CN" altLang="en-US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970405"/>
            <a:ext cx="7734300" cy="207454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475" y="1056005"/>
            <a:ext cx="26339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wx.uploadFile(OBJECT)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/>
              <a:t>调用</a:t>
            </a:r>
            <a:r>
              <a:rPr lang="en-US" altLang="zh-CN" dirty="0"/>
              <a:t>wx.uploadFile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1696085"/>
            <a:ext cx="7224395" cy="278257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82219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wx.uploadFile(OBJECT)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/>
              <a:t>调用到本地域名是会先调用到腾讯服务器，然后解释成</a:t>
            </a:r>
            <a:r>
              <a:rPr lang="en-US" altLang="zh-CN" dirty="0"/>
              <a:t>https</a:t>
            </a:r>
            <a:r>
              <a:rPr lang="zh-CN" altLang="en-US" dirty="0"/>
              <a:t>的地址，否则会出现</a:t>
            </a:r>
            <a:endParaRPr lang="zh-CN" altLang="en-US" dirty="0"/>
          </a:p>
          <a:p>
            <a:pPr algn="l"/>
            <a:r>
              <a:rPr lang="zh-CN" altLang="en-US" dirty="0"/>
              <a:t>错误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970405"/>
            <a:ext cx="8043545" cy="114300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34378" y="219076"/>
            <a:ext cx="1901825" cy="97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646049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wx.downloadFile(OBJECT)</a:t>
            </a:r>
            <a:endParaRPr lang="en-US" altLang="zh-CN" dirty="0"/>
          </a:p>
          <a:p>
            <a:pPr algn="l"/>
            <a:r>
              <a:rPr lang="en-US" altLang="zh-CN" dirty="0"/>
              <a:t>下载文件资源到本地。客户端直接发起一个 HTTP GET 请求，</a:t>
            </a:r>
            <a:endParaRPr lang="en-US" altLang="zh-CN" dirty="0"/>
          </a:p>
          <a:p>
            <a:pPr algn="l"/>
            <a:r>
              <a:rPr lang="en-US" altLang="zh-CN" dirty="0"/>
              <a:t>返回文件的本地临时路径。</a:t>
            </a:r>
            <a:r>
              <a:rPr lang="zh-CN" altLang="en-US" dirty="0"/>
              <a:t>主要参数如下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2063750"/>
            <a:ext cx="6343015" cy="157797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简单介绍</a:t>
            </a:r>
            <a:endParaRPr lang="en-US" altLang="zh-CN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640" y="953135"/>
            <a:ext cx="2926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wx.downloadFile(OBJECT)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696085"/>
            <a:ext cx="7889240" cy="275844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本框 3074"/>
          <p:cNvSpPr txBox="1">
            <a:spLocks noChangeArrowheads="1"/>
          </p:cNvSpPr>
          <p:nvPr/>
        </p:nvSpPr>
        <p:spPr bwMode="auto">
          <a:xfrm>
            <a:off x="4465865" y="280194"/>
            <a:ext cx="35702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ea typeface="微软雅黑" panose="020B0503020204020204" pitchFamily="34" charset="-122"/>
              </a:rPr>
              <a:t>周末出去玩，就用要出发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96913" y="511175"/>
            <a:ext cx="3054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Yaochufa</a:t>
            </a:r>
            <a:r>
              <a:rPr lang="en-US" sz="2400" dirty="0">
                <a:solidFill>
                  <a:schemeClr val="bg1"/>
                </a:solidFill>
              </a:rPr>
              <a:t> Excursions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617" y="1931942"/>
            <a:ext cx="4466496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/>
              <a:t>微信小程序上传以及下载</a:t>
            </a:r>
            <a:endParaRPr lang="zh-CN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48743" y="2803341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2017.4.18 </a:t>
            </a:r>
            <a:r>
              <a:rPr lang="zh-CN" altLang="en-US" dirty="0" smtClean="0"/>
              <a:t>谭云宝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790" y="992505"/>
            <a:ext cx="818896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&lt;template</a:t>
            </a:r>
            <a:r>
              <a:rPr lang="zh-CN" altLang="en-US" dirty="0"/>
              <a:t>标签介绍</a:t>
            </a:r>
            <a:r>
              <a:rPr lang="en-US" altLang="zh-CN" dirty="0"/>
              <a:t>&gt;</a:t>
            </a:r>
            <a:endParaRPr lang="en-US" altLang="zh-CN" dirty="0"/>
          </a:p>
          <a:p>
            <a:pPr algn="l"/>
            <a:r>
              <a:rPr lang="zh-CN" altLang="en-US" dirty="0"/>
              <a:t>可以在模板中定义代码片段，然后在不同的地方使用。就可以保证格式以及数据的相同。在其他代码中直接使用其定于的名称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959610"/>
            <a:ext cx="3451225" cy="2542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7410" y="2039620"/>
            <a:ext cx="43103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在调用其他文件时，通过import导入</a:t>
            </a:r>
            <a:r>
              <a:rPr lang="en-US" altLang="zh-CN"/>
              <a:t>wxml</a:t>
            </a:r>
            <a:endParaRPr lang="en-US" altLang="zh-CN"/>
          </a:p>
          <a:p>
            <a:pPr algn="l"/>
            <a:r>
              <a:rPr lang="zh-CN" altLang="en-US"/>
              <a:t>，再使用其名</a:t>
            </a:r>
            <a:endParaRPr lang="zh-CN" alt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数据的绑定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1697" y="1097896"/>
            <a:ext cx="353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数据绑定用</a:t>
            </a:r>
            <a:r>
              <a:rPr lang="en-US" altLang="zh-CN" dirty="0" smtClean="0"/>
              <a:t>{{}},</a:t>
            </a:r>
            <a:r>
              <a:rPr lang="zh-CN" altLang="en-US" dirty="0" smtClean="0"/>
              <a:t>可在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4" y="1510078"/>
            <a:ext cx="31146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4" y="2215661"/>
            <a:ext cx="28765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33093" y="11035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utton </a:t>
            </a:r>
            <a:r>
              <a:rPr lang="zh-CN" altLang="en-US" dirty="0" smtClean="0"/>
              <a:t>点击事件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13" y="1605328"/>
            <a:ext cx="51823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79" y="2215661"/>
            <a:ext cx="4086225" cy="179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3794979" y="40919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show:!</a:t>
            </a:r>
            <a:r>
              <a:rPr lang="en-US" altLang="zh-CN" dirty="0" err="1" smtClean="0"/>
              <a:t>isShow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给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赋值</a:t>
            </a:r>
            <a:endParaRPr lang="zh-CN" alt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800" y="1049020"/>
            <a:ext cx="3002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wx.uploadFile(OBJECT)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OBJECT的主要参数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638300"/>
            <a:ext cx="8182610" cy="212153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6990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/>
              <a:t>wx.chooseImage</a:t>
            </a:r>
            <a:endParaRPr dirty="0"/>
          </a:p>
          <a:p>
            <a:pPr algn="l"/>
            <a:r>
              <a:rPr dirty="0"/>
              <a:t>将本地资源上传到开发者服务器。 </a:t>
            </a:r>
            <a:r>
              <a:rPr lang="zh-CN" dirty="0"/>
              <a:t>先通过</a:t>
            </a:r>
            <a:r>
              <a:rPr dirty="0"/>
              <a:t>wx.chooseImage</a:t>
            </a:r>
            <a:r>
              <a:rPr lang="zh-CN" dirty="0"/>
              <a:t>获取图片</a:t>
            </a:r>
            <a:endParaRPr lang="zh-CN" dirty="0"/>
          </a:p>
          <a:p>
            <a:pPr algn="l"/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1652270"/>
            <a:ext cx="7067550" cy="259778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84251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ym typeface="+mn-ea"/>
              </a:rPr>
              <a:t>wx.chooseImage</a:t>
            </a:r>
            <a:endParaRPr dirty="0">
              <a:sym typeface="+mn-ea"/>
            </a:endParaRPr>
          </a:p>
          <a:p>
            <a:pPr algn="l"/>
            <a:r>
              <a:rPr lang="en-US" altLang="zh-CN" dirty="0"/>
              <a:t>chooseImage成功则返回图片的本地文件路径列表 tempFilePaths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tempFilePaths</a:t>
            </a:r>
            <a:endParaRPr lang="en-US" altLang="zh-CN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存有图片的地址</a:t>
            </a:r>
            <a:endParaRPr lang="zh-CN" altLang="en-US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970405"/>
            <a:ext cx="7734300" cy="207454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475" y="1056005"/>
            <a:ext cx="26339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wx.uploadFile(OBJECT)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/>
              <a:t>调用</a:t>
            </a:r>
            <a:r>
              <a:rPr lang="en-US" altLang="zh-CN" dirty="0"/>
              <a:t>wx.uploadFile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1696085"/>
            <a:ext cx="7224395" cy="278257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82219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wx.uploadFile(OBJECT)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/>
              <a:t>调用到本地域名是会先调用到腾讯服务器，然后解释成</a:t>
            </a:r>
            <a:r>
              <a:rPr lang="en-US" altLang="zh-CN" dirty="0"/>
              <a:t>https</a:t>
            </a:r>
            <a:r>
              <a:rPr lang="zh-CN" altLang="en-US" dirty="0"/>
              <a:t>的地址，否则会出现</a:t>
            </a:r>
            <a:endParaRPr lang="zh-CN" altLang="en-US" dirty="0"/>
          </a:p>
          <a:p>
            <a:pPr algn="l"/>
            <a:r>
              <a:rPr lang="zh-CN" altLang="en-US" dirty="0"/>
              <a:t>错误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970405"/>
            <a:ext cx="8043545" cy="114300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34378" y="219076"/>
            <a:ext cx="1901825" cy="97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简单介绍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490" y="1056005"/>
            <a:ext cx="646049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wx.downloadFile(OBJECT)</a:t>
            </a:r>
            <a:endParaRPr lang="en-US" altLang="zh-CN" dirty="0"/>
          </a:p>
          <a:p>
            <a:pPr algn="l"/>
            <a:r>
              <a:rPr lang="en-US" altLang="zh-CN" dirty="0"/>
              <a:t>下载文件资源到本地。客户端直接发起一个 HTTP GET 请求，</a:t>
            </a:r>
            <a:endParaRPr lang="en-US" altLang="zh-CN" dirty="0"/>
          </a:p>
          <a:p>
            <a:pPr algn="l"/>
            <a:r>
              <a:rPr lang="en-US" altLang="zh-CN" dirty="0"/>
              <a:t>返回文件的本地临时路径。</a:t>
            </a:r>
            <a:r>
              <a:rPr lang="zh-CN" altLang="en-US" dirty="0"/>
              <a:t>主要参数如下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2063750"/>
            <a:ext cx="6343015" cy="157797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  <a:sym typeface="+mn-ea"/>
              </a:rPr>
              <a:t>简单介绍</a:t>
            </a:r>
            <a:endParaRPr lang="en-US" altLang="zh-CN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640" y="953135"/>
            <a:ext cx="2926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wx.downloadFile(OBJECT)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696085"/>
            <a:ext cx="7889240" cy="275844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本框 3074"/>
          <p:cNvSpPr txBox="1">
            <a:spLocks noChangeArrowheads="1"/>
          </p:cNvSpPr>
          <p:nvPr/>
        </p:nvSpPr>
        <p:spPr bwMode="auto">
          <a:xfrm>
            <a:off x="4465865" y="280194"/>
            <a:ext cx="35702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ea typeface="微软雅黑" panose="020B0503020204020204" pitchFamily="34" charset="-122"/>
              </a:rPr>
              <a:t>周末出去玩，就用要出发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96913" y="511175"/>
            <a:ext cx="3054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Yaochufa</a:t>
            </a:r>
            <a:r>
              <a:rPr lang="en-US" sz="2400" dirty="0">
                <a:solidFill>
                  <a:schemeClr val="bg1"/>
                </a:solidFill>
              </a:rPr>
              <a:t> Excursions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617" y="1931942"/>
            <a:ext cx="4466496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/>
              <a:t>微信小程序上拉刷新下拉加载</a:t>
            </a:r>
            <a:endParaRPr lang="zh-CN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48743" y="2803341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2017.4.18 </a:t>
            </a:r>
            <a:r>
              <a:rPr lang="zh-CN" altLang="en-US" dirty="0" smtClean="0"/>
              <a:t>钱文军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0182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基本介绍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90868" y="1426846"/>
            <a:ext cx="30988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185" y="955675"/>
            <a:ext cx="7686675" cy="3566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微信小程序下拉刷新上拉加载的两种实现方法：</a:t>
            </a:r>
            <a:endParaRPr lang="zh-CN" altLang="en-US"/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方法</a:t>
            </a:r>
            <a:r>
              <a:rPr lang="en-US" altLang="zh-CN" sz="1400">
                <a:latin typeface="+mn-ea"/>
                <a:ea typeface="+mn-ea"/>
              </a:rPr>
              <a:t>1</a:t>
            </a:r>
            <a:r>
              <a:rPr lang="zh-CN" altLang="en-US" sz="1400">
                <a:latin typeface="+mn-ea"/>
                <a:ea typeface="+mn-ea"/>
              </a:rPr>
              <a:t>：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en-US" altLang="zh-CN" sz="1400">
                <a:latin typeface="+mn-ea"/>
                <a:ea typeface="+mn-ea"/>
              </a:rPr>
              <a:t>利用”onPullDownRefresh”和”onReachBottom”方法实现小程序下拉刷新上拉加载</a:t>
            </a:r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r>
              <a:rPr lang="en-US" altLang="zh-CN" sz="1400">
                <a:latin typeface="+mn-ea"/>
                <a:ea typeface="+mn-ea"/>
              </a:rPr>
              <a:t>方法2</a:t>
            </a:r>
            <a:r>
              <a:rPr lang="zh-CN" altLang="en-US" sz="1400">
                <a:latin typeface="+mn-ea"/>
                <a:ea typeface="+mn-ea"/>
              </a:rPr>
              <a:t>：</a:t>
            </a:r>
            <a:endParaRPr lang="en-US" altLang="zh-CN" sz="1400">
              <a:latin typeface="+mn-ea"/>
              <a:ea typeface="+mn-ea"/>
            </a:endParaRPr>
          </a:p>
          <a:p>
            <a:pPr algn="l"/>
            <a:r>
              <a:rPr lang="en-US" altLang="zh-CN" sz="1400">
                <a:latin typeface="+mn-ea"/>
                <a:ea typeface="+mn-ea"/>
              </a:rPr>
              <a:t>在scroll-view里设定bindscrolltoupper和bindscrolltolower实现微信小程序</a:t>
            </a:r>
            <a:r>
              <a:rPr lang="zh-CN" altLang="en-US" sz="1400">
                <a:latin typeface="+mn-ea"/>
                <a:ea typeface="+mn-ea"/>
              </a:rPr>
              <a:t>上拉刷新下拉加载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  <a:p>
            <a:pPr algn="l"/>
            <a:endParaRPr lang="en-US" altLang="zh-CN" sz="1400">
              <a:latin typeface="+mn-ea"/>
              <a:ea typeface="+mn-ea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34874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方式一 </a:t>
            </a:r>
            <a:endParaRPr lang="zh-CN" altLang="en-US" sz="2800" dirty="0" smtClean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1092835"/>
            <a:ext cx="29171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n-ea"/>
                <a:ea typeface="+mn-ea"/>
                <a:sym typeface="+mn-ea"/>
              </a:rPr>
              <a:t>onPullDownRefresh”和”onReachBottom”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9895" y="1855470"/>
            <a:ext cx="316166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onPullDownRefresh: 下拉刷新说明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监听用户下拉刷新事件。</a:t>
            </a:r>
            <a:endParaRPr lang="zh-CN" altLang="en-US" sz="1400"/>
          </a:p>
          <a:p>
            <a:pPr algn="l"/>
            <a:r>
              <a:rPr lang="zh-CN" altLang="en-US" sz="1400"/>
              <a:t>需要在config的window选项中开启enablePullDownRefresh。</a:t>
            </a:r>
            <a:endParaRPr lang="zh-CN" altLang="en-US" sz="1400"/>
          </a:p>
          <a:p>
            <a:pPr algn="l"/>
            <a:r>
              <a:rPr lang="zh-CN" altLang="en-US" sz="1400"/>
              <a:t>当处理完数据刷新后，wx.stopPullDownRefresh可以停止当前页面的下拉刷新。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3795" y="538480"/>
            <a:ext cx="5447665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92071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渲染标签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1697" y="1097896"/>
            <a:ext cx="353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条件标签</a:t>
            </a:r>
            <a:r>
              <a:rPr lang="en-US" altLang="zh-CN" dirty="0"/>
              <a:t> </a:t>
            </a:r>
            <a:r>
              <a:rPr lang="en-US" altLang="zh-CN" dirty="0" err="1" smtClean="0"/>
              <a:t>wx:if</a:t>
            </a:r>
            <a:r>
              <a:rPr lang="en-US" altLang="zh-CN" dirty="0" smtClean="0"/>
              <a:t>=“{{}}”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539754"/>
            <a:ext cx="3181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28612" y="2131565"/>
            <a:ext cx="4104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wx:for</a:t>
            </a:r>
            <a:r>
              <a:rPr lang="en-US" altLang="zh-CN" dirty="0" smtClean="0"/>
              <a:t>=“{{‘</a:t>
            </a:r>
            <a:r>
              <a:rPr lang="en-US" altLang="zh-CN" dirty="0" err="1" smtClean="0"/>
              <a:t>a’,’b’,’c</a:t>
            </a:r>
            <a:r>
              <a:rPr lang="en-US" altLang="zh-CN" dirty="0" smtClean="0"/>
              <a:t>’}}”</a:t>
            </a:r>
            <a:r>
              <a:rPr lang="zh-CN" altLang="en-US" dirty="0" smtClean="0"/>
              <a:t>，数组</a:t>
            </a:r>
            <a:endParaRPr lang="en-US" altLang="zh-CN" dirty="0" smtClean="0"/>
          </a:p>
          <a:p>
            <a:r>
              <a:rPr lang="zh-CN" altLang="en-US" dirty="0" smtClean="0"/>
              <a:t>                          可以自己指定名字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2777896"/>
            <a:ext cx="4183752" cy="108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39" y="2908231"/>
            <a:ext cx="32289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15" y="1282562"/>
            <a:ext cx="3238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134874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方式二 </a:t>
            </a:r>
            <a:endParaRPr lang="zh-CN" altLang="en-US" sz="2800" dirty="0" smtClean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95" y="1092835"/>
            <a:ext cx="76796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n-ea"/>
                <a:ea typeface="+mn-ea"/>
                <a:sym typeface="+mn-ea"/>
              </a:rPr>
              <a:t>在scroll-view里设定bindscrolltoupper和bindscrolltolower实现微信小程序</a:t>
            </a:r>
            <a:r>
              <a:rPr lang="zh-CN" altLang="en-US">
                <a:latin typeface="+mn-ea"/>
                <a:ea typeface="+mn-ea"/>
                <a:sym typeface="+mn-ea"/>
              </a:rPr>
              <a:t>上拉刷新下拉加载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1732915"/>
            <a:ext cx="7940040" cy="10991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005840"/>
            <a:ext cx="1523365" cy="253873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3193" y="127001"/>
            <a:ext cx="170434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演示效果 </a:t>
            </a:r>
            <a:endParaRPr lang="zh-CN" altLang="en-US" sz="2800" dirty="0" smtClean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1005840"/>
            <a:ext cx="1524000" cy="2539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260" y="1069975"/>
            <a:ext cx="575056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3193" y="127001"/>
            <a:ext cx="152590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home.js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 </a:t>
            </a:r>
            <a:endParaRPr lang="zh-CN" altLang="en-US" sz="2800" dirty="0" smtClean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080" y="66040"/>
            <a:ext cx="5719445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3193" y="127001"/>
            <a:ext cx="152590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home.js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 </a:t>
            </a:r>
            <a:endParaRPr lang="zh-CN" altLang="en-US" sz="2800" dirty="0" smtClean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280" y="127000"/>
            <a:ext cx="6360160" cy="4234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10" y="1061085"/>
            <a:ext cx="25787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当页面下拉到顶部时，</a:t>
            </a:r>
            <a:endParaRPr lang="zh-CN" altLang="en-US"/>
          </a:p>
          <a:p>
            <a:pPr algn="l"/>
            <a:r>
              <a:rPr lang="en-US" altLang="zh-CN"/>
              <a:t>lower</a:t>
            </a:r>
            <a:r>
              <a:rPr lang="zh-CN" altLang="en-US"/>
              <a:t>函数被调用，加载下一页的数据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3193" y="127001"/>
            <a:ext cx="152590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home.js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 </a:t>
            </a:r>
            <a:endParaRPr lang="zh-CN" altLang="en-US" sz="2800" dirty="0" smtClean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10" y="1061085"/>
            <a:ext cx="25787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当页面下拉到顶部时，</a:t>
            </a:r>
            <a:endParaRPr lang="zh-CN" altLang="en-US"/>
          </a:p>
          <a:p>
            <a:pPr algn="l"/>
            <a:r>
              <a:rPr lang="en-US" altLang="zh-CN"/>
              <a:t>upper</a:t>
            </a:r>
            <a:r>
              <a:rPr lang="zh-CN" altLang="en-US"/>
              <a:t>函数被调用，刷新页面数据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635" y="518160"/>
            <a:ext cx="5174615" cy="42341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300991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结束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1620" y="2406650"/>
            <a:ext cx="1506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ED6D1F"/>
                </a:solidFill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模板的应用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947" y="18653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inport</a:t>
            </a:r>
            <a:r>
              <a:rPr lang="zh-CN" altLang="en-US" dirty="0" smtClean="0"/>
              <a:t>：要通过</a:t>
            </a:r>
            <a:r>
              <a:rPr lang="en-US" altLang="zh-CN" dirty="0" smtClean="0"/>
              <a:t>is</a:t>
            </a:r>
            <a:r>
              <a:rPr lang="zh-CN" altLang="en-US" dirty="0"/>
              <a:t>指定</a:t>
            </a:r>
            <a:r>
              <a:rPr lang="zh-CN" altLang="en-US" dirty="0" smtClean="0"/>
              <a:t>导入某一部分数据，里面导入的模板不会生效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import </a:t>
            </a:r>
            <a:r>
              <a:rPr lang="en-US" altLang="zh-CN" dirty="0" err="1"/>
              <a:t>src</a:t>
            </a:r>
            <a:r>
              <a:rPr lang="en-US" altLang="zh-CN" dirty="0"/>
              <a:t>="../templates/footer" /&gt;</a:t>
            </a:r>
            <a:endParaRPr lang="en-US" altLang="zh-CN" dirty="0"/>
          </a:p>
          <a:p>
            <a:r>
              <a:rPr lang="en-US" altLang="zh-CN" dirty="0"/>
              <a:t>&lt;template is="footer1"&gt;&lt;/template&gt;</a:t>
            </a:r>
            <a:endParaRPr lang="en-US" altLang="zh-CN" dirty="0"/>
          </a:p>
          <a:p>
            <a:r>
              <a:rPr lang="en-US" altLang="zh-CN" dirty="0"/>
              <a:t>&lt;template is="footer2"&gt;&lt;/template&gt;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947" y="1109619"/>
            <a:ext cx="3941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：相当于复制地址的内容</a:t>
            </a:r>
            <a:r>
              <a:rPr lang="en-US" altLang="zh-CN" dirty="0"/>
              <a:t>&lt;include </a:t>
            </a:r>
            <a:r>
              <a:rPr lang="en-US" altLang="zh-CN" dirty="0" err="1"/>
              <a:t>src</a:t>
            </a:r>
            <a:r>
              <a:rPr lang="en-US" altLang="zh-CN" dirty="0"/>
              <a:t>="../templates/header"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/>
              <a:t>&gt;  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6" y="1892870"/>
            <a:ext cx="2668831" cy="122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65" y="1038941"/>
            <a:ext cx="3182449" cy="78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532" y="1038941"/>
            <a:ext cx="1179268" cy="78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计算器实战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947" y="1036732"/>
            <a:ext cx="76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涉及内容：</a:t>
            </a:r>
            <a:endParaRPr lang="en-US" altLang="zh-CN" dirty="0" smtClean="0"/>
          </a:p>
          <a:p>
            <a:r>
              <a:rPr lang="zh-CN" altLang="en-US" dirty="0" smtClean="0"/>
              <a:t>开发工具使用、页面布局、页面尺寸、样式定义、组件使用、事件绑定、数据绑定、数据更新、条件渲染、页面跳转、逻辑处理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83" y="2067808"/>
            <a:ext cx="15144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947" y="2067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项目目录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08" y="2501195"/>
            <a:ext cx="23717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61339" y="206780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app.json</a:t>
            </a:r>
            <a:r>
              <a:rPr lang="zh-CN" altLang="en-US" dirty="0" smtClean="0"/>
              <a:t>中引入文件</a:t>
            </a:r>
            <a:endParaRPr lang="zh-CN" alt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计算器实战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947" y="1036732"/>
            <a:ext cx="8045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视图容器引用：查看官方文档                         同时在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文件中写入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" y="1558362"/>
            <a:ext cx="2221498" cy="288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12" y="1835426"/>
            <a:ext cx="2036355" cy="24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54" y="1510746"/>
            <a:ext cx="1718357" cy="298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34" y="1558362"/>
            <a:ext cx="2691932" cy="288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计算器实战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947" y="1036732"/>
            <a:ext cx="7654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引入资源包：</a:t>
            </a:r>
            <a:r>
              <a:rPr lang="en-US" altLang="zh-CN" dirty="0" smtClean="0"/>
              <a:t>assets           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内容           设定宽度和高度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" y="1476075"/>
            <a:ext cx="1737430" cy="92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" y="2477845"/>
            <a:ext cx="2595826" cy="203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87" y="1548963"/>
            <a:ext cx="3668079" cy="279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07" y="1761785"/>
            <a:ext cx="2552946" cy="275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10" y="1361514"/>
            <a:ext cx="2297094" cy="37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长方形 61"/>
          <p:cNvSpPr>
            <a:spLocks noChangeArrowheads="1"/>
          </p:cNvSpPr>
          <p:nvPr/>
        </p:nvSpPr>
        <p:spPr bwMode="auto">
          <a:xfrm>
            <a:off x="328613" y="125413"/>
            <a:ext cx="333375" cy="723900"/>
          </a:xfrm>
          <a:prstGeom prst="rect">
            <a:avLst/>
          </a:prstGeom>
          <a:solidFill>
            <a:srgbClr val="ED6D1F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1988" y="269876"/>
            <a:ext cx="227979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rgbClr val="ED6D1F"/>
                </a:solidFill>
                <a:ea typeface="微软雅黑" panose="020B0503020204020204" pitchFamily="34" charset="-122"/>
              </a:rPr>
              <a:t>计算器实战</a:t>
            </a:r>
            <a:endParaRPr lang="zh-CN" altLang="en-US" sz="2800" dirty="0">
              <a:solidFill>
                <a:srgbClr val="ED6D1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92" y="1036732"/>
            <a:ext cx="869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cal.wxml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数字</a:t>
            </a:r>
            <a:r>
              <a:rPr lang="zh-CN" altLang="en-US" dirty="0"/>
              <a:t>与符号的</a:t>
            </a:r>
            <a:r>
              <a:rPr lang="en-US" altLang="zh-CN" dirty="0" err="1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cal.wxss</a:t>
            </a:r>
            <a:r>
              <a:rPr lang="zh-CN" altLang="en-US" dirty="0" smtClean="0"/>
              <a:t>                                界面效果</a:t>
            </a:r>
            <a:endParaRPr lang="zh-CN" alt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" y="1406064"/>
            <a:ext cx="2882503" cy="304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79" y="1692480"/>
            <a:ext cx="1957941" cy="247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657" y="1570383"/>
            <a:ext cx="4022752" cy="280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WPS 演示</Application>
  <PresentationFormat>全屏显示(16:9)</PresentationFormat>
  <Paragraphs>288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</vt:lpstr>
      <vt:lpstr>宋体</vt:lpstr>
      <vt:lpstr>Wingdings</vt:lpstr>
      <vt:lpstr>黑体</vt:lpstr>
      <vt:lpstr>微软雅黑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要出发周边游</dc:creator>
  <cp:lastModifiedBy>jalen</cp:lastModifiedBy>
  <cp:revision>231</cp:revision>
  <dcterms:created xsi:type="dcterms:W3CDTF">2013-01-25T01:44:00Z</dcterms:created>
  <dcterms:modified xsi:type="dcterms:W3CDTF">2017-04-17T09:15:57Z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