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60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7A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-2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3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E603-3B05-4E37-BCD4-5A12DA440369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9210" y="2193353"/>
            <a:ext cx="611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</a:t>
            </a:r>
            <a:r>
              <a:rPr lang="zh-CN" altLang="en-US" sz="54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zh-CN" altLang="en-US" sz="54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17891" y="3147699"/>
            <a:ext cx="5753710" cy="495139"/>
            <a:chOff x="4514240" y="3533936"/>
            <a:chExt cx="5140727" cy="484742"/>
          </a:xfrm>
        </p:grpSpPr>
        <p:sp>
          <p:nvSpPr>
            <p:cNvPr id="36" name="矩形 35"/>
            <p:cNvSpPr/>
            <p:nvPr/>
          </p:nvSpPr>
          <p:spPr>
            <a:xfrm>
              <a:off x="4640209" y="3533936"/>
              <a:ext cx="4888791" cy="484742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14240" y="3576252"/>
              <a:ext cx="514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ACADEMIC DEFENSE GENERAL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939" y="2411103"/>
            <a:ext cx="2054453" cy="188731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19193" y="4269786"/>
            <a:ext cx="2362755" cy="369332"/>
            <a:chOff x="5619193" y="4269786"/>
            <a:chExt cx="2362755" cy="369332"/>
          </a:xfrm>
        </p:grpSpPr>
        <p:sp>
          <p:nvSpPr>
            <p:cNvPr id="45" name="文本框 44"/>
            <p:cNvSpPr txBox="1"/>
            <p:nvPr/>
          </p:nvSpPr>
          <p:spPr>
            <a:xfrm>
              <a:off x="5887487" y="4269786"/>
              <a:ext cx="209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指导</a:t>
              </a:r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  <a:r>
                <a:rPr lang="zh-CN" altLang="en-US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韩  冰</a:t>
              </a:r>
              <a:endPara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93" y="4390075"/>
              <a:ext cx="268294" cy="18167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677275" y="3879726"/>
            <a:ext cx="2161800" cy="369332"/>
            <a:chOff x="5677275" y="3879726"/>
            <a:chExt cx="2161800" cy="369332"/>
          </a:xfrm>
        </p:grpSpPr>
        <p:sp>
          <p:nvSpPr>
            <p:cNvPr id="44" name="文本框 43"/>
            <p:cNvSpPr txBox="1"/>
            <p:nvPr/>
          </p:nvSpPr>
          <p:spPr>
            <a:xfrm>
              <a:off x="5871269" y="3879726"/>
              <a:ext cx="1967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：钱文军</a:t>
              </a:r>
              <a:endPara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677275" y="3947324"/>
              <a:ext cx="161655" cy="234136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5647273" y="4659846"/>
            <a:ext cx="3677701" cy="369332"/>
            <a:chOff x="5647273" y="4659846"/>
            <a:chExt cx="3677701" cy="369332"/>
          </a:xfrm>
        </p:grpSpPr>
        <p:sp>
          <p:nvSpPr>
            <p:cNvPr id="51" name="文本框 50"/>
            <p:cNvSpPr txBox="1"/>
            <p:nvPr/>
          </p:nvSpPr>
          <p:spPr>
            <a:xfrm>
              <a:off x="5775671" y="4659846"/>
              <a:ext cx="354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系</a:t>
              </a:r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r>
                <a:rPr lang="zh-CN" altLang="en-US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级软件工程系</a:t>
              </a:r>
              <a:endPara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7273" y="4759407"/>
              <a:ext cx="223129" cy="223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25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378898" y="1391082"/>
            <a:ext cx="124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报修</a:t>
            </a:r>
            <a:endParaRPr lang="zh-CN" altLang="zh-CN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086517" y="153123"/>
            <a:ext cx="10245" cy="324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52"/>
          <p:cNvSpPr txBox="1"/>
          <p:nvPr/>
        </p:nvSpPr>
        <p:spPr>
          <a:xfrm>
            <a:off x="877788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3"/>
          <p:cNvSpPr txBox="1"/>
          <p:nvPr/>
        </p:nvSpPr>
        <p:spPr>
          <a:xfrm>
            <a:off x="878679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54"/>
          <p:cNvSpPr txBox="1"/>
          <p:nvPr/>
        </p:nvSpPr>
        <p:spPr>
          <a:xfrm>
            <a:off x="1419347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55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31245" y="2005708"/>
            <a:ext cx="2067146" cy="523220"/>
            <a:chOff x="631246" y="1992816"/>
            <a:chExt cx="2067146" cy="523220"/>
          </a:xfrm>
        </p:grpSpPr>
        <p:sp>
          <p:nvSpPr>
            <p:cNvPr id="32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622404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23295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63963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55"/>
          <p:cNvSpPr txBox="1"/>
          <p:nvPr/>
        </p:nvSpPr>
        <p:spPr>
          <a:xfrm>
            <a:off x="886630" y="542360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1246" y="557701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3"/>
          <p:cNvSpPr txBox="1"/>
          <p:nvPr/>
        </p:nvSpPr>
        <p:spPr>
          <a:xfrm>
            <a:off x="4422428" y="4734703"/>
            <a:ext cx="1560726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500"/>
              </a:lnSpc>
            </a:pPr>
            <a:r>
              <a:rPr lang="zh-CN" altLang="en-US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缴费</a:t>
            </a:r>
            <a:endParaRPr lang="zh-CN" altLang="zh-CN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086517" y="3535490"/>
            <a:ext cx="10245" cy="324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 descr="用户报修时序图"/>
          <p:cNvPicPr/>
          <p:nvPr/>
        </p:nvPicPr>
        <p:blipFill>
          <a:blip r:embed="rId3"/>
          <a:stretch>
            <a:fillRect/>
          </a:stretch>
        </p:blipFill>
        <p:spPr>
          <a:xfrm>
            <a:off x="6436373" y="349434"/>
            <a:ext cx="4965797" cy="286076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" name="图片 42" descr="用户缴费时序图"/>
          <p:cNvPicPr/>
          <p:nvPr/>
        </p:nvPicPr>
        <p:blipFill>
          <a:blip r:embed="rId4"/>
          <a:stretch>
            <a:fillRect/>
          </a:stretch>
        </p:blipFill>
        <p:spPr>
          <a:xfrm>
            <a:off x="6315143" y="3782756"/>
            <a:ext cx="5452788" cy="277489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0154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493601" y="2811131"/>
            <a:ext cx="170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邻里</a:t>
            </a:r>
            <a:r>
              <a:rPr lang="zh-CN" altLang="en-US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圈动态</a:t>
            </a:r>
            <a:endParaRPr lang="zh-CN" altLang="zh-CN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340958" y="1590692"/>
            <a:ext cx="10245" cy="324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52"/>
          <p:cNvSpPr txBox="1"/>
          <p:nvPr/>
        </p:nvSpPr>
        <p:spPr>
          <a:xfrm>
            <a:off x="877788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3"/>
          <p:cNvSpPr txBox="1"/>
          <p:nvPr/>
        </p:nvSpPr>
        <p:spPr>
          <a:xfrm>
            <a:off x="878679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54"/>
          <p:cNvSpPr txBox="1"/>
          <p:nvPr/>
        </p:nvSpPr>
        <p:spPr>
          <a:xfrm>
            <a:off x="1419347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55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31245" y="2005708"/>
            <a:ext cx="2067146" cy="523220"/>
            <a:chOff x="631246" y="1992816"/>
            <a:chExt cx="2067146" cy="523220"/>
          </a:xfrm>
        </p:grpSpPr>
        <p:sp>
          <p:nvSpPr>
            <p:cNvPr id="32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622404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23295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63963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55"/>
          <p:cNvSpPr txBox="1"/>
          <p:nvPr/>
        </p:nvSpPr>
        <p:spPr>
          <a:xfrm>
            <a:off x="886630" y="542360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1246" y="557701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浏览邻里圈"/>
          <p:cNvPicPr/>
          <p:nvPr/>
        </p:nvPicPr>
        <p:blipFill>
          <a:blip r:embed="rId3"/>
          <a:stretch>
            <a:fillRect/>
          </a:stretch>
        </p:blipFill>
        <p:spPr>
          <a:xfrm>
            <a:off x="6598631" y="1939713"/>
            <a:ext cx="5232910" cy="248149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2834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4603" y="5397755"/>
            <a:ext cx="2067145" cy="523220"/>
            <a:chOff x="624603" y="5397755"/>
            <a:chExt cx="2067145" cy="523220"/>
          </a:xfrm>
        </p:grpSpPr>
        <p:sp>
          <p:nvSpPr>
            <p:cNvPr id="25" name="文本框 13"/>
            <p:cNvSpPr txBox="1"/>
            <p:nvPr/>
          </p:nvSpPr>
          <p:spPr>
            <a:xfrm>
              <a:off x="879987" y="5397755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回顾总结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24603" y="5551157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764809" y="2755359"/>
            <a:ext cx="4030467" cy="1208935"/>
            <a:chOff x="5764809" y="2755359"/>
            <a:chExt cx="4030467" cy="120893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9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33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50"/>
                            </p:stCondLst>
                            <p:childTnLst>
                              <p:par>
                                <p:cTn id="4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4193 -4.07407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91"/>
            <a:ext cx="12190476" cy="6858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5" name="文本框 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52"/>
          <p:cNvSpPr txBox="1"/>
          <p:nvPr/>
        </p:nvSpPr>
        <p:spPr>
          <a:xfrm>
            <a:off x="877788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53"/>
          <p:cNvSpPr txBox="1"/>
          <p:nvPr/>
        </p:nvSpPr>
        <p:spPr>
          <a:xfrm>
            <a:off x="878679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54"/>
          <p:cNvSpPr txBox="1"/>
          <p:nvPr/>
        </p:nvSpPr>
        <p:spPr>
          <a:xfrm>
            <a:off x="902532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55"/>
          <p:cNvSpPr txBox="1"/>
          <p:nvPr/>
        </p:nvSpPr>
        <p:spPr>
          <a:xfrm>
            <a:off x="1435249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1245" y="2005708"/>
            <a:ext cx="2067146" cy="523220"/>
            <a:chOff x="631246" y="1992816"/>
            <a:chExt cx="2067146" cy="523220"/>
          </a:xfrm>
        </p:grpSpPr>
        <p:sp>
          <p:nvSpPr>
            <p:cNvPr id="52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622404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23295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47148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179865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5"/>
          <p:cNvSpPr txBox="1"/>
          <p:nvPr/>
        </p:nvSpPr>
        <p:spPr>
          <a:xfrm>
            <a:off x="886630" y="542360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1246" y="557701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97027" y="368588"/>
            <a:ext cx="433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1.IOC</a:t>
            </a:r>
            <a:r>
              <a:rPr lang="zh-CN" altLang="zh-CN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实现页面视图和事件的依赖注入</a:t>
            </a:r>
          </a:p>
          <a:p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843916" y="1392952"/>
            <a:ext cx="3057615" cy="4365717"/>
            <a:chOff x="4193975" y="990562"/>
            <a:chExt cx="3057615" cy="4365717"/>
          </a:xfrm>
        </p:grpSpPr>
        <p:grpSp>
          <p:nvGrpSpPr>
            <p:cNvPr id="43" name="组合 42"/>
            <p:cNvGrpSpPr/>
            <p:nvPr/>
          </p:nvGrpSpPr>
          <p:grpSpPr>
            <a:xfrm>
              <a:off x="4193975" y="990562"/>
              <a:ext cx="3057615" cy="4365717"/>
              <a:chOff x="4193975" y="1530318"/>
              <a:chExt cx="2661315" cy="233401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193975" y="1530318"/>
                <a:ext cx="2661315" cy="2334016"/>
                <a:chOff x="4193975" y="1536311"/>
                <a:chExt cx="2661315" cy="2334016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4193975" y="1901291"/>
                  <a:ext cx="2661314" cy="196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4193976" y="1536311"/>
                  <a:ext cx="2661314" cy="304368"/>
                </a:xfrm>
                <a:prstGeom prst="roundRect">
                  <a:avLst>
                    <a:gd name="adj" fmla="val 7278"/>
                  </a:avLst>
                </a:prstGeom>
                <a:solidFill>
                  <a:srgbClr val="0071C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4373149" y="1583728"/>
                <a:ext cx="22519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①主要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类和包结构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0" name="图片 59" descr="IOC框架类结构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447744" y="1671671"/>
              <a:ext cx="2550078" cy="345958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7315472" y="1401589"/>
            <a:ext cx="4698946" cy="3417901"/>
            <a:chOff x="3911163" y="2528928"/>
            <a:chExt cx="4698946" cy="3417901"/>
          </a:xfrm>
        </p:grpSpPr>
        <p:grpSp>
          <p:nvGrpSpPr>
            <p:cNvPr id="61" name="组合 60"/>
            <p:cNvGrpSpPr/>
            <p:nvPr/>
          </p:nvGrpSpPr>
          <p:grpSpPr>
            <a:xfrm>
              <a:off x="3911163" y="2528928"/>
              <a:ext cx="4698946" cy="3417901"/>
              <a:chOff x="4193975" y="1530318"/>
              <a:chExt cx="4089912" cy="1827291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193975" y="1530318"/>
                <a:ext cx="4089912" cy="1827291"/>
                <a:chOff x="4193975" y="1536311"/>
                <a:chExt cx="4089912" cy="1827291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4193975" y="1901291"/>
                  <a:ext cx="4089912" cy="14623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4193976" y="1536311"/>
                  <a:ext cx="4089911" cy="304368"/>
                </a:xfrm>
                <a:prstGeom prst="roundRect">
                  <a:avLst>
                    <a:gd name="adj" fmla="val 7278"/>
                  </a:avLst>
                </a:prstGeom>
                <a:solidFill>
                  <a:srgbClr val="0071C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3" name="文本框 34"/>
              <p:cNvSpPr txBox="1"/>
              <p:nvPr/>
            </p:nvSpPr>
            <p:spPr>
              <a:xfrm>
                <a:off x="5390496" y="1592002"/>
                <a:ext cx="2251989" cy="180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的类图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6" name="图片 65" descr="IOC类图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967063" y="3407548"/>
              <a:ext cx="4531731" cy="246672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2618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91"/>
            <a:ext cx="12190476" cy="6858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5" name="文本框 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52"/>
          <p:cNvSpPr txBox="1"/>
          <p:nvPr/>
        </p:nvSpPr>
        <p:spPr>
          <a:xfrm>
            <a:off x="877788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53"/>
          <p:cNvSpPr txBox="1"/>
          <p:nvPr/>
        </p:nvSpPr>
        <p:spPr>
          <a:xfrm>
            <a:off x="878679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54"/>
          <p:cNvSpPr txBox="1"/>
          <p:nvPr/>
        </p:nvSpPr>
        <p:spPr>
          <a:xfrm>
            <a:off x="902532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55"/>
          <p:cNvSpPr txBox="1"/>
          <p:nvPr/>
        </p:nvSpPr>
        <p:spPr>
          <a:xfrm>
            <a:off x="1435249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1245" y="2005708"/>
            <a:ext cx="2067146" cy="523220"/>
            <a:chOff x="631246" y="1992816"/>
            <a:chExt cx="2067146" cy="523220"/>
          </a:xfrm>
        </p:grpSpPr>
        <p:sp>
          <p:nvSpPr>
            <p:cNvPr id="52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622404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23295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47148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179865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5"/>
          <p:cNvSpPr txBox="1"/>
          <p:nvPr/>
        </p:nvSpPr>
        <p:spPr>
          <a:xfrm>
            <a:off x="886630" y="542360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1246" y="557701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97027" y="368588"/>
            <a:ext cx="433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1.IOC</a:t>
            </a:r>
            <a:r>
              <a:rPr lang="zh-CN" altLang="zh-CN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实现页面视图和事件的依赖注入</a:t>
            </a:r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7005" y="1555744"/>
            <a:ext cx="7655904" cy="3647133"/>
            <a:chOff x="3742328" y="1555744"/>
            <a:chExt cx="7655904" cy="3647133"/>
          </a:xfrm>
        </p:grpSpPr>
        <p:grpSp>
          <p:nvGrpSpPr>
            <p:cNvPr id="43" name="组合 42"/>
            <p:cNvGrpSpPr/>
            <p:nvPr/>
          </p:nvGrpSpPr>
          <p:grpSpPr>
            <a:xfrm>
              <a:off x="3742328" y="1555744"/>
              <a:ext cx="7655904" cy="3647133"/>
              <a:chOff x="4193974" y="1530318"/>
              <a:chExt cx="6663616" cy="143294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193974" y="1530318"/>
                <a:ext cx="6663616" cy="1432940"/>
                <a:chOff x="4193974" y="1536311"/>
                <a:chExt cx="6663616" cy="143294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4193974" y="1770720"/>
                  <a:ext cx="6663616" cy="11985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4193975" y="1536311"/>
                  <a:ext cx="6663615" cy="234409"/>
                </a:xfrm>
                <a:prstGeom prst="roundRect">
                  <a:avLst>
                    <a:gd name="adj" fmla="val 7278"/>
                  </a:avLst>
                </a:prstGeom>
                <a:solidFill>
                  <a:srgbClr val="0071C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6449367" y="1583728"/>
                <a:ext cx="2251989" cy="180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③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的效果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6" name="图片 35" descr="IOC效果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948184" y="2361854"/>
              <a:ext cx="3137046" cy="264051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7" name="图片 36" descr="IOC事件代理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219858" y="2444626"/>
              <a:ext cx="3991555" cy="255773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9728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91"/>
            <a:ext cx="12190476" cy="6858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5" name="文本框 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52"/>
          <p:cNvSpPr txBox="1"/>
          <p:nvPr/>
        </p:nvSpPr>
        <p:spPr>
          <a:xfrm>
            <a:off x="877788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53"/>
          <p:cNvSpPr txBox="1"/>
          <p:nvPr/>
        </p:nvSpPr>
        <p:spPr>
          <a:xfrm>
            <a:off x="878679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54"/>
          <p:cNvSpPr txBox="1"/>
          <p:nvPr/>
        </p:nvSpPr>
        <p:spPr>
          <a:xfrm>
            <a:off x="902532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55"/>
          <p:cNvSpPr txBox="1"/>
          <p:nvPr/>
        </p:nvSpPr>
        <p:spPr>
          <a:xfrm>
            <a:off x="1435249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1245" y="2005708"/>
            <a:ext cx="2067146" cy="523220"/>
            <a:chOff x="631246" y="1992816"/>
            <a:chExt cx="2067146" cy="523220"/>
          </a:xfrm>
        </p:grpSpPr>
        <p:sp>
          <p:nvSpPr>
            <p:cNvPr id="52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622404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23295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47148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179865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5"/>
          <p:cNvSpPr txBox="1"/>
          <p:nvPr/>
        </p:nvSpPr>
        <p:spPr>
          <a:xfrm>
            <a:off x="886630" y="542360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1246" y="557701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97027" y="368588"/>
            <a:ext cx="433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页面设计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882342" y="1174843"/>
            <a:ext cx="7341486" cy="3964445"/>
            <a:chOff x="3882342" y="1174843"/>
            <a:chExt cx="7341486" cy="3964445"/>
          </a:xfrm>
        </p:grpSpPr>
        <p:pic>
          <p:nvPicPr>
            <p:cNvPr id="38" name="图片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882342" y="1198436"/>
              <a:ext cx="2212896" cy="391158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9" name="图片 38" descr="小区动态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440180" y="1174843"/>
              <a:ext cx="2317821" cy="39349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0" name="图片 39" descr="Screenshot_2017-04-24-04-16-43-522_com.yizhan.sbx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010932" y="1198436"/>
              <a:ext cx="2212896" cy="394085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3085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91"/>
            <a:ext cx="12190476" cy="6858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5" name="文本框 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52"/>
          <p:cNvSpPr txBox="1"/>
          <p:nvPr/>
        </p:nvSpPr>
        <p:spPr>
          <a:xfrm>
            <a:off x="877788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53"/>
          <p:cNvSpPr txBox="1"/>
          <p:nvPr/>
        </p:nvSpPr>
        <p:spPr>
          <a:xfrm>
            <a:off x="878679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54"/>
          <p:cNvSpPr txBox="1"/>
          <p:nvPr/>
        </p:nvSpPr>
        <p:spPr>
          <a:xfrm>
            <a:off x="902532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55"/>
          <p:cNvSpPr txBox="1"/>
          <p:nvPr/>
        </p:nvSpPr>
        <p:spPr>
          <a:xfrm>
            <a:off x="1435249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1245" y="2005708"/>
            <a:ext cx="2067146" cy="523220"/>
            <a:chOff x="631246" y="1992816"/>
            <a:chExt cx="2067146" cy="523220"/>
          </a:xfrm>
        </p:grpSpPr>
        <p:sp>
          <p:nvSpPr>
            <p:cNvPr id="52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622404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23295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47148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179865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5"/>
          <p:cNvSpPr txBox="1"/>
          <p:nvPr/>
        </p:nvSpPr>
        <p:spPr>
          <a:xfrm>
            <a:off x="886630" y="542360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1246" y="557701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97027" y="368588"/>
            <a:ext cx="433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页面设计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693491" y="886299"/>
            <a:ext cx="8259632" cy="5855584"/>
            <a:chOff x="3693491" y="1077123"/>
            <a:chExt cx="8259632" cy="5855584"/>
          </a:xfrm>
        </p:grpSpPr>
        <p:grpSp>
          <p:nvGrpSpPr>
            <p:cNvPr id="7" name="组合 6"/>
            <p:cNvGrpSpPr/>
            <p:nvPr/>
          </p:nvGrpSpPr>
          <p:grpSpPr>
            <a:xfrm>
              <a:off x="3693491" y="1093362"/>
              <a:ext cx="3968165" cy="3395673"/>
              <a:chOff x="3776411" y="1095186"/>
              <a:chExt cx="5064703" cy="4334009"/>
            </a:xfrm>
          </p:grpSpPr>
          <p:pic>
            <p:nvPicPr>
              <p:cNvPr id="25" name="图片 24" descr="报修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6411" y="1095186"/>
                <a:ext cx="2430145" cy="43199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6" name="图片 25" descr="Screenshot_2017-04-24-04-38-59-621_com.yizhan.sbx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0967" y="1109289"/>
                <a:ext cx="2430147" cy="431990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28" name="图片 27" descr="缴费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863840" y="1098886"/>
              <a:ext cx="1919206" cy="339567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" name="图片 29" descr="邻里圈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973877" y="1077123"/>
              <a:ext cx="1979246" cy="340578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" name="图片 30" descr="发表邻里圈"/>
            <p:cNvPicPr/>
            <p:nvPr/>
          </p:nvPicPr>
          <p:blipFill rotWithShape="1">
            <a:blip r:embed="rId7"/>
            <a:srcRect b="31127"/>
            <a:stretch/>
          </p:blipFill>
          <p:spPr>
            <a:xfrm>
              <a:off x="3696106" y="4601605"/>
              <a:ext cx="1904004" cy="233110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7231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8180" y="5381695"/>
            <a:ext cx="2067145" cy="523220"/>
            <a:chOff x="592278" y="5278332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47662" y="5278332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回顾总结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2278" y="5431734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762" y="2967764"/>
            <a:ext cx="3698514" cy="923330"/>
            <a:chOff x="6096762" y="2967764"/>
            <a:chExt cx="3698514" cy="923330"/>
          </a:xfrm>
        </p:grpSpPr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回顾总结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762" y="3036805"/>
              <a:ext cx="700832" cy="778089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631245" y="4717778"/>
            <a:ext cx="2067145" cy="523220"/>
            <a:chOff x="631245" y="4717778"/>
            <a:chExt cx="2067145" cy="523220"/>
          </a:xfrm>
        </p:grpSpPr>
        <p:sp>
          <p:nvSpPr>
            <p:cNvPr id="25" name="文本框 12"/>
            <p:cNvSpPr txBox="1"/>
            <p:nvPr/>
          </p:nvSpPr>
          <p:spPr>
            <a:xfrm>
              <a:off x="886629" y="471777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1245" y="4867398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80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50"/>
                            </p:stCondLst>
                            <p:childTnLst>
                              <p:par>
                                <p:cTn id="4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4193 -4.07407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5" name="文本框 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93976" y="1530318"/>
            <a:ext cx="2661314" cy="1876627"/>
            <a:chOff x="4193976" y="1530318"/>
            <a:chExt cx="2661314" cy="1876627"/>
          </a:xfrm>
        </p:grpSpPr>
        <p:grpSp>
          <p:nvGrpSpPr>
            <p:cNvPr id="25" name="组合 24"/>
            <p:cNvGrpSpPr/>
            <p:nvPr/>
          </p:nvGrpSpPr>
          <p:grpSpPr>
            <a:xfrm>
              <a:off x="4193976" y="1530318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矩形 23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389051" y="1559875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343347" y="2163264"/>
              <a:ext cx="2393106" cy="58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80000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界面设计合理，简洁，方便用户的操作。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085863" y="1536311"/>
            <a:ext cx="2661314" cy="1876627"/>
            <a:chOff x="8085863" y="1536311"/>
            <a:chExt cx="2661314" cy="1876627"/>
          </a:xfrm>
        </p:grpSpPr>
        <p:grpSp>
          <p:nvGrpSpPr>
            <p:cNvPr id="26" name="组合 25"/>
            <p:cNvGrpSpPr/>
            <p:nvPr/>
          </p:nvGrpSpPr>
          <p:grpSpPr>
            <a:xfrm>
              <a:off x="8085863" y="1536311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矩形 26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8290525" y="1559875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147772" y="2117466"/>
              <a:ext cx="2578534" cy="84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80000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通过使用加密算法对数据进行加密操作，大大提高了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用户的数据安全性。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193976" y="4048147"/>
            <a:ext cx="2661314" cy="1876627"/>
            <a:chOff x="4193976" y="4048147"/>
            <a:chExt cx="2661314" cy="1876627"/>
          </a:xfrm>
        </p:grpSpPr>
        <p:grpSp>
          <p:nvGrpSpPr>
            <p:cNvPr id="29" name="组合 28"/>
            <p:cNvGrpSpPr/>
            <p:nvPr/>
          </p:nvGrpSpPr>
          <p:grpSpPr>
            <a:xfrm>
              <a:off x="4193976" y="4048147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矩形 29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4389050" y="4104542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245997" y="4639896"/>
              <a:ext cx="260320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80000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通过支付宝缴费，缴费安全系数高，并且各项支出都有详细的清单，用户一目了然。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085863" y="4048147"/>
            <a:ext cx="2661314" cy="2289043"/>
            <a:chOff x="8085863" y="4048147"/>
            <a:chExt cx="2661314" cy="2289043"/>
          </a:xfrm>
        </p:grpSpPr>
        <p:grpSp>
          <p:nvGrpSpPr>
            <p:cNvPr id="32" name="组合 31"/>
            <p:cNvGrpSpPr/>
            <p:nvPr/>
          </p:nvGrpSpPr>
          <p:grpSpPr>
            <a:xfrm>
              <a:off x="8085863" y="4048147"/>
              <a:ext cx="2661314" cy="2289043"/>
              <a:chOff x="4193976" y="1536311"/>
              <a:chExt cx="2661314" cy="228904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矩形 32"/>
              <p:cNvSpPr/>
              <p:nvPr/>
            </p:nvSpPr>
            <p:spPr>
              <a:xfrm>
                <a:off x="4193976" y="1901291"/>
                <a:ext cx="2661314" cy="19240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290525" y="4104542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160741" y="4550606"/>
              <a:ext cx="2524891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800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通过小区动态和邻里圈模块的设计，在物业公司和住户，小区住户之间搭建了信息互通的渠道，提升了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的趣味性和交互性。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52"/>
          <p:cNvSpPr txBox="1"/>
          <p:nvPr/>
        </p:nvSpPr>
        <p:spPr>
          <a:xfrm>
            <a:off x="877788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53"/>
          <p:cNvSpPr txBox="1"/>
          <p:nvPr/>
        </p:nvSpPr>
        <p:spPr>
          <a:xfrm>
            <a:off x="878679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54"/>
          <p:cNvSpPr txBox="1"/>
          <p:nvPr/>
        </p:nvSpPr>
        <p:spPr>
          <a:xfrm>
            <a:off x="902532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55"/>
          <p:cNvSpPr txBox="1"/>
          <p:nvPr/>
        </p:nvSpPr>
        <p:spPr>
          <a:xfrm>
            <a:off x="902532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1245" y="2005708"/>
            <a:ext cx="2067146" cy="523220"/>
            <a:chOff x="631246" y="1992816"/>
            <a:chExt cx="2067146" cy="523220"/>
          </a:xfrm>
        </p:grpSpPr>
        <p:sp>
          <p:nvSpPr>
            <p:cNvPr id="52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622404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23295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47148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47148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5"/>
          <p:cNvSpPr txBox="1"/>
          <p:nvPr/>
        </p:nvSpPr>
        <p:spPr>
          <a:xfrm>
            <a:off x="1419347" y="542360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63963" y="557701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59749" y="693791"/>
            <a:ext cx="352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物业服务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有一下几个优点：</a:t>
            </a:r>
          </a:p>
        </p:txBody>
      </p:sp>
    </p:spTree>
    <p:extLst>
      <p:ext uri="{BB962C8B-B14F-4D97-AF65-F5344CB8AC3E}">
        <p14:creationId xmlns:p14="http://schemas.microsoft.com/office/powerpoint/2010/main" val="350801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91" y="1824224"/>
            <a:ext cx="900218" cy="826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7591" y="3040331"/>
            <a:ext cx="36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06846" y="4016656"/>
            <a:ext cx="3778309" cy="495139"/>
            <a:chOff x="3213685" y="3847870"/>
            <a:chExt cx="3778309" cy="495139"/>
          </a:xfrm>
        </p:grpSpPr>
        <p:sp>
          <p:nvSpPr>
            <p:cNvPr id="7" name="矩形 6"/>
            <p:cNvSpPr/>
            <p:nvPr/>
          </p:nvSpPr>
          <p:spPr>
            <a:xfrm>
              <a:off x="3284181" y="3847870"/>
              <a:ext cx="3637319" cy="495139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13685" y="3912705"/>
              <a:ext cx="3778309" cy="40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WELCOME TO GUIDE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9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3412938"/>
            <a:ext cx="2397704" cy="523220"/>
            <a:chOff x="631246" y="3412938"/>
            <a:chExt cx="2397704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2142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63072" y="2718330"/>
            <a:ext cx="4462199" cy="1422197"/>
            <a:chOff x="4575785" y="2700802"/>
            <a:chExt cx="4462199" cy="1422197"/>
          </a:xfrm>
        </p:grpSpPr>
        <p:grpSp>
          <p:nvGrpSpPr>
            <p:cNvPr id="23" name="组合 22"/>
            <p:cNvGrpSpPr/>
            <p:nvPr/>
          </p:nvGrpSpPr>
          <p:grpSpPr>
            <a:xfrm>
              <a:off x="4575785" y="2700802"/>
              <a:ext cx="1422197" cy="1422197"/>
              <a:chOff x="4920342" y="2700802"/>
              <a:chExt cx="1422197" cy="1422197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0342" y="2700802"/>
                <a:ext cx="1422197" cy="1422197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5003120" y="2860061"/>
                <a:ext cx="1132114" cy="1200329"/>
              </a:xfrm>
              <a:prstGeom prst="rect">
                <a:avLst/>
              </a:prstGeom>
              <a:noFill/>
              <a:scene3d>
                <a:camera prst="perspectiveHeroicExtremeLeftFacing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dirty="0">
                    <a:solidFill>
                      <a:schemeClr val="bg1"/>
                    </a:solidFill>
                    <a:latin typeface="+mn-ea"/>
                  </a:rPr>
                  <a:t>？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9430" y="5508679"/>
            <a:ext cx="2067145" cy="523220"/>
            <a:chOff x="631246" y="4833059"/>
            <a:chExt cx="2067145" cy="523220"/>
          </a:xfrm>
        </p:grpSpPr>
        <p:sp>
          <p:nvSpPr>
            <p:cNvPr id="28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回顾总结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4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04362 -0.00139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9" y="0"/>
            <a:ext cx="12190476" cy="685885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383696" y="1123950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5457825" y="1287966"/>
            <a:ext cx="0" cy="157352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383696" y="2788844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465704" y="2870852"/>
            <a:ext cx="2255929" cy="1083928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655638" y="3896944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7737646" y="3965499"/>
            <a:ext cx="0" cy="189459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7655638" y="5757909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58951" y="3042980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819654" y="2628909"/>
            <a:ext cx="1205948" cy="46516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943594" y="2544072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9025602" y="1125655"/>
            <a:ext cx="0" cy="157352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rot="5400000">
            <a:off x="4695117" y="1412857"/>
            <a:ext cx="101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 rot="5400000">
            <a:off x="6871713" y="4307450"/>
            <a:ext cx="120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 rot="5400000">
            <a:off x="7989168" y="1564426"/>
            <a:ext cx="157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27369" y="1437503"/>
            <a:ext cx="2499712" cy="769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>
              <a:lnSpc>
                <a:spcPts val="1800"/>
              </a:lnSpc>
            </a:pPr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社区公告还是以纸质的公告为主，住户无法及时了解最新的</a:t>
            </a:r>
            <a:r>
              <a:rPr lang="zh-CN" altLang="en-US" sz="1400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19247" y="4375113"/>
            <a:ext cx="296782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>
              <a:lnSpc>
                <a:spcPts val="1800"/>
              </a:lnSpc>
            </a:pPr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由于缴费接口没有统一，物业缴费形式仍然以传统的现金缴费方式为主，住户必须到缴费地点排队缴费，浪费了大量的时间和人力物力。</a:t>
            </a:r>
          </a:p>
        </p:txBody>
      </p:sp>
      <p:sp>
        <p:nvSpPr>
          <p:cNvPr id="48" name="矩形 47"/>
          <p:cNvSpPr/>
          <p:nvPr/>
        </p:nvSpPr>
        <p:spPr>
          <a:xfrm>
            <a:off x="9189618" y="1425751"/>
            <a:ext cx="2773782" cy="2154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000">
              <a:lnSpc>
                <a:spcPts val="1800"/>
              </a:lnSpc>
            </a:pPr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用户的投诉，房产的交接等等也没有办法方便地得到及时处理和反馈。</a:t>
            </a:r>
          </a:p>
          <a:p>
            <a:pPr indent="180000">
              <a:lnSpc>
                <a:spcPts val="1800"/>
              </a:lnSpc>
            </a:pPr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物业服务</a:t>
            </a:r>
            <a:r>
              <a:rPr lang="en-US" altLang="zh-CN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，顾名思义是一款能够给小区的住户提供物业服务的手机</a:t>
            </a:r>
            <a:r>
              <a:rPr lang="en-US" altLang="zh-CN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。它在物业公司和小区住户之间搭建起了一个服务提供的</a:t>
            </a:r>
            <a:r>
              <a:rPr lang="zh-CN" altLang="en-US" sz="1400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桥梁</a:t>
            </a:r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45" name="文本框 4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58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36" idx="4"/>
          </p:cNvCxnSpPr>
          <p:nvPr/>
        </p:nvCxnSpPr>
        <p:spPr>
          <a:xfrm flipH="1">
            <a:off x="7736885" y="3206996"/>
            <a:ext cx="4074" cy="71647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67175" y="6143625"/>
            <a:ext cx="743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意义： 既能方便地位小区业主提供方便快捷的服务，也能提升物业公司的工作效率，并且整合资源和数据，保证了数据的及时性和正确性。</a:t>
            </a:r>
          </a:p>
        </p:txBody>
      </p:sp>
      <p:sp>
        <p:nvSpPr>
          <p:cNvPr id="65" name="文本框 55"/>
          <p:cNvSpPr txBox="1"/>
          <p:nvPr/>
        </p:nvSpPr>
        <p:spPr>
          <a:xfrm>
            <a:off x="886630" y="542360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1246" y="557701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6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9" grpId="0" animBg="1"/>
      <p:bldP spid="35" grpId="0" animBg="1"/>
      <p:bldP spid="36" grpId="0" animBg="1"/>
      <p:bldP spid="39" grpId="0" animBg="1"/>
      <p:bldP spid="41" grpId="0"/>
      <p:bldP spid="42" grpId="0"/>
      <p:bldP spid="43" grpId="0"/>
      <p:bldP spid="46" grpId="0"/>
      <p:bldP spid="47" grpId="0"/>
      <p:bldP spid="4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93066" y="2870309"/>
            <a:ext cx="4002210" cy="1118239"/>
            <a:chOff x="5035774" y="2761971"/>
            <a:chExt cx="4002210" cy="1118239"/>
          </a:xfrm>
        </p:grpSpPr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5774" y="2761971"/>
              <a:ext cx="1118239" cy="1118239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31246" y="5347409"/>
            <a:ext cx="2067145" cy="523220"/>
            <a:chOff x="631246" y="4833059"/>
            <a:chExt cx="2067145" cy="523220"/>
          </a:xfrm>
        </p:grpSpPr>
        <p:sp>
          <p:nvSpPr>
            <p:cNvPr id="27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回顾总结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68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3945 0.0004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888537" y="692960"/>
            <a:ext cx="2891571" cy="2873380"/>
            <a:chOff x="3686030" y="1836143"/>
            <a:chExt cx="2891571" cy="2873380"/>
          </a:xfrm>
        </p:grpSpPr>
        <p:sp>
          <p:nvSpPr>
            <p:cNvPr id="3" name="椭圆 2"/>
            <p:cNvSpPr/>
            <p:nvPr/>
          </p:nvSpPr>
          <p:spPr>
            <a:xfrm>
              <a:off x="3749821" y="1836143"/>
              <a:ext cx="605678" cy="605678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86030" y="1908149"/>
              <a:ext cx="73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25612" y="2005708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2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36428" y="2441821"/>
              <a:ext cx="622616" cy="2267702"/>
              <a:chOff x="3671142" y="2149104"/>
              <a:chExt cx="622616" cy="2267702"/>
            </a:xfrm>
          </p:grpSpPr>
          <p:cxnSp>
            <p:nvCxnSpPr>
              <p:cNvPr id="23" name="直接连接符 22"/>
              <p:cNvCxnSpPr>
                <a:stCxn id="3" idx="4"/>
              </p:cNvCxnSpPr>
              <p:nvPr/>
            </p:nvCxnSpPr>
            <p:spPr>
              <a:xfrm>
                <a:off x="3687374" y="2149104"/>
                <a:ext cx="0" cy="220439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671142" y="4353502"/>
                <a:ext cx="55931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4167149" y="4290197"/>
                <a:ext cx="126609" cy="126609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4329142" y="1403960"/>
            <a:ext cx="2415376" cy="192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>
              <a:lnSpc>
                <a:spcPts val="1800"/>
              </a:lnSpc>
            </a:pPr>
            <a:r>
              <a:rPr lang="en-US" altLang="zh-CN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是由谷歌开发的一款手机操作系统，它是一款开源的操作系统。</a:t>
            </a:r>
            <a:r>
              <a:rPr lang="en-US" altLang="zh-CN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系统的内核是</a:t>
            </a:r>
            <a:r>
              <a:rPr lang="en-US" altLang="zh-CN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，所以无论在安全性还是可移植性上都有很大的保障。</a:t>
            </a:r>
          </a:p>
          <a:p>
            <a:pPr indent="180000">
              <a:lnSpc>
                <a:spcPts val="1800"/>
              </a:lnSpc>
            </a:pPr>
            <a:r>
              <a:rPr lang="zh-CN" altLang="en-US" sz="14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安卓系统架构图：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3898904" y="3775304"/>
            <a:ext cx="4478789" cy="2905371"/>
            <a:chOff x="6185668" y="1784158"/>
            <a:chExt cx="4478789" cy="2905371"/>
          </a:xfrm>
        </p:grpSpPr>
        <p:grpSp>
          <p:nvGrpSpPr>
            <p:cNvPr id="27" name="组合 26"/>
            <p:cNvGrpSpPr/>
            <p:nvPr/>
          </p:nvGrpSpPr>
          <p:grpSpPr>
            <a:xfrm>
              <a:off x="6185668" y="1784158"/>
              <a:ext cx="970056" cy="2905371"/>
              <a:chOff x="6185668" y="1784158"/>
              <a:chExt cx="970056" cy="2905371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6549340" y="2205763"/>
                <a:ext cx="17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6549340" y="2205763"/>
                <a:ext cx="606384" cy="2483766"/>
                <a:chOff x="3801674" y="1899249"/>
                <a:chExt cx="606384" cy="2483766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3801674" y="1899249"/>
                  <a:ext cx="0" cy="242046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801674" y="4319711"/>
                  <a:ext cx="55931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椭圆 32"/>
                <p:cNvSpPr/>
                <p:nvPr/>
              </p:nvSpPr>
              <p:spPr>
                <a:xfrm>
                  <a:off x="4281449" y="4256406"/>
                  <a:ext cx="126609" cy="126609"/>
                </a:xfrm>
                <a:prstGeom prst="ellipse">
                  <a:avLst/>
                </a:prstGeom>
                <a:solidFill>
                  <a:srgbClr val="0071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6249459" y="1784158"/>
                <a:ext cx="605678" cy="605678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185668" y="1856164"/>
                <a:ext cx="733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6728739" y="2826112"/>
              <a:ext cx="3834485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80000">
                <a:lnSpc>
                  <a:spcPts val="1800"/>
                </a:lnSpc>
              </a:pPr>
              <a:r>
                <a:rPr lang="zh-CN" altLang="en-US" sz="1400" spc="3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控制反转（也称为“依赖倒置原理”）是通过构建一个能够调控系统对象的组件，这个组件能够在某个系统组件或者类需要某一个依赖对象时，将一个实例化后的依赖对象给这个组件。</a:t>
              </a:r>
            </a:p>
            <a:p>
              <a:pPr indent="180000">
                <a:lnSpc>
                  <a:spcPts val="1800"/>
                </a:lnSpc>
              </a:pPr>
              <a:r>
                <a:rPr lang="zh-CN" altLang="en-US" sz="1400" spc="3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它是一种为了降低程序中的耦合度而产生的技术。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235491" y="2005708"/>
              <a:ext cx="342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 (inversion of control)</a:t>
              </a:r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控制反转技术</a:t>
              </a:r>
              <a:endParaRPr lang="zh-CN" altLang="en-US" sz="2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文本框 52"/>
          <p:cNvSpPr txBox="1"/>
          <p:nvPr/>
        </p:nvSpPr>
        <p:spPr>
          <a:xfrm>
            <a:off x="1410505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3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4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55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31245" y="2005708"/>
            <a:ext cx="2067146" cy="523220"/>
            <a:chOff x="631246" y="1992816"/>
            <a:chExt cx="2067146" cy="523220"/>
          </a:xfrm>
        </p:grpSpPr>
        <p:sp>
          <p:nvSpPr>
            <p:cNvPr id="63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1155121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55"/>
          <p:cNvSpPr txBox="1"/>
          <p:nvPr/>
        </p:nvSpPr>
        <p:spPr>
          <a:xfrm>
            <a:off x="886630" y="542360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1246" y="557701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片 70" descr="sssss"/>
          <p:cNvPicPr/>
          <p:nvPr/>
        </p:nvPicPr>
        <p:blipFill>
          <a:blip r:embed="rId3"/>
          <a:stretch>
            <a:fillRect/>
          </a:stretch>
        </p:blipFill>
        <p:spPr>
          <a:xfrm>
            <a:off x="8549907" y="278293"/>
            <a:ext cx="2429043" cy="357904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20200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5979" y="2967764"/>
            <a:ext cx="3759297" cy="923330"/>
            <a:chOff x="6035979" y="2967764"/>
            <a:chExt cx="375929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32794" y="5416373"/>
            <a:ext cx="2067145" cy="523220"/>
            <a:chOff x="631246" y="4833059"/>
            <a:chExt cx="2067145" cy="523220"/>
          </a:xfrm>
        </p:grpSpPr>
        <p:sp>
          <p:nvSpPr>
            <p:cNvPr id="27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回顾总结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13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"/>
                            </p:stCondLst>
                            <p:childTnLst>
                              <p:par>
                                <p:cTn id="4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3685 0.00139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427" y="-7951"/>
            <a:ext cx="12190476" cy="6858858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H="1">
            <a:off x="5829319" y="3057813"/>
            <a:ext cx="743759" cy="1809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817704" y="4914902"/>
            <a:ext cx="29552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573078" y="2396771"/>
            <a:ext cx="1789044" cy="661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330318" y="2396771"/>
            <a:ext cx="410817" cy="24704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4352919" y="2354652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392588" y="1975405"/>
            <a:ext cx="200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系统功能需求图</a:t>
            </a:r>
            <a:endParaRPr lang="zh-CN" altLang="en-US" sz="16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8346070" y="1747218"/>
            <a:ext cx="410967" cy="66219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8772939" y="1763120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848633" y="1401739"/>
            <a:ext cx="2133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功能模块结构图</a:t>
            </a:r>
            <a:endParaRPr lang="zh-CN" altLang="en-US" sz="16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5468420" y="4179631"/>
            <a:ext cx="355578" cy="7067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603989" y="4163729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750768" y="4264212"/>
            <a:ext cx="410967" cy="66219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9161735" y="4272163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502718" y="3825175"/>
            <a:ext cx="21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的非功能性需求</a:t>
            </a:r>
            <a:endParaRPr lang="zh-CN" altLang="en-US" sz="16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223682" y="3939936"/>
            <a:ext cx="158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系统用例分析</a:t>
            </a:r>
            <a:endParaRPr lang="zh-CN" altLang="en-US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000117" y="2493627"/>
            <a:ext cx="998213" cy="977851"/>
            <a:chOff x="5994890" y="2625067"/>
            <a:chExt cx="998213" cy="977851"/>
          </a:xfrm>
        </p:grpSpPr>
        <p:sp>
          <p:nvSpPr>
            <p:cNvPr id="36" name="任意多边形 35"/>
            <p:cNvSpPr/>
            <p:nvPr/>
          </p:nvSpPr>
          <p:spPr>
            <a:xfrm>
              <a:off x="6404894" y="3044727"/>
              <a:ext cx="561647" cy="558191"/>
            </a:xfrm>
            <a:custGeom>
              <a:avLst/>
              <a:gdLst>
                <a:gd name="connsiteX0" fmla="*/ 554353 w 561647"/>
                <a:gd name="connsiteY0" fmla="*/ 0 h 558191"/>
                <a:gd name="connsiteX1" fmla="*/ 561647 w 561647"/>
                <a:gd name="connsiteY1" fmla="*/ 72355 h 558191"/>
                <a:gd name="connsiteX2" fmla="*/ 75811 w 561647"/>
                <a:gd name="connsiteY2" fmla="*/ 558191 h 558191"/>
                <a:gd name="connsiteX3" fmla="*/ 0 w 561647"/>
                <a:gd name="connsiteY3" fmla="*/ 550549 h 558191"/>
                <a:gd name="connsiteX4" fmla="*/ 168034 w 561647"/>
                <a:gd name="connsiteY4" fmla="*/ 141235 h 55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647" h="558191">
                  <a:moveTo>
                    <a:pt x="554353" y="0"/>
                  </a:moveTo>
                  <a:lnTo>
                    <a:pt x="561647" y="72355"/>
                  </a:lnTo>
                  <a:cubicBezTo>
                    <a:pt x="561647" y="340675"/>
                    <a:pt x="344131" y="558191"/>
                    <a:pt x="75811" y="558191"/>
                  </a:cubicBezTo>
                  <a:lnTo>
                    <a:pt x="0" y="550549"/>
                  </a:lnTo>
                  <a:lnTo>
                    <a:pt x="168034" y="141235"/>
                  </a:lnTo>
                  <a:close/>
                </a:path>
              </a:pathLst>
            </a:cu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994890" y="2625067"/>
              <a:ext cx="998213" cy="971671"/>
              <a:chOff x="5994890" y="2625067"/>
              <a:chExt cx="998213" cy="97167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5994890" y="2625067"/>
                <a:ext cx="971671" cy="971671"/>
              </a:xfrm>
              <a:prstGeom prst="ellipse">
                <a:avLst/>
              </a:prstGeom>
              <a:noFill/>
              <a:ln>
                <a:solidFill>
                  <a:srgbClr val="007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515974" y="3130538"/>
                <a:ext cx="477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710906" y="1973782"/>
            <a:ext cx="971671" cy="997881"/>
            <a:chOff x="7742710" y="2093047"/>
            <a:chExt cx="971671" cy="997881"/>
          </a:xfrm>
        </p:grpSpPr>
        <p:sp>
          <p:nvSpPr>
            <p:cNvPr id="48" name="任意多边形 47"/>
            <p:cNvSpPr/>
            <p:nvPr/>
          </p:nvSpPr>
          <p:spPr>
            <a:xfrm>
              <a:off x="7771980" y="2523902"/>
              <a:ext cx="665476" cy="544147"/>
            </a:xfrm>
            <a:custGeom>
              <a:avLst/>
              <a:gdLst>
                <a:gd name="connsiteX0" fmla="*/ 583184 w 665476"/>
                <a:gd name="connsiteY0" fmla="*/ 0 h 544147"/>
                <a:gd name="connsiteX1" fmla="*/ 665476 w 665476"/>
                <a:gd name="connsiteY1" fmla="*/ 495277 h 544147"/>
                <a:gd name="connsiteX2" fmla="*/ 645779 w 665476"/>
                <a:gd name="connsiteY2" fmla="*/ 505968 h 544147"/>
                <a:gd name="connsiteX3" fmla="*/ 456670 w 665476"/>
                <a:gd name="connsiteY3" fmla="*/ 544147 h 544147"/>
                <a:gd name="connsiteX4" fmla="*/ 9014 w 665476"/>
                <a:gd name="connsiteY4" fmla="*/ 247421 h 544147"/>
                <a:gd name="connsiteX5" fmla="*/ 0 w 665476"/>
                <a:gd name="connsiteY5" fmla="*/ 218384 h 54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476" h="544147">
                  <a:moveTo>
                    <a:pt x="583184" y="0"/>
                  </a:moveTo>
                  <a:lnTo>
                    <a:pt x="665476" y="495277"/>
                  </a:lnTo>
                  <a:lnTo>
                    <a:pt x="645779" y="505968"/>
                  </a:lnTo>
                  <a:cubicBezTo>
                    <a:pt x="587655" y="530552"/>
                    <a:pt x="523750" y="544147"/>
                    <a:pt x="456670" y="544147"/>
                  </a:cubicBezTo>
                  <a:cubicBezTo>
                    <a:pt x="255430" y="544147"/>
                    <a:pt x="82768" y="421794"/>
                    <a:pt x="9014" y="247421"/>
                  </a:cubicBezTo>
                  <a:lnTo>
                    <a:pt x="0" y="218384"/>
                  </a:lnTo>
                  <a:close/>
                </a:path>
              </a:pathLst>
            </a:custGeom>
            <a:solidFill>
              <a:srgbClr val="007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7742710" y="2093047"/>
              <a:ext cx="971671" cy="971671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994530" y="2567708"/>
              <a:ext cx="624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04518" y="4353828"/>
            <a:ext cx="971671" cy="971671"/>
            <a:chOff x="8228371" y="4425387"/>
            <a:chExt cx="971671" cy="971671"/>
          </a:xfrm>
        </p:grpSpPr>
        <p:sp>
          <p:nvSpPr>
            <p:cNvPr id="50" name="任意多边形 49"/>
            <p:cNvSpPr/>
            <p:nvPr/>
          </p:nvSpPr>
          <p:spPr>
            <a:xfrm>
              <a:off x="8228546" y="4428430"/>
              <a:ext cx="544395" cy="554700"/>
            </a:xfrm>
            <a:custGeom>
              <a:avLst/>
              <a:gdLst>
                <a:gd name="connsiteX0" fmla="*/ 452229 w 544395"/>
                <a:gd name="connsiteY0" fmla="*/ 0 h 554700"/>
                <a:gd name="connsiteX1" fmla="*/ 544395 w 544395"/>
                <a:gd name="connsiteY1" fmla="*/ 554700 h 554700"/>
                <a:gd name="connsiteX2" fmla="*/ 7144 w 544395"/>
                <a:gd name="connsiteY2" fmla="*/ 553312 h 554700"/>
                <a:gd name="connsiteX3" fmla="*/ 0 w 544395"/>
                <a:gd name="connsiteY3" fmla="*/ 482448 h 554700"/>
                <a:gd name="connsiteX4" fmla="*/ 387923 w 544395"/>
                <a:gd name="connsiteY4" fmla="*/ 6483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395" h="554700">
                  <a:moveTo>
                    <a:pt x="452229" y="0"/>
                  </a:moveTo>
                  <a:lnTo>
                    <a:pt x="544395" y="554700"/>
                  </a:lnTo>
                  <a:lnTo>
                    <a:pt x="7144" y="553312"/>
                  </a:lnTo>
                  <a:lnTo>
                    <a:pt x="0" y="482448"/>
                  </a:lnTo>
                  <a:cubicBezTo>
                    <a:pt x="0" y="247668"/>
                    <a:pt x="166536" y="51785"/>
                    <a:pt x="387923" y="6483"/>
                  </a:cubicBezTo>
                  <a:close/>
                </a:path>
              </a:pathLst>
            </a:custGeom>
            <a:solidFill>
              <a:srgbClr val="007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228371" y="4425387"/>
              <a:ext cx="971671" cy="971671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344860" y="4494097"/>
              <a:ext cx="369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25692" y="4259762"/>
            <a:ext cx="971671" cy="971671"/>
            <a:chOff x="5517741" y="4347223"/>
            <a:chExt cx="971671" cy="971671"/>
          </a:xfrm>
        </p:grpSpPr>
        <p:sp>
          <p:nvSpPr>
            <p:cNvPr id="45" name="任意多边形 44"/>
            <p:cNvSpPr/>
            <p:nvPr/>
          </p:nvSpPr>
          <p:spPr>
            <a:xfrm>
              <a:off x="5824000" y="4356310"/>
              <a:ext cx="656727" cy="630232"/>
            </a:xfrm>
            <a:custGeom>
              <a:avLst/>
              <a:gdLst>
                <a:gd name="connsiteX0" fmla="*/ 261031 w 656727"/>
                <a:gd name="connsiteY0" fmla="*/ 0 h 630232"/>
                <a:gd name="connsiteX1" fmla="*/ 268804 w 656727"/>
                <a:gd name="connsiteY1" fmla="*/ 784 h 630232"/>
                <a:gd name="connsiteX2" fmla="*/ 656727 w 656727"/>
                <a:gd name="connsiteY2" fmla="*/ 476749 h 630232"/>
                <a:gd name="connsiteX3" fmla="*/ 646857 w 656727"/>
                <a:gd name="connsiteY3" fmla="*/ 574662 h 630232"/>
                <a:gd name="connsiteX4" fmla="*/ 629607 w 656727"/>
                <a:gd name="connsiteY4" fmla="*/ 630232 h 630232"/>
                <a:gd name="connsiteX5" fmla="*/ 0 w 656727"/>
                <a:gd name="connsiteY5" fmla="*/ 628605 h 63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727" h="630232">
                  <a:moveTo>
                    <a:pt x="261031" y="0"/>
                  </a:moveTo>
                  <a:lnTo>
                    <a:pt x="268804" y="784"/>
                  </a:lnTo>
                  <a:cubicBezTo>
                    <a:pt x="490192" y="46086"/>
                    <a:pt x="656727" y="241969"/>
                    <a:pt x="656727" y="476749"/>
                  </a:cubicBezTo>
                  <a:cubicBezTo>
                    <a:pt x="656727" y="510289"/>
                    <a:pt x="653329" y="543035"/>
                    <a:pt x="646857" y="574662"/>
                  </a:cubicBezTo>
                  <a:lnTo>
                    <a:pt x="629607" y="630232"/>
                  </a:lnTo>
                  <a:lnTo>
                    <a:pt x="0" y="628605"/>
                  </a:lnTo>
                  <a:close/>
                </a:path>
              </a:pathLst>
            </a:custGeom>
            <a:solidFill>
              <a:srgbClr val="007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517741" y="4347223"/>
              <a:ext cx="971671" cy="971671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998673" y="4472328"/>
              <a:ext cx="344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直接连接符 57"/>
          <p:cNvCxnSpPr/>
          <p:nvPr/>
        </p:nvCxnSpPr>
        <p:spPr>
          <a:xfrm flipH="1" flipV="1">
            <a:off x="6228732" y="2354652"/>
            <a:ext cx="349333" cy="6936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-47706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9" name="文本框 78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52"/>
          <p:cNvSpPr txBox="1"/>
          <p:nvPr/>
        </p:nvSpPr>
        <p:spPr>
          <a:xfrm>
            <a:off x="877788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3"/>
          <p:cNvSpPr txBox="1"/>
          <p:nvPr/>
        </p:nvSpPr>
        <p:spPr>
          <a:xfrm>
            <a:off x="1427298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54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55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31245" y="2005708"/>
            <a:ext cx="2067146" cy="523220"/>
            <a:chOff x="631246" y="1992816"/>
            <a:chExt cx="2067146" cy="523220"/>
          </a:xfrm>
        </p:grpSpPr>
        <p:sp>
          <p:nvSpPr>
            <p:cNvPr id="95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矩形 96"/>
          <p:cNvSpPr/>
          <p:nvPr/>
        </p:nvSpPr>
        <p:spPr>
          <a:xfrm>
            <a:off x="622404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1171914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55"/>
          <p:cNvSpPr txBox="1"/>
          <p:nvPr/>
        </p:nvSpPr>
        <p:spPr>
          <a:xfrm>
            <a:off x="886630" y="542360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31246" y="557701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" name="图片 102" descr="dddddd"/>
          <p:cNvPicPr/>
          <p:nvPr/>
        </p:nvPicPr>
        <p:blipFill>
          <a:blip r:embed="rId3"/>
          <a:stretch>
            <a:fillRect/>
          </a:stretch>
        </p:blipFill>
        <p:spPr>
          <a:xfrm>
            <a:off x="3460456" y="206875"/>
            <a:ext cx="3409472" cy="179075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 descr="eeeee"/>
          <p:cNvPicPr/>
          <p:nvPr/>
        </p:nvPicPr>
        <p:blipFill rotWithShape="1">
          <a:blip r:embed="rId4"/>
          <a:srcRect l="1458" t="3674" r="2827" b="5310"/>
          <a:stretch/>
        </p:blipFill>
        <p:spPr>
          <a:xfrm>
            <a:off x="8733184" y="1876509"/>
            <a:ext cx="3450865" cy="194038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 descr="APP系统用例"/>
          <p:cNvPicPr/>
          <p:nvPr/>
        </p:nvPicPr>
        <p:blipFill rotWithShape="1">
          <a:blip r:embed="rId5"/>
          <a:srcRect l="5518" t="3037" r="4981" b="4454"/>
          <a:stretch/>
        </p:blipFill>
        <p:spPr>
          <a:xfrm>
            <a:off x="9223683" y="4422537"/>
            <a:ext cx="2960366" cy="198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3502719" y="4226652"/>
            <a:ext cx="2022974" cy="145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页面美观友好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  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操作方便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的反应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  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，优化合理</a:t>
            </a:r>
          </a:p>
          <a:p>
            <a:pPr>
              <a:lnSpc>
                <a:spcPts val="1800"/>
              </a:lnSpc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的安全性高</a:t>
            </a:r>
          </a:p>
          <a:p>
            <a:pPr>
              <a:lnSpc>
                <a:spcPts val="1800"/>
              </a:lnSpc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）良好的可维护性</a:t>
            </a:r>
          </a:p>
        </p:txBody>
      </p:sp>
    </p:spTree>
    <p:extLst>
      <p:ext uri="{BB962C8B-B14F-4D97-AF65-F5344CB8AC3E}">
        <p14:creationId xmlns:p14="http://schemas.microsoft.com/office/powerpoint/2010/main" val="39495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/>
      <p:bldP spid="67" grpId="0"/>
      <p:bldP spid="68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64809" y="2755359"/>
            <a:ext cx="4030467" cy="1208935"/>
            <a:chOff x="5764809" y="2755359"/>
            <a:chExt cx="4030467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08724" y="5398911"/>
            <a:ext cx="2067145" cy="523220"/>
            <a:chOff x="608724" y="5398911"/>
            <a:chExt cx="2067145" cy="523220"/>
          </a:xfrm>
        </p:grpSpPr>
        <p:sp>
          <p:nvSpPr>
            <p:cNvPr id="25" name="文本框 13"/>
            <p:cNvSpPr txBox="1"/>
            <p:nvPr/>
          </p:nvSpPr>
          <p:spPr>
            <a:xfrm>
              <a:off x="864108" y="5398911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回顾总结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08724" y="5552313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82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50"/>
                            </p:stCondLst>
                            <p:childTnLst>
                              <p:par>
                                <p:cTn id="4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03906 -1.85185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525837" y="1424463"/>
            <a:ext cx="24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的系统架构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6086517" y="153123"/>
            <a:ext cx="10245" cy="324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52"/>
          <p:cNvSpPr txBox="1"/>
          <p:nvPr/>
        </p:nvSpPr>
        <p:spPr>
          <a:xfrm>
            <a:off x="877788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3"/>
          <p:cNvSpPr txBox="1"/>
          <p:nvPr/>
        </p:nvSpPr>
        <p:spPr>
          <a:xfrm>
            <a:off x="878679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54"/>
          <p:cNvSpPr txBox="1"/>
          <p:nvPr/>
        </p:nvSpPr>
        <p:spPr>
          <a:xfrm>
            <a:off x="1419347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55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31245" y="2005708"/>
            <a:ext cx="2067146" cy="523220"/>
            <a:chOff x="631246" y="1992816"/>
            <a:chExt cx="2067146" cy="523220"/>
          </a:xfrm>
        </p:grpSpPr>
        <p:sp>
          <p:nvSpPr>
            <p:cNvPr id="32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622404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23295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63963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55"/>
          <p:cNvSpPr txBox="1"/>
          <p:nvPr/>
        </p:nvSpPr>
        <p:spPr>
          <a:xfrm>
            <a:off x="886630" y="542360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回顾总结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1246" y="557701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 descr="系统架构图"/>
          <p:cNvPicPr/>
          <p:nvPr/>
        </p:nvPicPr>
        <p:blipFill>
          <a:blip r:embed="rId3"/>
          <a:stretch>
            <a:fillRect/>
          </a:stretch>
        </p:blipFill>
        <p:spPr>
          <a:xfrm>
            <a:off x="6489039" y="125778"/>
            <a:ext cx="4541694" cy="3235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23"/>
          <p:cNvSpPr txBox="1"/>
          <p:nvPr/>
        </p:nvSpPr>
        <p:spPr>
          <a:xfrm>
            <a:off x="3525838" y="4806830"/>
            <a:ext cx="2095734" cy="70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500"/>
              </a:lnSpc>
            </a:pPr>
            <a:r>
              <a:rPr lang="zh-CN" altLang="en-US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注册和</a:t>
            </a:r>
            <a:r>
              <a:rPr lang="zh-CN" altLang="en-US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zh-CN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086517" y="3535490"/>
            <a:ext cx="10245" cy="324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 descr="APP用户注册时序图"/>
          <p:cNvPicPr/>
          <p:nvPr/>
        </p:nvPicPr>
        <p:blipFill>
          <a:blip r:embed="rId4"/>
          <a:stretch>
            <a:fillRect/>
          </a:stretch>
        </p:blipFill>
        <p:spPr>
          <a:xfrm>
            <a:off x="6333585" y="3874169"/>
            <a:ext cx="5610225" cy="25736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3529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727</Words>
  <Application>Microsoft Office PowerPoint</Application>
  <PresentationFormat>自定义</PresentationFormat>
  <Paragraphs>201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龙时富</dc:creator>
  <cp:lastModifiedBy>LinShengling</cp:lastModifiedBy>
  <cp:revision>62</cp:revision>
  <dcterms:created xsi:type="dcterms:W3CDTF">2016-02-29T10:49:03Z</dcterms:created>
  <dcterms:modified xsi:type="dcterms:W3CDTF">2017-05-02T07:57:08Z</dcterms:modified>
</cp:coreProperties>
</file>