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76" r:id="rId14"/>
    <p:sldId id="275"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4" autoAdjust="0"/>
    <p:restoredTop sz="94660"/>
  </p:normalViewPr>
  <p:slideViewPr>
    <p:cSldViewPr snapToGrid="0">
      <p:cViewPr varScale="1">
        <p:scale>
          <a:sx n="63" d="100"/>
          <a:sy n="63" d="100"/>
        </p:scale>
        <p:origin x="6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14850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192534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146060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231071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151680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2468968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225366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386446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227687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274473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B9F30-B385-4B9A-8BC3-E0E74DD4F82B}" type="datetimeFigureOut">
              <a:rPr lang="en-US" smtClean="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F507B-1F6A-480F-B8E6-85A897318592}" type="slidenum">
              <a:rPr lang="en-US" smtClean="0"/>
              <a:t>‹#›</a:t>
            </a:fld>
            <a:endParaRPr lang="en-US" dirty="0"/>
          </a:p>
        </p:txBody>
      </p:sp>
    </p:spTree>
    <p:extLst>
      <p:ext uri="{BB962C8B-B14F-4D97-AF65-F5344CB8AC3E}">
        <p14:creationId xmlns:p14="http://schemas.microsoft.com/office/powerpoint/2010/main" val="125865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B9F30-B385-4B9A-8BC3-E0E74DD4F82B}" type="datetimeFigureOut">
              <a:rPr lang="en-US" smtClean="0"/>
              <a:t>8/8/2022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F507B-1F6A-480F-B8E6-85A897318592}" type="slidenum">
              <a:rPr lang="en-US" smtClean="0"/>
              <a:t>‹#›</a:t>
            </a:fld>
            <a:endParaRPr lang="en-US" dirty="0"/>
          </a:p>
        </p:txBody>
      </p:sp>
    </p:spTree>
    <p:extLst>
      <p:ext uri="{BB962C8B-B14F-4D97-AF65-F5344CB8AC3E}">
        <p14:creationId xmlns:p14="http://schemas.microsoft.com/office/powerpoint/2010/main" val="406722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machine-learning-databases/00468/online_shoppers_intention.csv"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Predicting Online Shoppers Purchasing Intention</a:t>
            </a: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fontScale="62500" lnSpcReduction="20000"/>
          </a:bodyPr>
          <a:lstStyle/>
          <a:p>
            <a:pPr algn="l"/>
            <a:r>
              <a:rPr lang="en-US" dirty="0">
                <a:cs typeface="Calibri"/>
              </a:rPr>
              <a:t>By: </a:t>
            </a:r>
          </a:p>
          <a:p>
            <a:pPr algn="l"/>
            <a:r>
              <a:rPr lang="en-US" dirty="0" err="1">
                <a:ea typeface="+mn-lt"/>
                <a:cs typeface="Calibri"/>
              </a:rPr>
              <a:t>Pavanika</a:t>
            </a:r>
            <a:r>
              <a:rPr lang="en-US" dirty="0">
                <a:ea typeface="+mn-lt"/>
                <a:cs typeface="Calibri"/>
              </a:rPr>
              <a:t> T</a:t>
            </a:r>
          </a:p>
          <a:p>
            <a:pPr algn="l"/>
            <a:r>
              <a:rPr lang="en-US" dirty="0">
                <a:ea typeface="+mn-lt"/>
                <a:cs typeface="+mn-lt"/>
              </a:rPr>
              <a:t>Vaishnavi B</a:t>
            </a:r>
          </a:p>
          <a:p>
            <a:pPr algn="l"/>
            <a:r>
              <a:rPr lang="en-US" dirty="0">
                <a:ea typeface="+mn-lt"/>
                <a:cs typeface="+mn-lt"/>
              </a:rPr>
              <a:t>Abhishek Reddy B</a:t>
            </a:r>
          </a:p>
          <a:p>
            <a:pPr algn="l"/>
            <a:r>
              <a:rPr lang="en-US" dirty="0" err="1">
                <a:ea typeface="+mn-lt"/>
                <a:cs typeface="+mn-lt"/>
              </a:rPr>
              <a:t>Jalender</a:t>
            </a:r>
            <a:r>
              <a:rPr lang="en-US" dirty="0">
                <a:ea typeface="+mn-lt"/>
                <a:cs typeface="+mn-lt"/>
              </a:rPr>
              <a:t> Reddy M</a:t>
            </a:r>
          </a:p>
        </p:txBody>
      </p:sp>
    </p:spTree>
    <p:extLst>
      <p:ext uri="{BB962C8B-B14F-4D97-AF65-F5344CB8AC3E}">
        <p14:creationId xmlns:p14="http://schemas.microsoft.com/office/powerpoint/2010/main" val="3652545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8209" y="5554639"/>
            <a:ext cx="9654076" cy="982473"/>
          </a:xfrm>
        </p:spPr>
        <p:txBody>
          <a:bodyPr>
            <a:normAutofit/>
          </a:bodyPr>
          <a:lstStyle/>
          <a:p>
            <a:r>
              <a:rPr lang="en-US" sz="4000" dirty="0">
                <a:solidFill>
                  <a:srgbClr val="FFFFFF"/>
                </a:solidFill>
              </a:rPr>
              <a:t>Analysis 						</a:t>
            </a:r>
          </a:p>
        </p:txBody>
      </p:sp>
      <p:sp>
        <p:nvSpPr>
          <p:cNvPr id="3" name="Content Placeholder 2"/>
          <p:cNvSpPr>
            <a:spLocks noGrp="1"/>
          </p:cNvSpPr>
          <p:nvPr>
            <p:ph idx="1"/>
          </p:nvPr>
        </p:nvSpPr>
        <p:spPr>
          <a:xfrm>
            <a:off x="7076048" y="824249"/>
            <a:ext cx="4684543" cy="4304670"/>
          </a:xfrm>
        </p:spPr>
        <p:txBody>
          <a:bodyPr vert="horz" lIns="91440" tIns="45720" rIns="91440" bIns="45720" rtlCol="0" anchor="ctr">
            <a:normAutofit fontScale="92500" lnSpcReduction="10000"/>
          </a:bodyPr>
          <a:lstStyle/>
          <a:p>
            <a:r>
              <a:rPr lang="en-US" sz="2000" b="1" dirty="0"/>
              <a:t>Feature selection</a:t>
            </a:r>
            <a:endParaRPr lang="en-US" sz="2000" b="1" dirty="0">
              <a:cs typeface="Calibri"/>
            </a:endParaRPr>
          </a:p>
          <a:p>
            <a:pPr lvl="1"/>
            <a:r>
              <a:rPr lang="en-US" sz="2000" dirty="0"/>
              <a:t>The process will help with the identification of influential features to the model.</a:t>
            </a:r>
            <a:endParaRPr lang="en-US" sz="2000" dirty="0">
              <a:cs typeface="Calibri"/>
            </a:endParaRPr>
          </a:p>
          <a:p>
            <a:pPr lvl="1"/>
            <a:r>
              <a:rPr lang="en-US" sz="2000" dirty="0"/>
              <a:t>A simple random forest model is built with all necessary independent variables.</a:t>
            </a:r>
            <a:endParaRPr lang="en-US" sz="2000" dirty="0">
              <a:cs typeface="Calibri"/>
            </a:endParaRPr>
          </a:p>
          <a:p>
            <a:pPr lvl="1"/>
            <a:r>
              <a:rPr lang="en-US" sz="2000" dirty="0"/>
              <a:t>From the model, we determine the feature importance and rank them from the most to least important using ‘</a:t>
            </a:r>
            <a:r>
              <a:rPr lang="en-US" sz="2000" dirty="0" err="1"/>
              <a:t>featurewiz</a:t>
            </a:r>
            <a:r>
              <a:rPr lang="en-US" sz="2000" dirty="0"/>
              <a:t>’ module. </a:t>
            </a:r>
            <a:endParaRPr lang="en-US" sz="2000" dirty="0">
              <a:cs typeface="Calibri"/>
            </a:endParaRPr>
          </a:p>
          <a:p>
            <a:pPr lvl="1"/>
            <a:r>
              <a:rPr lang="en-US" sz="2000" dirty="0"/>
              <a:t>The we find the threshold of features that can help optimize the model</a:t>
            </a:r>
            <a:endParaRPr lang="en-US" sz="2000" dirty="0">
              <a:cs typeface="Calibri"/>
            </a:endParaRPr>
          </a:p>
          <a:p>
            <a:pPr lvl="1"/>
            <a:r>
              <a:rPr lang="en-US" sz="2000" dirty="0"/>
              <a:t>The selected features are split into training and testing data in 70:30 ratio.</a:t>
            </a:r>
            <a:endParaRPr lang="en-US" sz="2000" dirty="0">
              <a:cs typeface="Calibri"/>
            </a:endParaRPr>
          </a:p>
        </p:txBody>
      </p:sp>
      <p:pic>
        <p:nvPicPr>
          <p:cNvPr id="4" name="Picture 3">
            <a:extLst>
              <a:ext uri="{FF2B5EF4-FFF2-40B4-BE49-F238E27FC236}">
                <a16:creationId xmlns:a16="http://schemas.microsoft.com/office/drawing/2014/main" id="{B775451B-C2B1-969C-4209-034797742F70}"/>
              </a:ext>
            </a:extLst>
          </p:cNvPr>
          <p:cNvPicPr>
            <a:picLocks noChangeAspect="1"/>
          </p:cNvPicPr>
          <p:nvPr/>
        </p:nvPicPr>
        <p:blipFill>
          <a:blip r:embed="rId2"/>
          <a:stretch>
            <a:fillRect/>
          </a:stretch>
        </p:blipFill>
        <p:spPr>
          <a:xfrm>
            <a:off x="404802" y="618185"/>
            <a:ext cx="5810445" cy="3644326"/>
          </a:xfrm>
          <a:prstGeom prst="rect">
            <a:avLst/>
          </a:prstGeom>
        </p:spPr>
      </p:pic>
      <p:sp>
        <p:nvSpPr>
          <p:cNvPr id="5" name="TextBox 4">
            <a:extLst>
              <a:ext uri="{FF2B5EF4-FFF2-40B4-BE49-F238E27FC236}">
                <a16:creationId xmlns:a16="http://schemas.microsoft.com/office/drawing/2014/main" id="{D6E6289A-3F5D-256C-1DEC-EADCB410ADCA}"/>
              </a:ext>
            </a:extLst>
          </p:cNvPr>
          <p:cNvSpPr txBox="1"/>
          <p:nvPr/>
        </p:nvSpPr>
        <p:spPr>
          <a:xfrm>
            <a:off x="833255" y="4164720"/>
            <a:ext cx="5539409"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There is a strong association between the values of each page and the amount of revenue made. Which is shown in the above correlational matrix.</a:t>
            </a:r>
          </a:p>
          <a:p>
            <a:endParaRPr lang="en-US" dirty="0"/>
          </a:p>
        </p:txBody>
      </p:sp>
    </p:spTree>
    <p:extLst>
      <p:ext uri="{BB962C8B-B14F-4D97-AF65-F5344CB8AC3E}">
        <p14:creationId xmlns:p14="http://schemas.microsoft.com/office/powerpoint/2010/main" val="107283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8209" y="5554639"/>
            <a:ext cx="9654076" cy="982473"/>
          </a:xfrm>
        </p:spPr>
        <p:txBody>
          <a:bodyPr>
            <a:normAutofit/>
          </a:bodyPr>
          <a:lstStyle/>
          <a:p>
            <a:r>
              <a:rPr lang="en-US" sz="4000" dirty="0">
                <a:solidFill>
                  <a:srgbClr val="FFFFFF"/>
                </a:solidFill>
              </a:rPr>
              <a:t>Analysis</a:t>
            </a:r>
          </a:p>
        </p:txBody>
      </p:sp>
      <p:sp>
        <p:nvSpPr>
          <p:cNvPr id="3" name="Content Placeholder 2"/>
          <p:cNvSpPr>
            <a:spLocks noGrp="1"/>
          </p:cNvSpPr>
          <p:nvPr>
            <p:ph idx="1"/>
          </p:nvPr>
        </p:nvSpPr>
        <p:spPr>
          <a:xfrm>
            <a:off x="576775" y="824249"/>
            <a:ext cx="5078437" cy="3837904"/>
          </a:xfrm>
        </p:spPr>
        <p:txBody>
          <a:bodyPr anchor="ctr">
            <a:normAutofit/>
          </a:bodyPr>
          <a:lstStyle/>
          <a:p>
            <a:r>
              <a:rPr lang="en-US" sz="1400" b="1" dirty="0"/>
              <a:t>Modeling</a:t>
            </a:r>
          </a:p>
          <a:p>
            <a:pPr lvl="1"/>
            <a:r>
              <a:rPr lang="en-US" sz="1400" dirty="0"/>
              <a:t>All models uses </a:t>
            </a:r>
            <a:r>
              <a:rPr lang="en-US" sz="1400" dirty="0" err="1"/>
              <a:t>scikitlearn</a:t>
            </a:r>
            <a:r>
              <a:rPr lang="en-US" sz="1400" dirty="0"/>
              <a:t> module (</a:t>
            </a:r>
            <a:r>
              <a:rPr lang="en-US" sz="1400" dirty="0" err="1"/>
              <a:t>Hackeling</a:t>
            </a:r>
            <a:r>
              <a:rPr lang="en-US" sz="1400" dirty="0"/>
              <a:t>, 2017).</a:t>
            </a:r>
          </a:p>
          <a:p>
            <a:pPr lvl="2"/>
            <a:r>
              <a:rPr lang="en-US" sz="1400" dirty="0"/>
              <a:t>SVM</a:t>
            </a:r>
          </a:p>
          <a:p>
            <a:pPr lvl="2"/>
            <a:r>
              <a:rPr lang="en-US" sz="1400" dirty="0"/>
              <a:t>Passive aggressive classifier</a:t>
            </a:r>
          </a:p>
          <a:p>
            <a:pPr lvl="2"/>
            <a:r>
              <a:rPr lang="en-US" sz="1400" dirty="0"/>
              <a:t>Implemented using </a:t>
            </a:r>
            <a:r>
              <a:rPr lang="en-US" sz="1400" dirty="0" err="1"/>
              <a:t>scikitlearn</a:t>
            </a:r>
            <a:r>
              <a:rPr lang="en-US" sz="1400" dirty="0"/>
              <a:t> library</a:t>
            </a:r>
          </a:p>
          <a:p>
            <a:pPr lvl="2"/>
            <a:r>
              <a:rPr lang="en-US" sz="1400" dirty="0"/>
              <a:t>Random classifier </a:t>
            </a:r>
          </a:p>
          <a:p>
            <a:pPr lvl="3"/>
            <a:r>
              <a:rPr lang="en-US" sz="1400" dirty="0"/>
              <a:t>Implemented from </a:t>
            </a:r>
            <a:r>
              <a:rPr lang="en-US" sz="1400" dirty="0" err="1"/>
              <a:t>scikitlearn</a:t>
            </a:r>
            <a:r>
              <a:rPr lang="en-US" sz="1400" dirty="0"/>
              <a:t> library</a:t>
            </a:r>
          </a:p>
          <a:p>
            <a:pPr lvl="3"/>
            <a:r>
              <a:rPr lang="en-US" sz="1400" dirty="0"/>
              <a:t>Default Hyper parameter values are used since it is not prone to overfitting</a:t>
            </a:r>
          </a:p>
          <a:p>
            <a:pPr lvl="3"/>
            <a:r>
              <a:rPr lang="en-US" sz="1400" dirty="0"/>
              <a:t> 300 trees are chosen under </a:t>
            </a:r>
            <a:r>
              <a:rPr lang="en-US" sz="1400" dirty="0" err="1"/>
              <a:t>n_estimator</a:t>
            </a:r>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AB178D0D-08BB-FB02-81E9-A24BA276DBA1}"/>
              </a:ext>
            </a:extLst>
          </p:cNvPr>
          <p:cNvPicPr>
            <a:picLocks noChangeAspect="1"/>
          </p:cNvPicPr>
          <p:nvPr/>
        </p:nvPicPr>
        <p:blipFill>
          <a:blip r:embed="rId2"/>
          <a:stretch>
            <a:fillRect/>
          </a:stretch>
        </p:blipFill>
        <p:spPr>
          <a:xfrm>
            <a:off x="6686257" y="262323"/>
            <a:ext cx="4474698" cy="3166678"/>
          </a:xfrm>
          <a:prstGeom prst="rect">
            <a:avLst/>
          </a:prstGeom>
        </p:spPr>
      </p:pic>
      <p:sp>
        <p:nvSpPr>
          <p:cNvPr id="5" name="TextBox 4">
            <a:extLst>
              <a:ext uri="{FF2B5EF4-FFF2-40B4-BE49-F238E27FC236}">
                <a16:creationId xmlns:a16="http://schemas.microsoft.com/office/drawing/2014/main" id="{01597558-100F-62C1-3B06-44CAA2360462}"/>
              </a:ext>
            </a:extLst>
          </p:cNvPr>
          <p:cNvSpPr txBox="1"/>
          <p:nvPr/>
        </p:nvSpPr>
        <p:spPr>
          <a:xfrm>
            <a:off x="6536790" y="3882683"/>
            <a:ext cx="550515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It is patently obvious that there are a great deal of outliers. Informational duration and page values do not contain any outliers, and if you delete the values that are considered to be outliers, there will only be one value remaining in the set. </a:t>
            </a:r>
          </a:p>
          <a:p>
            <a:endParaRPr lang="en-US" dirty="0"/>
          </a:p>
        </p:txBody>
      </p:sp>
    </p:spTree>
    <p:extLst>
      <p:ext uri="{BB962C8B-B14F-4D97-AF65-F5344CB8AC3E}">
        <p14:creationId xmlns:p14="http://schemas.microsoft.com/office/powerpoint/2010/main" val="161487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6" y="502022"/>
            <a:ext cx="6173262" cy="904748"/>
          </a:xfrm>
        </p:spPr>
        <p:txBody>
          <a:bodyPr anchor="b">
            <a:normAutofit/>
          </a:bodyPr>
          <a:lstStyle/>
          <a:p>
            <a:r>
              <a:rPr lang="en-US" sz="4000" dirty="0"/>
              <a:t>Analysis 				</a:t>
            </a:r>
          </a:p>
        </p:txBody>
      </p:sp>
      <p:sp>
        <p:nvSpPr>
          <p:cNvPr id="3" name="Content Placeholder 2"/>
          <p:cNvSpPr>
            <a:spLocks noGrp="1"/>
          </p:cNvSpPr>
          <p:nvPr>
            <p:ph idx="1"/>
          </p:nvPr>
        </p:nvSpPr>
        <p:spPr>
          <a:xfrm>
            <a:off x="1136397" y="1730326"/>
            <a:ext cx="5190422" cy="4213275"/>
          </a:xfrm>
        </p:spPr>
        <p:txBody>
          <a:bodyPr>
            <a:normAutofit/>
          </a:bodyPr>
          <a:lstStyle/>
          <a:p>
            <a:r>
              <a:rPr lang="en-US" sz="2000" dirty="0"/>
              <a:t>Model evaluation</a:t>
            </a:r>
          </a:p>
          <a:p>
            <a:pPr lvl="1"/>
            <a:r>
              <a:rPr lang="en-US" sz="2000" dirty="0"/>
              <a:t>Models are evaluated using their accuracy and AIC value</a:t>
            </a:r>
          </a:p>
          <a:p>
            <a:pPr lvl="1"/>
            <a:r>
              <a:rPr lang="en-US" sz="2000" dirty="0"/>
              <a:t>The one with the highest accuracy is selected for further study and current application given we balanced the dataset.</a:t>
            </a:r>
          </a:p>
          <a:p>
            <a:pPr lvl="1"/>
            <a:r>
              <a:rPr lang="en-US" sz="2000" dirty="0"/>
              <a:t>Other metrics are based on confusion matrix.</a:t>
            </a:r>
          </a:p>
          <a:p>
            <a:pPr lvl="1"/>
            <a:r>
              <a:rPr lang="en-US" sz="2000" dirty="0"/>
              <a:t>The Visualization shows the feature importance.</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D6652A-6175-F0D9-5A45-40561D6E7CC9}"/>
              </a:ext>
            </a:extLst>
          </p:cNvPr>
          <p:cNvPicPr>
            <a:picLocks noChangeAspect="1"/>
          </p:cNvPicPr>
          <p:nvPr/>
        </p:nvPicPr>
        <p:blipFill>
          <a:blip r:embed="rId2"/>
          <a:stretch>
            <a:fillRect/>
          </a:stretch>
        </p:blipFill>
        <p:spPr>
          <a:xfrm>
            <a:off x="6572529" y="294758"/>
            <a:ext cx="5373761" cy="5816600"/>
          </a:xfrm>
          <a:prstGeom prst="rect">
            <a:avLst/>
          </a:prstGeom>
        </p:spPr>
      </p:pic>
    </p:spTree>
    <p:extLst>
      <p:ext uri="{BB962C8B-B14F-4D97-AF65-F5344CB8AC3E}">
        <p14:creationId xmlns:p14="http://schemas.microsoft.com/office/powerpoint/2010/main" val="393294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C7EAD-FCB4-15BE-A2EE-8016E8D59C49}"/>
              </a:ext>
            </a:extLst>
          </p:cNvPr>
          <p:cNvSpPr>
            <a:spLocks noGrp="1"/>
          </p:cNvSpPr>
          <p:nvPr>
            <p:ph type="title"/>
          </p:nvPr>
        </p:nvSpPr>
        <p:spPr>
          <a:xfrm>
            <a:off x="8643193" y="489507"/>
            <a:ext cx="3091607" cy="1655483"/>
          </a:xfrm>
        </p:spPr>
        <p:txBody>
          <a:bodyPr anchor="b">
            <a:normAutofit/>
          </a:bodyPr>
          <a:lstStyle/>
          <a:p>
            <a:endParaRPr lang="en-US" sz="4000" dirty="0"/>
          </a:p>
        </p:txBody>
      </p:sp>
      <p:pic>
        <p:nvPicPr>
          <p:cNvPr id="5" name="Content Placeholder 4">
            <a:extLst>
              <a:ext uri="{FF2B5EF4-FFF2-40B4-BE49-F238E27FC236}">
                <a16:creationId xmlns:a16="http://schemas.microsoft.com/office/drawing/2014/main" id="{C3AF0D89-2BB2-AFB1-DCEE-ECAB76B46C4E}"/>
              </a:ext>
            </a:extLst>
          </p:cNvPr>
          <p:cNvPicPr>
            <a:picLocks noChangeAspect="1"/>
          </p:cNvPicPr>
          <p:nvPr/>
        </p:nvPicPr>
        <p:blipFill rotWithShape="1">
          <a:blip r:embed="rId2"/>
          <a:srcRect r="-1" b="42"/>
          <a:stretch/>
        </p:blipFill>
        <p:spPr>
          <a:xfrm>
            <a:off x="20" y="432"/>
            <a:ext cx="4440682" cy="2981920"/>
          </a:xfrm>
          <a:prstGeom prst="rect">
            <a:avLst/>
          </a:prstGeom>
        </p:spPr>
      </p:pic>
      <p:sp>
        <p:nvSpPr>
          <p:cNvPr id="9" name="Content Placeholder 8">
            <a:extLst>
              <a:ext uri="{FF2B5EF4-FFF2-40B4-BE49-F238E27FC236}">
                <a16:creationId xmlns:a16="http://schemas.microsoft.com/office/drawing/2014/main" id="{CD78CA38-BB79-D639-F556-D8D9B3D15730}"/>
              </a:ext>
            </a:extLst>
          </p:cNvPr>
          <p:cNvSpPr>
            <a:spLocks noGrp="1"/>
          </p:cNvSpPr>
          <p:nvPr>
            <p:ph idx="1"/>
          </p:nvPr>
        </p:nvSpPr>
        <p:spPr>
          <a:xfrm>
            <a:off x="4589494" y="465816"/>
            <a:ext cx="7145305" cy="5477110"/>
          </a:xfrm>
        </p:spPr>
        <p:txBody>
          <a:bodyPr>
            <a:normAutofit/>
          </a:bodyPr>
          <a:lstStyle/>
          <a:p>
            <a:r>
              <a:rPr lang="en-US" sz="2000" dirty="0"/>
              <a:t>The different types of confusion matrices are shown to predict the data in different manners.</a:t>
            </a:r>
          </a:p>
          <a:p>
            <a:r>
              <a:rPr lang="en-IN" sz="2000" dirty="0"/>
              <a:t>Random forest model outperforms the other models with an accuracy of 90.94% </a:t>
            </a:r>
            <a:endParaRPr lang="en-IN" sz="1600" dirty="0"/>
          </a:p>
          <a:p>
            <a:endParaRPr lang="en-US" sz="2000" dirty="0"/>
          </a:p>
        </p:txBody>
      </p:sp>
      <p:sp>
        <p:nvSpPr>
          <p:cNvPr id="14" name="Rectangle 1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FC818BC-CEAD-4136-49D1-F6D569235AD5}"/>
              </a:ext>
            </a:extLst>
          </p:cNvPr>
          <p:cNvPicPr>
            <a:picLocks noChangeAspect="1"/>
          </p:cNvPicPr>
          <p:nvPr/>
        </p:nvPicPr>
        <p:blipFill>
          <a:blip r:embed="rId3"/>
          <a:stretch>
            <a:fillRect/>
          </a:stretch>
        </p:blipFill>
        <p:spPr>
          <a:xfrm>
            <a:off x="2622550" y="2877752"/>
            <a:ext cx="4979956" cy="3080922"/>
          </a:xfrm>
          <a:prstGeom prst="rect">
            <a:avLst/>
          </a:prstGeom>
        </p:spPr>
      </p:pic>
      <p:pic>
        <p:nvPicPr>
          <p:cNvPr id="7" name="Picture 6">
            <a:extLst>
              <a:ext uri="{FF2B5EF4-FFF2-40B4-BE49-F238E27FC236}">
                <a16:creationId xmlns:a16="http://schemas.microsoft.com/office/drawing/2014/main" id="{C285A247-5043-22C9-5027-6E525FE25FB7}"/>
              </a:ext>
            </a:extLst>
          </p:cNvPr>
          <p:cNvPicPr>
            <a:picLocks noChangeAspect="1"/>
          </p:cNvPicPr>
          <p:nvPr/>
        </p:nvPicPr>
        <p:blipFill>
          <a:blip r:embed="rId4"/>
          <a:stretch>
            <a:fillRect/>
          </a:stretch>
        </p:blipFill>
        <p:spPr>
          <a:xfrm>
            <a:off x="7751299" y="2982352"/>
            <a:ext cx="3232150" cy="2837278"/>
          </a:xfrm>
          <a:prstGeom prst="rect">
            <a:avLst/>
          </a:prstGeom>
        </p:spPr>
      </p:pic>
    </p:spTree>
    <p:extLst>
      <p:ext uri="{BB962C8B-B14F-4D97-AF65-F5344CB8AC3E}">
        <p14:creationId xmlns:p14="http://schemas.microsoft.com/office/powerpoint/2010/main" val="3050194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D34F-C5EC-612A-3E58-F7093F50BAB1}"/>
              </a:ext>
            </a:extLst>
          </p:cNvPr>
          <p:cNvSpPr>
            <a:spLocks noGrp="1"/>
          </p:cNvSpPr>
          <p:nvPr>
            <p:ph type="title"/>
          </p:nvPr>
        </p:nvSpPr>
        <p:spPr>
          <a:xfrm>
            <a:off x="4965430" y="629268"/>
            <a:ext cx="6586491" cy="1286160"/>
          </a:xfrm>
        </p:spPr>
        <p:txBody>
          <a:bodyPr anchor="b">
            <a:normAutofit/>
          </a:bodyPr>
          <a:lstStyle/>
          <a:p>
            <a:r>
              <a:rPr lang="en-US" dirty="0">
                <a:ea typeface="Calibri Light"/>
                <a:cs typeface="Calibri Light"/>
              </a:rPr>
              <a:t>Conclusion</a:t>
            </a:r>
            <a:endParaRPr lang="en-US" dirty="0"/>
          </a:p>
        </p:txBody>
      </p:sp>
      <p:sp>
        <p:nvSpPr>
          <p:cNvPr id="3" name="Content Placeholder 2">
            <a:extLst>
              <a:ext uri="{FF2B5EF4-FFF2-40B4-BE49-F238E27FC236}">
                <a16:creationId xmlns:a16="http://schemas.microsoft.com/office/drawing/2014/main" id="{6FC5D096-BF91-4190-F298-E90737FC38DC}"/>
              </a:ext>
            </a:extLst>
          </p:cNvPr>
          <p:cNvSpPr>
            <a:spLocks noGrp="1"/>
          </p:cNvSpPr>
          <p:nvPr>
            <p:ph idx="1"/>
          </p:nvPr>
        </p:nvSpPr>
        <p:spPr>
          <a:xfrm>
            <a:off x="4965431" y="2438400"/>
            <a:ext cx="6586489" cy="3785419"/>
          </a:xfrm>
        </p:spPr>
        <p:txBody>
          <a:bodyPr vert="horz" lIns="91440" tIns="45720" rIns="91440" bIns="45720" rtlCol="0">
            <a:normAutofit lnSpcReduction="10000"/>
          </a:bodyPr>
          <a:lstStyle/>
          <a:p>
            <a:r>
              <a:rPr lang="en-US" sz="2000" dirty="0">
                <a:ea typeface="Calibri"/>
                <a:cs typeface="Calibri"/>
              </a:rPr>
              <a:t>In conclusion </a:t>
            </a:r>
            <a:r>
              <a:rPr lang="en-US" sz="2000" dirty="0">
                <a:ea typeface="+mn-lt"/>
                <a:cs typeface="+mn-lt"/>
              </a:rPr>
              <a:t>the primary goal centered on the discovery of important measures that contribute the most towards forecasting the behavior of a shopper, as well as the suggestion of prioritized vital suggestions and performance improvements on the same. </a:t>
            </a:r>
          </a:p>
          <a:p>
            <a:r>
              <a:rPr lang="en-US" sz="1800" dirty="0">
                <a:solidFill>
                  <a:srgbClr val="000000"/>
                </a:solidFill>
                <a:effectLst/>
                <a:latin typeface="Arial" panose="020B0604020202020204" pitchFamily="34" charset="0"/>
                <a:ea typeface="Calibri" panose="020F0502020204030204" pitchFamily="34" charset="0"/>
              </a:rPr>
              <a:t>By using a random forest classifier, we are able to achieve approximately 90% accuracy</a:t>
            </a:r>
            <a:r>
              <a:rPr lang="en-US" sz="2000" dirty="0">
                <a:solidFill>
                  <a:srgbClr val="000000"/>
                </a:solidFill>
                <a:effectLst/>
                <a:latin typeface="Arial" panose="020B0604020202020204" pitchFamily="34" charset="0"/>
                <a:ea typeface="+mn-lt"/>
                <a:cs typeface="+mn-lt"/>
              </a:rPr>
              <a:t>.</a:t>
            </a:r>
            <a:r>
              <a:rPr lang="en-US" sz="1800" dirty="0">
                <a:solidFill>
                  <a:srgbClr val="000000"/>
                </a:solidFill>
                <a:effectLst/>
                <a:latin typeface="Arial" panose="020B0604020202020204" pitchFamily="34" charset="0"/>
                <a:ea typeface="Calibri" panose="020F0502020204030204" pitchFamily="34" charset="0"/>
              </a:rPr>
              <a:t> . If we were to deploy this model, the most efficient model to select would be </a:t>
            </a:r>
            <a:r>
              <a:rPr lang="en-US" sz="1800">
                <a:solidFill>
                  <a:srgbClr val="000000"/>
                </a:solidFill>
                <a:effectLst/>
                <a:latin typeface="Arial" panose="020B0604020202020204" pitchFamily="34" charset="0"/>
                <a:ea typeface="Calibri" panose="020F0502020204030204" pitchFamily="34" charset="0"/>
              </a:rPr>
              <a:t>our model</a:t>
            </a:r>
            <a:r>
              <a:rPr lang="en-US" sz="1800" dirty="0">
                <a:solidFill>
                  <a:srgbClr val="000000"/>
                </a:solidFill>
                <a:effectLst/>
                <a:latin typeface="Arial" panose="020B0604020202020204" pitchFamily="34" charset="0"/>
                <a:ea typeface="Calibri" panose="020F0502020204030204" pitchFamily="34" charset="0"/>
              </a:rPr>
              <a:t>.</a:t>
            </a:r>
            <a:endParaRPr lang="en-US" sz="2000" dirty="0">
              <a:ea typeface="+mn-lt"/>
              <a:cs typeface="+mn-lt"/>
            </a:endParaRPr>
          </a:p>
          <a:p>
            <a:r>
              <a:rPr lang="en-US" sz="2000" dirty="0">
                <a:ea typeface="+mn-lt"/>
                <a:cs typeface="+mn-lt"/>
              </a:rPr>
              <a:t>The important criterion for determining whether or not a purchase was actually made is the revenue of the business.</a:t>
            </a:r>
          </a:p>
          <a:p>
            <a:r>
              <a:rPr lang="en-US" sz="2000" dirty="0">
                <a:ea typeface="Calibri"/>
                <a:cs typeface="Calibri"/>
              </a:rPr>
              <a:t>Though the data is huge, it does not represent eCommerce globally rather constrained to its source.</a:t>
            </a:r>
          </a:p>
        </p:txBody>
      </p:sp>
      <p:pic>
        <p:nvPicPr>
          <p:cNvPr id="5" name="Picture 4" descr="Calculator, pen, compass, money and a paper with graphs printed on it">
            <a:extLst>
              <a:ext uri="{FF2B5EF4-FFF2-40B4-BE49-F238E27FC236}">
                <a16:creationId xmlns:a16="http://schemas.microsoft.com/office/drawing/2014/main" id="{C279572B-78DE-C985-228F-3263BFD487EF}"/>
              </a:ext>
            </a:extLst>
          </p:cNvPr>
          <p:cNvPicPr>
            <a:picLocks noChangeAspect="1"/>
          </p:cNvPicPr>
          <p:nvPr/>
        </p:nvPicPr>
        <p:blipFill rotWithShape="1">
          <a:blip r:embed="rId2"/>
          <a:srcRect l="30253" r="28956" b="8"/>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77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References</a:t>
            </a:r>
          </a:p>
        </p:txBody>
      </p:sp>
      <p:sp>
        <p:nvSpPr>
          <p:cNvPr id="3" name="Content Placeholder 2"/>
          <p:cNvSpPr>
            <a:spLocks noGrp="1"/>
          </p:cNvSpPr>
          <p:nvPr>
            <p:ph idx="1"/>
          </p:nvPr>
        </p:nvSpPr>
        <p:spPr>
          <a:xfrm>
            <a:off x="4810259" y="649480"/>
            <a:ext cx="6555347" cy="5546047"/>
          </a:xfrm>
        </p:spPr>
        <p:txBody>
          <a:bodyPr anchor="ctr">
            <a:normAutofit/>
          </a:bodyPr>
          <a:lstStyle/>
          <a:p>
            <a:r>
              <a:rPr lang="en-US" sz="2000"/>
              <a:t>Hackeling, G. (2017). </a:t>
            </a:r>
            <a:r>
              <a:rPr lang="en-US" sz="2000" i="1"/>
              <a:t>Mastering Machine Learning with scikit-learn</a:t>
            </a:r>
            <a:r>
              <a:rPr lang="en-US" sz="2000"/>
              <a:t>. Packt Publishing Ltd.</a:t>
            </a:r>
          </a:p>
        </p:txBody>
      </p:sp>
    </p:spTree>
    <p:extLst>
      <p:ext uri="{BB962C8B-B14F-4D97-AF65-F5344CB8AC3E}">
        <p14:creationId xmlns:p14="http://schemas.microsoft.com/office/powerpoint/2010/main" val="150028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Agenda</a:t>
            </a:r>
          </a:p>
        </p:txBody>
      </p:sp>
      <p:sp>
        <p:nvSpPr>
          <p:cNvPr id="3" name="Content Placeholder 2"/>
          <p:cNvSpPr>
            <a:spLocks noGrp="1"/>
          </p:cNvSpPr>
          <p:nvPr>
            <p:ph idx="1"/>
          </p:nvPr>
        </p:nvSpPr>
        <p:spPr>
          <a:xfrm>
            <a:off x="1371599" y="2318197"/>
            <a:ext cx="9724031" cy="3683358"/>
          </a:xfrm>
        </p:spPr>
        <p:txBody>
          <a:bodyPr anchor="ctr">
            <a:normAutofit/>
          </a:bodyPr>
          <a:lstStyle/>
          <a:p>
            <a:r>
              <a:rPr lang="en-US" sz="1700" dirty="0"/>
              <a:t>Introduction</a:t>
            </a:r>
          </a:p>
          <a:p>
            <a:pPr lvl="1"/>
            <a:r>
              <a:rPr lang="en-US" sz="1700" dirty="0"/>
              <a:t>Problem statement</a:t>
            </a:r>
          </a:p>
          <a:p>
            <a:pPr lvl="1"/>
            <a:r>
              <a:rPr lang="en-US" sz="1700" dirty="0"/>
              <a:t>Objectives</a:t>
            </a:r>
          </a:p>
          <a:p>
            <a:pPr lvl="1"/>
            <a:r>
              <a:rPr lang="en-US" sz="1700" dirty="0"/>
              <a:t>Dataset description </a:t>
            </a:r>
          </a:p>
          <a:p>
            <a:r>
              <a:rPr lang="en-US" sz="1700" dirty="0"/>
              <a:t>Methodology</a:t>
            </a:r>
          </a:p>
          <a:p>
            <a:r>
              <a:rPr lang="en-US" sz="1700" dirty="0"/>
              <a:t>Analysis</a:t>
            </a:r>
          </a:p>
          <a:p>
            <a:pPr lvl="1"/>
            <a:r>
              <a:rPr lang="en-US" sz="1700" dirty="0"/>
              <a:t>Data preprocessing</a:t>
            </a:r>
          </a:p>
          <a:p>
            <a:pPr lvl="1"/>
            <a:r>
              <a:rPr lang="en-US" sz="1700" dirty="0"/>
              <a:t>Feature selection</a:t>
            </a:r>
          </a:p>
          <a:p>
            <a:pPr lvl="1"/>
            <a:r>
              <a:rPr lang="en-US" sz="1700" dirty="0"/>
              <a:t>Modeling </a:t>
            </a:r>
          </a:p>
          <a:p>
            <a:pPr lvl="2"/>
            <a:r>
              <a:rPr lang="en-US" sz="1600" dirty="0"/>
              <a:t>Support Vector</a:t>
            </a:r>
            <a:r>
              <a:rPr lang="en-US" sz="1700" dirty="0"/>
              <a:t>, P</a:t>
            </a:r>
            <a:r>
              <a:rPr lang="en-US" sz="1600" dirty="0"/>
              <a:t>assive Aggressive</a:t>
            </a:r>
            <a:r>
              <a:rPr lang="en-US" sz="1700" dirty="0"/>
              <a:t>, &amp; </a:t>
            </a:r>
            <a:r>
              <a:rPr lang="en-US" sz="1600" dirty="0"/>
              <a:t>Random Forest Classifiers</a:t>
            </a:r>
            <a:endParaRPr lang="en-US" sz="1700" dirty="0"/>
          </a:p>
          <a:p>
            <a:pPr lvl="1"/>
            <a:r>
              <a:rPr lang="en-US" sz="1700" dirty="0"/>
              <a:t>Model Evaluation</a:t>
            </a:r>
          </a:p>
        </p:txBody>
      </p:sp>
    </p:spTree>
    <p:extLst>
      <p:ext uri="{BB962C8B-B14F-4D97-AF65-F5344CB8AC3E}">
        <p14:creationId xmlns:p14="http://schemas.microsoft.com/office/powerpoint/2010/main" val="395871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019" y="532135"/>
            <a:ext cx="6173262" cy="672125"/>
          </a:xfrm>
        </p:spPr>
        <p:txBody>
          <a:bodyPr anchor="b">
            <a:normAutofit/>
          </a:bodyPr>
          <a:lstStyle/>
          <a:p>
            <a:r>
              <a:rPr lang="en-US" sz="4000" dirty="0"/>
              <a:t>Introduction</a:t>
            </a:r>
          </a:p>
        </p:txBody>
      </p:sp>
      <p:sp>
        <p:nvSpPr>
          <p:cNvPr id="3" name="Content Placeholder 2"/>
          <p:cNvSpPr>
            <a:spLocks noGrp="1"/>
          </p:cNvSpPr>
          <p:nvPr>
            <p:ph idx="1"/>
          </p:nvPr>
        </p:nvSpPr>
        <p:spPr>
          <a:xfrm>
            <a:off x="1136397" y="1216778"/>
            <a:ext cx="6173262" cy="4726824"/>
          </a:xfrm>
        </p:spPr>
        <p:txBody>
          <a:bodyPr>
            <a:normAutofit lnSpcReduction="10000"/>
          </a:bodyPr>
          <a:lstStyle/>
          <a:p>
            <a:r>
              <a:rPr lang="en-US" sz="1700" dirty="0"/>
              <a:t>One of the most popular and rapidly expanding buying methods has been online shopping and evidenced in growing rapidly in customers who shop online and also increase in retail sales. </a:t>
            </a:r>
          </a:p>
          <a:p>
            <a:r>
              <a:rPr lang="en-US" sz="1700" dirty="0"/>
              <a:t>The huge boom in online sales have resulted in exponential growth in income for e-commerce platforms, a few are still facing growth stagnation despite the boom attributed to lack of market understanding. </a:t>
            </a:r>
          </a:p>
          <a:p>
            <a:r>
              <a:rPr lang="en-US" sz="1700" dirty="0"/>
              <a:t>Hence, the need to study online related data ‘online shopping intention’ to uncover hidden information helpful to struggling e-commerce platforms. </a:t>
            </a:r>
          </a:p>
          <a:p>
            <a:pPr marL="0" indent="0">
              <a:buNone/>
            </a:pPr>
            <a:r>
              <a:rPr lang="en-US" sz="1700" b="1" dirty="0"/>
              <a:t>Problem Statement:</a:t>
            </a:r>
          </a:p>
          <a:p>
            <a:r>
              <a:rPr lang="en-US" sz="1700" dirty="0"/>
              <a:t>One of the main issue is customer fail to do transaction at very first time because of few factors which results in failing to attract customers towards online shopping.</a:t>
            </a:r>
          </a:p>
          <a:p>
            <a:r>
              <a:rPr lang="en-US" sz="1700" dirty="0"/>
              <a:t>So to know this we tried to explore features which attracts customers to buy and how are they manipulated to buy them. In addition to it we also tried to see what count of customers who visit show intentions to buy.</a:t>
            </a:r>
          </a:p>
          <a:p>
            <a:endParaRPr lang="en-US" sz="1700" dirty="0"/>
          </a:p>
          <a:p>
            <a:endParaRPr lang="en-US" sz="1700" b="1" dirty="0"/>
          </a:p>
        </p:txBody>
      </p:sp>
      <p:pic>
        <p:nvPicPr>
          <p:cNvPr id="5" name="Picture 4" descr="Shopping cart">
            <a:extLst>
              <a:ext uri="{FF2B5EF4-FFF2-40B4-BE49-F238E27FC236}">
                <a16:creationId xmlns:a16="http://schemas.microsoft.com/office/drawing/2014/main" id="{4FA1EDD7-22B6-1832-CDAD-F51A6E95890A}"/>
              </a:ext>
            </a:extLst>
          </p:cNvPr>
          <p:cNvPicPr>
            <a:picLocks noChangeAspect="1"/>
          </p:cNvPicPr>
          <p:nvPr/>
        </p:nvPicPr>
        <p:blipFill rotWithShape="1">
          <a:blip r:embed="rId2"/>
          <a:srcRect l="7823" r="50810" b="9"/>
          <a:stretch/>
        </p:blipFill>
        <p:spPr>
          <a:xfrm>
            <a:off x="9251695" y="-12513"/>
            <a:ext cx="2940303" cy="3299235"/>
          </a:xfrm>
          <a:prstGeom prst="rect">
            <a:avLst/>
          </a:prstGeom>
        </p:spPr>
      </p:pic>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04433B5-BB9B-0F62-FEF9-3030BD53DBF2}"/>
              </a:ext>
            </a:extLst>
          </p:cNvPr>
          <p:cNvPicPr>
            <a:picLocks noChangeAspect="1"/>
          </p:cNvPicPr>
          <p:nvPr/>
        </p:nvPicPr>
        <p:blipFill rotWithShape="1">
          <a:blip r:embed="rId3"/>
          <a:srcRect l="20357" r="48251" b="6250"/>
          <a:stretch/>
        </p:blipFill>
        <p:spPr>
          <a:xfrm>
            <a:off x="7309659" y="3094365"/>
            <a:ext cx="3019127" cy="3299235"/>
          </a:xfrm>
          <a:prstGeom prst="rect">
            <a:avLst/>
          </a:prstGeom>
        </p:spPr>
      </p:pic>
    </p:spTree>
    <p:extLst>
      <p:ext uri="{BB962C8B-B14F-4D97-AF65-F5344CB8AC3E}">
        <p14:creationId xmlns:p14="http://schemas.microsoft.com/office/powerpoint/2010/main" val="184295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4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4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	</a:t>
            </a:r>
          </a:p>
        </p:txBody>
      </p:sp>
      <p:pic>
        <p:nvPicPr>
          <p:cNvPr id="7" name="Content Placeholder 3">
            <a:extLst>
              <a:ext uri="{FF2B5EF4-FFF2-40B4-BE49-F238E27FC236}">
                <a16:creationId xmlns:a16="http://schemas.microsoft.com/office/drawing/2014/main" id="{E75894B6-787F-BF14-3197-9E1969FD1657}"/>
              </a:ext>
            </a:extLst>
          </p:cNvPr>
          <p:cNvPicPr>
            <a:picLocks noGrp="1" noChangeAspect="1"/>
          </p:cNvPicPr>
          <p:nvPr>
            <p:ph idx="1"/>
          </p:nvPr>
        </p:nvPicPr>
        <p:blipFill>
          <a:blip r:embed="rId2"/>
          <a:stretch>
            <a:fillRect/>
          </a:stretch>
        </p:blipFill>
        <p:spPr>
          <a:xfrm>
            <a:off x="8244813" y="406301"/>
            <a:ext cx="3489984" cy="3274798"/>
          </a:xfrm>
          <a:prstGeom prst="rect">
            <a:avLst/>
          </a:prstGeom>
        </p:spPr>
      </p:pic>
      <p:pic>
        <p:nvPicPr>
          <p:cNvPr id="8" name="Picture 7">
            <a:extLst>
              <a:ext uri="{FF2B5EF4-FFF2-40B4-BE49-F238E27FC236}">
                <a16:creationId xmlns:a16="http://schemas.microsoft.com/office/drawing/2014/main" id="{BCAA8E4F-42BB-A79D-C82A-E0338AC11443}"/>
              </a:ext>
            </a:extLst>
          </p:cNvPr>
          <p:cNvPicPr>
            <a:picLocks noChangeAspect="1"/>
          </p:cNvPicPr>
          <p:nvPr/>
        </p:nvPicPr>
        <p:blipFill>
          <a:blip r:embed="rId3"/>
          <a:stretch>
            <a:fillRect/>
          </a:stretch>
        </p:blipFill>
        <p:spPr>
          <a:xfrm>
            <a:off x="8048162" y="3812391"/>
            <a:ext cx="3795661" cy="2914316"/>
          </a:xfrm>
          <a:prstGeom prst="rect">
            <a:avLst/>
          </a:prstGeom>
        </p:spPr>
      </p:pic>
      <p:pic>
        <p:nvPicPr>
          <p:cNvPr id="11" name="Picture 10">
            <a:extLst>
              <a:ext uri="{FF2B5EF4-FFF2-40B4-BE49-F238E27FC236}">
                <a16:creationId xmlns:a16="http://schemas.microsoft.com/office/drawing/2014/main" id="{1ACCC1AF-2487-AED0-1AAF-88C509AF6502}"/>
              </a:ext>
            </a:extLst>
          </p:cNvPr>
          <p:cNvPicPr>
            <a:picLocks noChangeAspect="1"/>
          </p:cNvPicPr>
          <p:nvPr/>
        </p:nvPicPr>
        <p:blipFill>
          <a:blip r:embed="rId4"/>
          <a:stretch>
            <a:fillRect/>
          </a:stretch>
        </p:blipFill>
        <p:spPr>
          <a:xfrm>
            <a:off x="1165178" y="966417"/>
            <a:ext cx="6661257" cy="3465920"/>
          </a:xfrm>
          <a:prstGeom prst="rect">
            <a:avLst/>
          </a:prstGeom>
        </p:spPr>
      </p:pic>
      <p:pic>
        <p:nvPicPr>
          <p:cNvPr id="13" name="Picture 12">
            <a:extLst>
              <a:ext uri="{FF2B5EF4-FFF2-40B4-BE49-F238E27FC236}">
                <a16:creationId xmlns:a16="http://schemas.microsoft.com/office/drawing/2014/main" id="{DE303EAF-09BD-67EA-51BE-931EC58092E4}"/>
              </a:ext>
            </a:extLst>
          </p:cNvPr>
          <p:cNvPicPr>
            <a:picLocks noChangeAspect="1"/>
          </p:cNvPicPr>
          <p:nvPr/>
        </p:nvPicPr>
        <p:blipFill>
          <a:blip r:embed="rId5"/>
          <a:stretch>
            <a:fillRect/>
          </a:stretch>
        </p:blipFill>
        <p:spPr>
          <a:xfrm>
            <a:off x="1170165" y="4562277"/>
            <a:ext cx="6573632" cy="1817011"/>
          </a:xfrm>
          <a:prstGeom prst="rect">
            <a:avLst/>
          </a:prstGeom>
        </p:spPr>
      </p:pic>
      <p:sp>
        <p:nvSpPr>
          <p:cNvPr id="14" name="TextBox 13">
            <a:extLst>
              <a:ext uri="{FF2B5EF4-FFF2-40B4-BE49-F238E27FC236}">
                <a16:creationId xmlns:a16="http://schemas.microsoft.com/office/drawing/2014/main" id="{4A4217CA-94D2-4D3E-A616-15031F51C8BF}"/>
              </a:ext>
            </a:extLst>
          </p:cNvPr>
          <p:cNvSpPr txBox="1"/>
          <p:nvPr/>
        </p:nvSpPr>
        <p:spPr>
          <a:xfrm>
            <a:off x="1165178" y="347449"/>
            <a:ext cx="1725601" cy="369332"/>
          </a:xfrm>
          <a:prstGeom prst="rect">
            <a:avLst/>
          </a:prstGeom>
          <a:noFill/>
        </p:spPr>
        <p:txBody>
          <a:bodyPr wrap="none" rtlCol="0">
            <a:spAutoFit/>
          </a:bodyPr>
          <a:lstStyle/>
          <a:p>
            <a:r>
              <a:rPr lang="en-US" dirty="0"/>
              <a:t>Data description</a:t>
            </a:r>
          </a:p>
        </p:txBody>
      </p:sp>
    </p:spTree>
    <p:extLst>
      <p:ext uri="{BB962C8B-B14F-4D97-AF65-F5344CB8AC3E}">
        <p14:creationId xmlns:p14="http://schemas.microsoft.com/office/powerpoint/2010/main" val="3084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905833"/>
            <a:ext cx="4215063" cy="2398713"/>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1206921" y="553454"/>
            <a:ext cx="9779326" cy="2469279"/>
          </a:xfrm>
          <a:prstGeom prst="rect">
            <a:avLst/>
          </a:prstGeom>
        </p:spPr>
      </p:pic>
      <p:sp>
        <p:nvSpPr>
          <p:cNvPr id="3" name="Content Placeholder 2"/>
          <p:cNvSpPr>
            <a:spLocks noGrp="1"/>
          </p:cNvSpPr>
          <p:nvPr>
            <p:ph idx="1"/>
          </p:nvPr>
        </p:nvSpPr>
        <p:spPr>
          <a:xfrm>
            <a:off x="5630779" y="3576188"/>
            <a:ext cx="5723021" cy="2706978"/>
          </a:xfrm>
        </p:spPr>
        <p:txBody>
          <a:bodyPr anchor="ctr">
            <a:normAutofit/>
          </a:bodyPr>
          <a:lstStyle/>
          <a:p>
            <a:pPr marL="0" indent="0">
              <a:buNone/>
            </a:pPr>
            <a:r>
              <a:rPr lang="en-US" sz="1400" b="1" dirty="0"/>
              <a:t>Objectives</a:t>
            </a:r>
          </a:p>
          <a:p>
            <a:r>
              <a:rPr lang="en-US" sz="1100" dirty="0"/>
              <a:t>Using machine learning techniques to:</a:t>
            </a:r>
            <a:endParaRPr lang="en-US" sz="1100" dirty="0">
              <a:cs typeface="Calibri"/>
            </a:endParaRPr>
          </a:p>
          <a:p>
            <a:pPr lvl="1"/>
            <a:r>
              <a:rPr lang="en-US" sz="1100" dirty="0"/>
              <a:t>Identify factors most influential to consumer purchasing intention.</a:t>
            </a:r>
            <a:endParaRPr lang="en-US" sz="1100" dirty="0">
              <a:cs typeface="Calibri"/>
            </a:endParaRPr>
          </a:p>
          <a:p>
            <a:pPr lvl="1"/>
            <a:r>
              <a:rPr lang="en-US" sz="1100" dirty="0"/>
              <a:t>Understanding the consumer purchasing behavior.</a:t>
            </a:r>
            <a:endParaRPr lang="en-US" sz="1100" dirty="0">
              <a:cs typeface="Calibri"/>
            </a:endParaRPr>
          </a:p>
          <a:p>
            <a:pPr lvl="1"/>
            <a:r>
              <a:rPr lang="en-US" sz="1100" dirty="0"/>
              <a:t>Developing a model for predicting the consumer intent to purchase</a:t>
            </a:r>
            <a:endParaRPr lang="en-US" sz="1100" dirty="0">
              <a:cs typeface="Calibri"/>
            </a:endParaRPr>
          </a:p>
          <a:p>
            <a:pPr lvl="1"/>
            <a:r>
              <a:rPr lang="en-US" sz="1100" dirty="0">
                <a:cs typeface="Calibri"/>
              </a:rPr>
              <a:t>Test the hypothesis that revenue  and  </a:t>
            </a:r>
            <a:r>
              <a:rPr lang="en-US" sz="1100" dirty="0" err="1">
                <a:cs typeface="Calibri"/>
              </a:rPr>
              <a:t>pagevalues</a:t>
            </a:r>
            <a:r>
              <a:rPr lang="en-US" sz="1100" dirty="0">
                <a:cs typeface="Calibri"/>
              </a:rPr>
              <a:t> are independent of each other</a:t>
            </a:r>
          </a:p>
          <a:p>
            <a:r>
              <a:rPr lang="en-US" sz="1100" dirty="0"/>
              <a:t>Data description </a:t>
            </a:r>
            <a:endParaRPr lang="en-US" sz="1100" dirty="0">
              <a:cs typeface="Calibri"/>
            </a:endParaRPr>
          </a:p>
          <a:p>
            <a:pPr lvl="1"/>
            <a:r>
              <a:rPr lang="en-US" sz="1100" dirty="0"/>
              <a:t>Sourced from UCI machine learning repository </a:t>
            </a:r>
            <a:r>
              <a:rPr lang="en-US" sz="1100" dirty="0">
                <a:hlinkClick r:id="rId3"/>
              </a:rPr>
              <a:t>link</a:t>
            </a:r>
            <a:r>
              <a:rPr lang="en-US" sz="1100" dirty="0"/>
              <a:t>.</a:t>
            </a:r>
            <a:endParaRPr lang="en-US" sz="1100" dirty="0">
              <a:cs typeface="Calibri"/>
            </a:endParaRPr>
          </a:p>
          <a:p>
            <a:pPr lvl="1"/>
            <a:r>
              <a:rPr lang="en-US" sz="1100" dirty="0"/>
              <a:t>Has 18 features and 12330 observations (@ represent a visit)</a:t>
            </a:r>
            <a:endParaRPr lang="en-US" sz="1100" dirty="0">
              <a:cs typeface="Calibri"/>
            </a:endParaRPr>
          </a:p>
          <a:p>
            <a:pPr lvl="1"/>
            <a:r>
              <a:rPr lang="en-US" sz="1100" dirty="0"/>
              <a:t>Data span for 1 year</a:t>
            </a:r>
            <a:endParaRPr lang="en-US" sz="1100" dirty="0">
              <a:cs typeface="Calibri"/>
            </a:endParaRPr>
          </a:p>
          <a:p>
            <a:pPr lvl="1"/>
            <a:r>
              <a:rPr lang="en-US" sz="1100" dirty="0"/>
              <a:t>Has 8 categorical &amp; 10 numeric features.</a:t>
            </a:r>
            <a:endParaRPr lang="en-US" sz="1100" dirty="0">
              <a:cs typeface="Calibri"/>
            </a:endParaRPr>
          </a:p>
          <a:p>
            <a:pPr lvl="1"/>
            <a:endParaRPr lang="en-US" sz="1100" dirty="0"/>
          </a:p>
        </p:txBody>
      </p:sp>
    </p:spTree>
    <p:extLst>
      <p:ext uri="{BB962C8B-B14F-4D97-AF65-F5344CB8AC3E}">
        <p14:creationId xmlns:p14="http://schemas.microsoft.com/office/powerpoint/2010/main" val="75472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5" name="Rectangle 2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371598" y="319314"/>
            <a:ext cx="9477377" cy="1030515"/>
          </a:xfrm>
        </p:spPr>
        <p:txBody>
          <a:bodyPr anchor="ctr">
            <a:normAutofit/>
          </a:bodyPr>
          <a:lstStyle/>
          <a:p>
            <a:endParaRPr lang="en-US" sz="4000" dirty="0">
              <a:solidFill>
                <a:srgbClr val="FFFFFF"/>
              </a:solidFill>
            </a:endParaRPr>
          </a:p>
        </p:txBody>
      </p:sp>
      <p:pic>
        <p:nvPicPr>
          <p:cNvPr id="4" name="Content Placeholder 3">
            <a:extLst>
              <a:ext uri="{FF2B5EF4-FFF2-40B4-BE49-F238E27FC236}">
                <a16:creationId xmlns:a16="http://schemas.microsoft.com/office/drawing/2014/main" id="{23EAC117-475C-0861-71E5-E15CA9AC4138}"/>
              </a:ext>
            </a:extLst>
          </p:cNvPr>
          <p:cNvPicPr>
            <a:picLocks noChangeAspect="1"/>
          </p:cNvPicPr>
          <p:nvPr/>
        </p:nvPicPr>
        <p:blipFill>
          <a:blip r:embed="rId2"/>
          <a:stretch>
            <a:fillRect/>
          </a:stretch>
        </p:blipFill>
        <p:spPr>
          <a:xfrm>
            <a:off x="474400" y="280166"/>
            <a:ext cx="3675570" cy="1953281"/>
          </a:xfrm>
          <a:prstGeom prst="rect">
            <a:avLst/>
          </a:prstGeom>
        </p:spPr>
      </p:pic>
      <p:pic>
        <p:nvPicPr>
          <p:cNvPr id="7" name="Picture 6">
            <a:extLst>
              <a:ext uri="{FF2B5EF4-FFF2-40B4-BE49-F238E27FC236}">
                <a16:creationId xmlns:a16="http://schemas.microsoft.com/office/drawing/2014/main" id="{CB7D089E-02A2-6DA5-E6F2-F224A3917489}"/>
              </a:ext>
            </a:extLst>
          </p:cNvPr>
          <p:cNvPicPr>
            <a:picLocks noChangeAspect="1"/>
          </p:cNvPicPr>
          <p:nvPr/>
        </p:nvPicPr>
        <p:blipFill>
          <a:blip r:embed="rId3"/>
          <a:stretch>
            <a:fillRect/>
          </a:stretch>
        </p:blipFill>
        <p:spPr>
          <a:xfrm>
            <a:off x="3761990" y="2513613"/>
            <a:ext cx="3675570" cy="1635570"/>
          </a:xfrm>
          <a:prstGeom prst="rect">
            <a:avLst/>
          </a:prstGeom>
        </p:spPr>
      </p:pic>
      <p:sp>
        <p:nvSpPr>
          <p:cNvPr id="37" name="Content Placeholder 19">
            <a:extLst>
              <a:ext uri="{FF2B5EF4-FFF2-40B4-BE49-F238E27FC236}">
                <a16:creationId xmlns:a16="http://schemas.microsoft.com/office/drawing/2014/main" id="{48BDFE63-12D2-9A12-7A9C-12EE4219B82D}"/>
              </a:ext>
            </a:extLst>
          </p:cNvPr>
          <p:cNvSpPr>
            <a:spLocks noGrp="1"/>
          </p:cNvSpPr>
          <p:nvPr>
            <p:ph idx="1"/>
          </p:nvPr>
        </p:nvSpPr>
        <p:spPr>
          <a:xfrm>
            <a:off x="1371598" y="4502331"/>
            <a:ext cx="9496427" cy="1953281"/>
          </a:xfrm>
        </p:spPr>
        <p:txBody>
          <a:bodyPr>
            <a:normAutofit/>
          </a:bodyPr>
          <a:lstStyle/>
          <a:p>
            <a:r>
              <a:rPr lang="en-US" sz="2000" dirty="0"/>
              <a:t>So here we are trying to check out for null values if present we try to remove them or make them non null values.</a:t>
            </a:r>
          </a:p>
          <a:p>
            <a:r>
              <a:rPr lang="en-US" sz="2000" dirty="0"/>
              <a:t>Describe() is used to show us the overview of the dataset.</a:t>
            </a:r>
          </a:p>
          <a:p>
            <a:r>
              <a:rPr lang="en-US" sz="2000" dirty="0"/>
              <a:t>Also trying to find the unique month with no duplicates.</a:t>
            </a:r>
          </a:p>
        </p:txBody>
      </p:sp>
      <p:pic>
        <p:nvPicPr>
          <p:cNvPr id="8" name="Picture 7">
            <a:extLst>
              <a:ext uri="{FF2B5EF4-FFF2-40B4-BE49-F238E27FC236}">
                <a16:creationId xmlns:a16="http://schemas.microsoft.com/office/drawing/2014/main" id="{5A635B47-B0C7-BECC-E092-D580A5396EBA}"/>
              </a:ext>
            </a:extLst>
          </p:cNvPr>
          <p:cNvPicPr>
            <a:picLocks noChangeAspect="1"/>
          </p:cNvPicPr>
          <p:nvPr/>
        </p:nvPicPr>
        <p:blipFill>
          <a:blip r:embed="rId4"/>
          <a:stretch>
            <a:fillRect/>
          </a:stretch>
        </p:blipFill>
        <p:spPr>
          <a:xfrm>
            <a:off x="7312036" y="338695"/>
            <a:ext cx="4358445" cy="2247900"/>
          </a:xfrm>
          <a:prstGeom prst="rect">
            <a:avLst/>
          </a:prstGeom>
        </p:spPr>
      </p:pic>
    </p:spTree>
    <p:extLst>
      <p:ext uri="{BB962C8B-B14F-4D97-AF65-F5344CB8AC3E}">
        <p14:creationId xmlns:p14="http://schemas.microsoft.com/office/powerpoint/2010/main" val="373053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96501" y="489508"/>
            <a:ext cx="5754896" cy="1667569"/>
          </a:xfrm>
        </p:spPr>
        <p:txBody>
          <a:bodyPr anchor="b">
            <a:normAutofit/>
          </a:bodyPr>
          <a:lstStyle/>
          <a:p>
            <a:r>
              <a:rPr lang="en-US" sz="4000"/>
              <a:t>Methodology</a:t>
            </a:r>
          </a:p>
        </p:txBody>
      </p:sp>
      <p:pic>
        <p:nvPicPr>
          <p:cNvPr id="5" name="Picture 4"/>
          <p:cNvPicPr>
            <a:picLocks noChangeAspect="1"/>
          </p:cNvPicPr>
          <p:nvPr/>
        </p:nvPicPr>
        <p:blipFill>
          <a:blip r:embed="rId2"/>
          <a:stretch>
            <a:fillRect/>
          </a:stretch>
        </p:blipFill>
        <p:spPr>
          <a:xfrm>
            <a:off x="1068130" y="1527021"/>
            <a:ext cx="3876165" cy="3372263"/>
          </a:xfrm>
          <a:prstGeom prst="rect">
            <a:avLst/>
          </a:prstGeom>
        </p:spPr>
      </p:pic>
      <p:sp>
        <p:nvSpPr>
          <p:cNvPr id="3" name="Content Placeholder 2"/>
          <p:cNvSpPr>
            <a:spLocks noGrp="1"/>
          </p:cNvSpPr>
          <p:nvPr>
            <p:ph idx="1"/>
          </p:nvPr>
        </p:nvSpPr>
        <p:spPr>
          <a:xfrm>
            <a:off x="5596502" y="2405894"/>
            <a:ext cx="5754896" cy="3197464"/>
          </a:xfrm>
        </p:spPr>
        <p:txBody>
          <a:bodyPr anchor="t">
            <a:normAutofit/>
          </a:bodyPr>
          <a:lstStyle/>
          <a:p>
            <a:r>
              <a:rPr lang="en-US" sz="2000"/>
              <a:t>Python for data science is used to investigate online shoppers purchasing intention dataset.</a:t>
            </a:r>
          </a:p>
          <a:p>
            <a:r>
              <a:rPr lang="en-US" sz="2000"/>
              <a:t>Essential steps:</a:t>
            </a:r>
          </a:p>
          <a:p>
            <a:endParaRPr lang="en-US" sz="200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65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Methodology 					cont.</a:t>
            </a:r>
          </a:p>
        </p:txBody>
      </p:sp>
      <p:sp>
        <p:nvSpPr>
          <p:cNvPr id="21" name="Content Placeholder 2"/>
          <p:cNvSpPr>
            <a:spLocks noGrp="1"/>
          </p:cNvSpPr>
          <p:nvPr>
            <p:ph idx="1"/>
          </p:nvPr>
        </p:nvSpPr>
        <p:spPr>
          <a:xfrm>
            <a:off x="1371599" y="2318197"/>
            <a:ext cx="9724031" cy="3683358"/>
          </a:xfrm>
        </p:spPr>
        <p:txBody>
          <a:bodyPr anchor="ctr">
            <a:normAutofit/>
          </a:bodyPr>
          <a:lstStyle/>
          <a:p>
            <a:r>
              <a:rPr lang="en-US" sz="2000" dirty="0"/>
              <a:t>The machine learning algorithms used are:</a:t>
            </a:r>
          </a:p>
          <a:p>
            <a:pPr lvl="1"/>
            <a:r>
              <a:rPr lang="en-US" sz="2000" dirty="0"/>
              <a:t>Support Vector classifier</a:t>
            </a:r>
          </a:p>
          <a:p>
            <a:pPr lvl="1"/>
            <a:r>
              <a:rPr lang="en-US" sz="2000" dirty="0"/>
              <a:t>Passive aggressive classifier</a:t>
            </a:r>
          </a:p>
          <a:p>
            <a:pPr lvl="1"/>
            <a:r>
              <a:rPr lang="en-US" sz="2000" dirty="0"/>
              <a:t>Random forest Classifier</a:t>
            </a:r>
          </a:p>
          <a:p>
            <a:pPr lvl="1"/>
            <a:endParaRPr lang="en-US" sz="2000" dirty="0"/>
          </a:p>
        </p:txBody>
      </p:sp>
    </p:spTree>
    <p:extLst>
      <p:ext uri="{BB962C8B-B14F-4D97-AF65-F5344CB8AC3E}">
        <p14:creationId xmlns:p14="http://schemas.microsoft.com/office/powerpoint/2010/main" val="159058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Analysis</a:t>
            </a:r>
          </a:p>
        </p:txBody>
      </p:sp>
      <p:sp>
        <p:nvSpPr>
          <p:cNvPr id="3" name="Content Placeholder 2"/>
          <p:cNvSpPr>
            <a:spLocks noGrp="1"/>
          </p:cNvSpPr>
          <p:nvPr>
            <p:ph idx="1"/>
          </p:nvPr>
        </p:nvSpPr>
        <p:spPr>
          <a:xfrm>
            <a:off x="459351" y="2318197"/>
            <a:ext cx="6110261" cy="3683358"/>
          </a:xfrm>
        </p:spPr>
        <p:txBody>
          <a:bodyPr anchor="ctr">
            <a:normAutofit fontScale="85000" lnSpcReduction="10000"/>
          </a:bodyPr>
          <a:lstStyle/>
          <a:p>
            <a:r>
              <a:rPr lang="en-US" sz="2000" b="1" dirty="0"/>
              <a:t>Data preprocessing </a:t>
            </a:r>
          </a:p>
          <a:p>
            <a:pPr lvl="1"/>
            <a:r>
              <a:rPr lang="en-US" sz="2000" dirty="0"/>
              <a:t>There are no values that are missing from the dataset. </a:t>
            </a:r>
          </a:p>
          <a:p>
            <a:pPr lvl="1"/>
            <a:r>
              <a:rPr lang="en-US" sz="2000" dirty="0"/>
              <a:t>The hierarchy of the qualities was reorganized in accordance with the categorical and numerical bases, respectively. </a:t>
            </a:r>
          </a:p>
          <a:p>
            <a:pPr lvl="1"/>
            <a:r>
              <a:rPr lang="en-US" sz="2000" dirty="0"/>
              <a:t>In order to model the data, the categorical qualities were first organized into component variables, and then they were given a numerical encoding. </a:t>
            </a:r>
          </a:p>
          <a:p>
            <a:pPr lvl="1"/>
            <a:r>
              <a:rPr lang="en-US" sz="2000" dirty="0"/>
              <a:t>When clustering methods were used, the numerical variables in the dataset were scaled, and when classification methods were used, they were normalized. </a:t>
            </a:r>
          </a:p>
          <a:p>
            <a:pPr lvl="1"/>
            <a:r>
              <a:rPr lang="en-US" sz="2000" dirty="0"/>
              <a:t>During the training session, we utilized eighty percent of the data, and our models were validated using the remaining twenty percent of the data that had not previously been seen.</a:t>
            </a:r>
          </a:p>
        </p:txBody>
      </p:sp>
      <p:pic>
        <p:nvPicPr>
          <p:cNvPr id="5" name="Picture 4">
            <a:extLst>
              <a:ext uri="{FF2B5EF4-FFF2-40B4-BE49-F238E27FC236}">
                <a16:creationId xmlns:a16="http://schemas.microsoft.com/office/drawing/2014/main" id="{0C2A4190-1366-57AD-13A7-7D937EC31045}"/>
              </a:ext>
            </a:extLst>
          </p:cNvPr>
          <p:cNvPicPr>
            <a:picLocks noChangeAspect="1"/>
          </p:cNvPicPr>
          <p:nvPr/>
        </p:nvPicPr>
        <p:blipFill>
          <a:blip r:embed="rId2"/>
          <a:stretch>
            <a:fillRect/>
          </a:stretch>
        </p:blipFill>
        <p:spPr>
          <a:xfrm>
            <a:off x="7050946" y="140900"/>
            <a:ext cx="4421749" cy="3288100"/>
          </a:xfrm>
          <a:prstGeom prst="rect">
            <a:avLst/>
          </a:prstGeom>
        </p:spPr>
      </p:pic>
      <p:pic>
        <p:nvPicPr>
          <p:cNvPr id="6" name="Picture 5">
            <a:extLst>
              <a:ext uri="{FF2B5EF4-FFF2-40B4-BE49-F238E27FC236}">
                <a16:creationId xmlns:a16="http://schemas.microsoft.com/office/drawing/2014/main" id="{9614DECD-CB3F-4849-B7AE-FE330C4E083A}"/>
              </a:ext>
            </a:extLst>
          </p:cNvPr>
          <p:cNvPicPr>
            <a:picLocks noChangeAspect="1"/>
          </p:cNvPicPr>
          <p:nvPr/>
        </p:nvPicPr>
        <p:blipFill>
          <a:blip r:embed="rId3"/>
          <a:stretch>
            <a:fillRect/>
          </a:stretch>
        </p:blipFill>
        <p:spPr>
          <a:xfrm>
            <a:off x="7160702" y="3355530"/>
            <a:ext cx="4202235" cy="3207932"/>
          </a:xfrm>
          <a:prstGeom prst="rect">
            <a:avLst/>
          </a:prstGeom>
        </p:spPr>
      </p:pic>
    </p:spTree>
    <p:extLst>
      <p:ext uri="{BB962C8B-B14F-4D97-AF65-F5344CB8AC3E}">
        <p14:creationId xmlns:p14="http://schemas.microsoft.com/office/powerpoint/2010/main" val="807041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922</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Predicting Online Shoppers Purchasing Intention</vt:lpstr>
      <vt:lpstr>Agenda</vt:lpstr>
      <vt:lpstr>Introduction</vt:lpstr>
      <vt:lpstr> </vt:lpstr>
      <vt:lpstr>PowerPoint Presentation</vt:lpstr>
      <vt:lpstr>PowerPoint Presentation</vt:lpstr>
      <vt:lpstr>Methodology</vt:lpstr>
      <vt:lpstr>Methodology      cont.</vt:lpstr>
      <vt:lpstr>Analysis</vt:lpstr>
      <vt:lpstr>Analysis       </vt:lpstr>
      <vt:lpstr>Analysis</vt:lpstr>
      <vt:lpstr>Analysis     </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Boddu, Abhishek Reddy</cp:lastModifiedBy>
  <cp:revision>82</cp:revision>
  <dcterms:created xsi:type="dcterms:W3CDTF">2022-08-05T00:57:56Z</dcterms:created>
  <dcterms:modified xsi:type="dcterms:W3CDTF">2022-08-08T14:28:18Z</dcterms:modified>
</cp:coreProperties>
</file>