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1T18:31:57.2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0,'15918'0,"-15893"0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1T18:32:39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1 471,'0'-470,"0"828,0-334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1T18:34:22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0,'15932'0,"-15911"0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1T18:34:40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1,'0'469,"0"-448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7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93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80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4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37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1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8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0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8" cy="642177"/>
          </a:xfrm>
        </p:spPr>
        <p:txBody>
          <a:bodyPr/>
          <a:lstStyle/>
          <a:p>
            <a:r>
              <a:rPr lang="es-ES" dirty="0"/>
              <a:t>       Acciones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5661764"/>
            <a:ext cx="8825658" cy="776614"/>
          </a:xfrm>
        </p:spPr>
        <p:txBody>
          <a:bodyPr/>
          <a:lstStyle/>
          <a:p>
            <a:r>
              <a:rPr lang="es-ES" dirty="0"/>
              <a:t>Autores: David  Rodríguez, Iván </a:t>
            </a:r>
            <a:r>
              <a:rPr lang="es-ES" dirty="0" err="1"/>
              <a:t>sorbet</a:t>
            </a:r>
            <a:r>
              <a:rPr lang="es-ES" dirty="0"/>
              <a:t>, Alejandro meza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18" y="2476808"/>
            <a:ext cx="4283903" cy="27981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289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5.4 Imputación de valores perdidos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Tipos de imputación: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Sustituir por la media.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Sustituir por la media de la empresa.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Sustituir por valor aleatorio.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Sustituir por valor aleatorio de la empresa.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Sustituir por valor anterior</a:t>
            </a:r>
          </a:p>
          <a:p>
            <a:pPr marL="457200" lvl="1" indent="0">
              <a:buNone/>
            </a:pPr>
            <a:r>
              <a:rPr lang="es-ES" dirty="0"/>
              <a:t>El mejor resultado : imputación por valor anterior.</a:t>
            </a:r>
          </a:p>
          <a:p>
            <a:r>
              <a:rPr lang="es-ES" dirty="0"/>
              <a:t>Al haber tan pocos nulos en el </a:t>
            </a:r>
            <a:r>
              <a:rPr lang="es-ES" dirty="0" err="1"/>
              <a:t>dataframe</a:t>
            </a:r>
            <a:r>
              <a:rPr lang="es-ES" dirty="0"/>
              <a:t> hemos considerado la opción de eliminarlos directamente.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92AF4D-EFF3-4B0B-9678-7857AE3E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9" y="2137028"/>
            <a:ext cx="4760002" cy="15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7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5.5 Detección de </a:t>
            </a:r>
            <a:r>
              <a:rPr lang="es-ES" dirty="0" err="1"/>
              <a:t>outliers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5815647" cy="4195481"/>
          </a:xfrm>
        </p:spPr>
        <p:txBody>
          <a:bodyPr>
            <a:normAutofit/>
          </a:bodyPr>
          <a:lstStyle/>
          <a:p>
            <a:r>
              <a:rPr lang="es-ES" dirty="0"/>
              <a:t>Método rango  inter cuartil </a:t>
            </a:r>
          </a:p>
          <a:p>
            <a:endParaRPr lang="es-ES" dirty="0"/>
          </a:p>
          <a:p>
            <a:r>
              <a:rPr lang="es-ES" dirty="0"/>
              <a:t>Método basado en estadística.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Problema con la regresión:</a:t>
            </a:r>
          </a:p>
          <a:p>
            <a:pPr marL="0" indent="0">
              <a:buNone/>
            </a:pPr>
            <a:r>
              <a:rPr lang="es-ES" dirty="0"/>
              <a:t>	Eliminamos las instancias de las empresas 	con mayores ganancias y aquellas con 	peores.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176691-9C61-487F-B7B0-EB867643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619" y="4016965"/>
            <a:ext cx="3927947" cy="26073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B2BDF4-3DDD-4AB9-AF54-FB1D7390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19" y="1389454"/>
            <a:ext cx="3926042" cy="23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5.6 Normalización del </a:t>
            </a:r>
            <a:r>
              <a:rPr lang="es-ES" dirty="0" err="1"/>
              <a:t>dataset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normalización de los datos hemos usado dos técnicas: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Raíz cuadrada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Logaritmo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Obtenemos mejor resultado mediante la normalización con la raíz cuadrada.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904AF7-EBE5-4530-B68A-34117842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80" y="2606718"/>
            <a:ext cx="1298340" cy="8222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51C91F9-90BE-46F4-BF46-77BAB7D6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6" y="3547390"/>
            <a:ext cx="2409824" cy="10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2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 Correlación de variables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5090160"/>
            <a:ext cx="8946541" cy="131512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A34DEC-C65D-49D8-9E2A-6FB933C5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92" y="1853248"/>
            <a:ext cx="10566418" cy="39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5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3D411-F2F1-4891-8BFF-0A7929A9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 Selección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F51A1-036A-4DD0-B232-42F1950B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01728" cy="419548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PCA</a:t>
            </a:r>
          </a:p>
          <a:p>
            <a:endParaRPr lang="es-ES" dirty="0"/>
          </a:p>
          <a:p>
            <a:r>
              <a:rPr lang="es-ES" dirty="0"/>
              <a:t>Información mutua</a:t>
            </a:r>
          </a:p>
          <a:p>
            <a:endParaRPr lang="es-ES" dirty="0"/>
          </a:p>
          <a:p>
            <a:r>
              <a:rPr lang="es-ES" dirty="0"/>
              <a:t>Correlación mutua</a:t>
            </a:r>
          </a:p>
          <a:p>
            <a:endParaRPr lang="es-ES" dirty="0"/>
          </a:p>
          <a:p>
            <a:r>
              <a:rPr lang="es-ES" dirty="0"/>
              <a:t>Resultado: </a:t>
            </a:r>
            <a:r>
              <a:rPr lang="es-ES" dirty="0" err="1"/>
              <a:t>high</a:t>
            </a:r>
            <a:r>
              <a:rPr lang="es-ES" dirty="0"/>
              <a:t>, </a:t>
            </a:r>
            <a:r>
              <a:rPr lang="es-ES" dirty="0" err="1"/>
              <a:t>low</a:t>
            </a:r>
            <a:r>
              <a:rPr lang="es-ES" dirty="0"/>
              <a:t> y open están muy correlacionadas y serán las que usemos en nuestro algoritmo.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Utilizando la regresión polinomial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97A138-3C48-4B34-B156-D2B9E25C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60" y="2461639"/>
            <a:ext cx="3708937" cy="35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A37AA-7BFE-4BA6-A063-F77F15CB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de instancias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AB8D5-2DD9-4862-A1E1-1C27F17F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Usamos RMHC(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Mutation</a:t>
            </a:r>
            <a:r>
              <a:rPr lang="es-ES" dirty="0"/>
              <a:t> Hill </a:t>
            </a:r>
            <a:r>
              <a:rPr lang="es-ES" dirty="0" err="1"/>
              <a:t>Climbing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Comienza con un conjunto aleatorio y en cada iteración va comprobando si la instancia es prescindible utilizando </a:t>
            </a:r>
            <a:r>
              <a:rPr lang="es-ES" dirty="0" err="1"/>
              <a:t>Leave</a:t>
            </a:r>
            <a:r>
              <a:rPr lang="es-ES" dirty="0"/>
              <a:t>–</a:t>
            </a:r>
            <a:r>
              <a:rPr lang="es-ES" dirty="0" err="1"/>
              <a:t>one-out</a:t>
            </a:r>
            <a:endParaRPr lang="es-ES" dirty="0"/>
          </a:p>
          <a:p>
            <a:endParaRPr lang="es-ES" dirty="0"/>
          </a:p>
          <a:p>
            <a:r>
              <a:rPr lang="es-ES" dirty="0"/>
              <a:t>Mediante el uso de selección de instancias hemos reducido considerablemente los datos de entrenamiento(alrededor del 20%)</a:t>
            </a:r>
          </a:p>
        </p:txBody>
      </p:sp>
    </p:spTree>
    <p:extLst>
      <p:ext uri="{BB962C8B-B14F-4D97-AF65-F5344CB8AC3E}">
        <p14:creationId xmlns:p14="http://schemas.microsoft.com/office/powerpoint/2010/main" val="221337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6.Modelos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Regresión polinomial</a:t>
            </a:r>
          </a:p>
          <a:p>
            <a:endParaRPr lang="es-ES" dirty="0"/>
          </a:p>
          <a:p>
            <a:r>
              <a:rPr lang="es-ES" dirty="0"/>
              <a:t>LSTM</a:t>
            </a:r>
          </a:p>
          <a:p>
            <a:endParaRPr lang="es-ES" dirty="0"/>
          </a:p>
          <a:p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endParaRPr lang="es-ES" dirty="0"/>
          </a:p>
          <a:p>
            <a:r>
              <a:rPr lang="es-ES" dirty="0"/>
              <a:t>FB </a:t>
            </a:r>
            <a:r>
              <a:rPr lang="es-ES" dirty="0" err="1"/>
              <a:t>prophet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D32F1D-3582-481F-8331-DD0FA5F6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60" y="2052918"/>
            <a:ext cx="6550123" cy="38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7.Líneas futuras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Detección de </a:t>
            </a:r>
            <a:r>
              <a:rPr lang="es-ES" dirty="0" err="1"/>
              <a:t>outliers</a:t>
            </a:r>
            <a:r>
              <a:rPr lang="es-ES" dirty="0"/>
              <a:t> dentro de una regresión</a:t>
            </a:r>
          </a:p>
          <a:p>
            <a:endParaRPr lang="es-ES" dirty="0"/>
          </a:p>
          <a:p>
            <a:r>
              <a:rPr lang="es-ES" dirty="0"/>
              <a:t>Entender mejor las LSTM</a:t>
            </a:r>
          </a:p>
          <a:p>
            <a:endParaRPr lang="es-ES" dirty="0"/>
          </a:p>
          <a:p>
            <a:r>
              <a:rPr lang="es-ES" dirty="0"/>
              <a:t>Profundizar conocimiento en FB </a:t>
            </a:r>
            <a:r>
              <a:rPr lang="es-ES" dirty="0" err="1"/>
              <a:t>Prophet</a:t>
            </a:r>
            <a:endParaRPr lang="es-ES" dirty="0"/>
          </a:p>
          <a:p>
            <a:endParaRPr lang="es-ES" dirty="0"/>
          </a:p>
          <a:p>
            <a:r>
              <a:rPr lang="es-ES" dirty="0"/>
              <a:t>Aplicación del algoritmo a otras variables</a:t>
            </a:r>
          </a:p>
        </p:txBody>
      </p:sp>
    </p:spTree>
    <p:extLst>
      <p:ext uri="{BB962C8B-B14F-4D97-AF65-F5344CB8AC3E}">
        <p14:creationId xmlns:p14="http://schemas.microsoft.com/office/powerpoint/2010/main" val="35795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757076"/>
          </a:xfrm>
        </p:spPr>
        <p:txBody>
          <a:bodyPr>
            <a:normAutofit/>
          </a:bodyPr>
          <a:lstStyle/>
          <a:p>
            <a:r>
              <a:rPr lang="es-ES" dirty="0"/>
              <a:t>Estudiar un problema de regresión</a:t>
            </a:r>
          </a:p>
          <a:p>
            <a:r>
              <a:rPr lang="es-ES" dirty="0"/>
              <a:t>Probar nuevas técnicas</a:t>
            </a:r>
          </a:p>
          <a:p>
            <a:r>
              <a:rPr lang="es-ES" dirty="0"/>
              <a:t>Conocer un poco más acerca de las acciones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9" y="4258850"/>
            <a:ext cx="3048000" cy="18868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44" y="4127323"/>
            <a:ext cx="2577191" cy="20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Breve introducción sobre las bolsa de valores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103641"/>
          </a:xfrm>
        </p:spPr>
        <p:txBody>
          <a:bodyPr/>
          <a:lstStyle/>
          <a:p>
            <a:r>
              <a:rPr lang="es-ES" dirty="0"/>
              <a:t>Bolsa de valores: organización pública o privada, cuyos miembros introducen órdenes y realizan negociaciones sobre compra-venta de valores.</a:t>
            </a:r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958225" y="3156559"/>
            <a:ext cx="2655517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46111" y="4064696"/>
            <a:ext cx="2029216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Títulos de participación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767968" y="4761241"/>
            <a:ext cx="2029216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Certificación de participación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854897" y="4634630"/>
            <a:ext cx="2029216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Bonos públicos y privados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275525" y="4761241"/>
            <a:ext cx="2029216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Acciones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6247059" y="3700283"/>
            <a:ext cx="448175" cy="99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6869505" y="3455618"/>
            <a:ext cx="3344450" cy="121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4089463" y="3911251"/>
            <a:ext cx="235445" cy="90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2063664" y="3368755"/>
            <a:ext cx="1638798" cy="6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"/>
          <p:cNvSpPr txBox="1">
            <a:spLocks/>
          </p:cNvSpPr>
          <p:nvPr/>
        </p:nvSpPr>
        <p:spPr>
          <a:xfrm>
            <a:off x="1267414" y="5569542"/>
            <a:ext cx="8946541" cy="1103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NASDAQ</a:t>
            </a:r>
          </a:p>
        </p:txBody>
      </p:sp>
    </p:spTree>
    <p:extLst>
      <p:ext uri="{BB962C8B-B14F-4D97-AF65-F5344CB8AC3E}">
        <p14:creationId xmlns:p14="http://schemas.microsoft.com/office/powerpoint/2010/main" val="317747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de técnicas de preprocesamiento y machine </a:t>
            </a:r>
            <a:r>
              <a:rPr lang="es-ES" dirty="0" err="1"/>
              <a:t>learning</a:t>
            </a:r>
            <a:r>
              <a:rPr lang="es-ES" dirty="0"/>
              <a:t> con el fin de predecir el precio diario de cierre de las acciones.</a:t>
            </a:r>
          </a:p>
          <a:p>
            <a:r>
              <a:rPr lang="es-ES" dirty="0"/>
              <a:t>La métrica utilizada ha sido el MSE.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02" y="3588676"/>
            <a:ext cx="6642382" cy="26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0822"/>
          </a:xfrm>
        </p:spPr>
        <p:txBody>
          <a:bodyPr/>
          <a:lstStyle/>
          <a:p>
            <a:r>
              <a:rPr lang="es-ES" dirty="0"/>
              <a:t>4. Datos disponibles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15" y="1470568"/>
            <a:ext cx="4785220" cy="264155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623202" y="5387432"/>
            <a:ext cx="1866377" cy="61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APPLE</a:t>
            </a:r>
          </a:p>
        </p:txBody>
      </p:sp>
      <p:cxnSp>
        <p:nvCxnSpPr>
          <p:cNvPr id="12" name="Conector recto de flecha 11"/>
          <p:cNvCxnSpPr>
            <a:cxnSpLocks/>
          </p:cNvCxnSpPr>
          <p:nvPr/>
        </p:nvCxnSpPr>
        <p:spPr>
          <a:xfrm>
            <a:off x="5650517" y="4112125"/>
            <a:ext cx="0" cy="127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9118948" y="2066795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 y tipos de datos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00833" y="2129425"/>
            <a:ext cx="161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Hold-out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70% </a:t>
            </a:r>
            <a:r>
              <a:rPr lang="es-ES" dirty="0" err="1"/>
              <a:t>train</a:t>
            </a:r>
            <a:r>
              <a:rPr lang="es-ES" dirty="0"/>
              <a:t>, 30% test</a:t>
            </a:r>
          </a:p>
        </p:txBody>
      </p:sp>
    </p:spTree>
    <p:extLst>
      <p:ext uri="{BB962C8B-B14F-4D97-AF65-F5344CB8AC3E}">
        <p14:creationId xmlns:p14="http://schemas.microsoft.com/office/powerpoint/2010/main" val="37948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5.Fases realizadas del </a:t>
            </a:r>
            <a:r>
              <a:rPr lang="es-ES" dirty="0" err="1"/>
              <a:t>preprocesamiento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Visualización de los datos</a:t>
            </a:r>
          </a:p>
          <a:p>
            <a:r>
              <a:rPr lang="es-ES" dirty="0"/>
              <a:t>Creación de nuevas variables</a:t>
            </a:r>
          </a:p>
          <a:p>
            <a:r>
              <a:rPr lang="es-ES" dirty="0"/>
              <a:t>Detección de incongruencias</a:t>
            </a:r>
          </a:p>
          <a:p>
            <a:r>
              <a:rPr lang="es-ES" dirty="0"/>
              <a:t>Imputación de valores perdidos</a:t>
            </a:r>
          </a:p>
          <a:p>
            <a:r>
              <a:rPr lang="es-ES" dirty="0"/>
              <a:t>Detección de </a:t>
            </a:r>
            <a:r>
              <a:rPr lang="es-ES" dirty="0" err="1"/>
              <a:t>outliers</a:t>
            </a:r>
            <a:endParaRPr lang="es-ES" dirty="0"/>
          </a:p>
          <a:p>
            <a:r>
              <a:rPr lang="es-ES" dirty="0"/>
              <a:t>Normalización del </a:t>
            </a:r>
            <a:r>
              <a:rPr lang="es-ES" dirty="0" err="1"/>
              <a:t>dataset</a:t>
            </a:r>
            <a:endParaRPr lang="es-ES" dirty="0"/>
          </a:p>
          <a:p>
            <a:r>
              <a:rPr lang="es-ES" dirty="0"/>
              <a:t>Reducción de variables</a:t>
            </a:r>
          </a:p>
          <a:p>
            <a:r>
              <a:rPr lang="es-ES" dirty="0"/>
              <a:t>Reducción de instancias</a:t>
            </a:r>
          </a:p>
        </p:txBody>
      </p:sp>
      <p:pic>
        <p:nvPicPr>
          <p:cNvPr id="1026" name="Picture 2" descr="Preprocesamiento de datos de texto: un tutorial en Python | by Matthew Mayo  | Ciencia y Datos | Medium">
            <a:extLst>
              <a:ext uri="{FF2B5EF4-FFF2-40B4-BE49-F238E27FC236}">
                <a16:creationId xmlns:a16="http://schemas.microsoft.com/office/drawing/2014/main" id="{3AE74AB5-2D95-4B4E-BA52-0992FA29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612" y="2157866"/>
            <a:ext cx="5578916" cy="35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5.1 Visualización de los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00" y="1691602"/>
            <a:ext cx="5621759" cy="21017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249" y="4238659"/>
            <a:ext cx="5518518" cy="2166623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2656" y="4223873"/>
            <a:ext cx="5617652" cy="21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1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5.2 Creación de nuevas variables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5D48CA-FAD4-4941-AB89-E3E98A51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8" y="1685052"/>
            <a:ext cx="10104222" cy="49312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D55D323-D42D-4CEC-A3F3-5CB9A66EE345}"/>
                  </a:ext>
                </a:extLst>
              </p14:cNvPr>
              <p14:cNvContentPartPr/>
              <p14:nvPr/>
            </p14:nvContentPartPr>
            <p14:xfrm>
              <a:off x="5028880" y="1990960"/>
              <a:ext cx="573984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D55D323-D42D-4CEC-A3F3-5CB9A66EE3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9880" y="1981960"/>
                <a:ext cx="5757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AE550E16-E563-47D9-A9EA-71186EF2CA98}"/>
                  </a:ext>
                </a:extLst>
              </p14:cNvPr>
              <p14:cNvContentPartPr/>
              <p14:nvPr/>
            </p14:nvContentPartPr>
            <p14:xfrm>
              <a:off x="5027800" y="1801600"/>
              <a:ext cx="360" cy="1695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AE550E16-E563-47D9-A9EA-71186EF2C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9160" y="1792960"/>
                <a:ext cx="18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A308343D-CFCB-4F49-8A58-688DE65C5DA7}"/>
                  </a:ext>
                </a:extLst>
              </p14:cNvPr>
              <p14:cNvContentPartPr/>
              <p14:nvPr/>
            </p14:nvContentPartPr>
            <p14:xfrm>
              <a:off x="5024321" y="1823788"/>
              <a:ext cx="574344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A308343D-CFCB-4F49-8A58-688DE65C5D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5321" y="1814788"/>
                <a:ext cx="5761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84832C5D-B8E9-46AE-BA60-9C67D65FEFA7}"/>
                  </a:ext>
                </a:extLst>
              </p14:cNvPr>
              <p14:cNvContentPartPr/>
              <p14:nvPr/>
            </p14:nvContentPartPr>
            <p14:xfrm>
              <a:off x="10763801" y="1801828"/>
              <a:ext cx="360" cy="1767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84832C5D-B8E9-46AE-BA60-9C67D65FEF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54801" y="1793188"/>
                <a:ext cx="18000" cy="194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C1B73BE-0602-4B2D-BBDB-962ADA162125}"/>
              </a:ext>
            </a:extLst>
          </p:cNvPr>
          <p:cNvCxnSpPr>
            <a:cxnSpLocks/>
          </p:cNvCxnSpPr>
          <p:nvPr/>
        </p:nvCxnSpPr>
        <p:spPr>
          <a:xfrm>
            <a:off x="7426960" y="1036435"/>
            <a:ext cx="0" cy="64861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8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5.3 Detección de incongruencias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Fechas iguales para una empresa.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14BFEC-ED5A-411E-B8C8-B938BFBD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61" y="3429000"/>
            <a:ext cx="3839011" cy="22482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60D9BA-3F8D-4F6D-83A7-3DC1FC27F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18" b="-2991"/>
          <a:stretch/>
        </p:blipFill>
        <p:spPr>
          <a:xfrm>
            <a:off x="6096000" y="1979944"/>
            <a:ext cx="5276223" cy="42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14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435</Words>
  <Application>Microsoft Office PowerPoint</Application>
  <PresentationFormat>Panorámica</PresentationFormat>
  <Paragraphs>95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       Acciones</vt:lpstr>
      <vt:lpstr>1.Motivación</vt:lpstr>
      <vt:lpstr>2. Breve introducción sobre las bolsa de valores </vt:lpstr>
      <vt:lpstr>3.Problema</vt:lpstr>
      <vt:lpstr>4. Datos disponibles</vt:lpstr>
      <vt:lpstr>5.Fases realizadas del preprocesamiento</vt:lpstr>
      <vt:lpstr>5.1 Visualización de los datos</vt:lpstr>
      <vt:lpstr>5.2 Creación de nuevas variables </vt:lpstr>
      <vt:lpstr>5.3 Detección de incongruencias </vt:lpstr>
      <vt:lpstr>5.4 Imputación de valores perdidos </vt:lpstr>
      <vt:lpstr>5.5 Detección de outliers </vt:lpstr>
      <vt:lpstr>5.6 Normalización del dataset </vt:lpstr>
      <vt:lpstr>6 Correlación de variables</vt:lpstr>
      <vt:lpstr>7 Selección de variables</vt:lpstr>
      <vt:lpstr>Selección de instancias</vt:lpstr>
      <vt:lpstr>6.Modelos </vt:lpstr>
      <vt:lpstr>7.Líneas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Acciones</dc:title>
  <dc:creator>alumno</dc:creator>
  <cp:lastModifiedBy>Iván Sorbet</cp:lastModifiedBy>
  <cp:revision>26</cp:revision>
  <dcterms:created xsi:type="dcterms:W3CDTF">2021-05-11T06:10:00Z</dcterms:created>
  <dcterms:modified xsi:type="dcterms:W3CDTF">2021-05-11T20:39:26Z</dcterms:modified>
</cp:coreProperties>
</file>