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92E540-06E9-4D6B-B2F0-1F7F650D9F2A}">
  <a:tblStyle styleId="{4A92E540-06E9-4D6B-B2F0-1F7F650D9F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eb20a35ae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eb20a35ae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We have a white noise residuals which is what we want to see again so this is good!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So, it looks like there might be some correlation going on with the residuals from AR(4) as there was some significance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the PACF spike at lag 4 and ACF spike at lag 5. This is the reason why we considered an AR(5) model.</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We went with</a:t>
            </a:r>
            <a:r>
              <a:rPr b="1" lang="en" sz="1200">
                <a:solidFill>
                  <a:schemeClr val="dk1"/>
                </a:solidFill>
              </a:rPr>
              <a:t> AR(5)</a:t>
            </a:r>
            <a:r>
              <a:rPr lang="en" sz="1200">
                <a:solidFill>
                  <a:schemeClr val="dk1"/>
                </a:solidFill>
              </a:rPr>
              <a:t> instead considering it has better metrics results and it’s residuals falls within the significance level for both PACF and ACF.</a:t>
            </a:r>
            <a:endParaRPr sz="10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eb20a35a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eb20a35a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eb20a35ae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eb20a35a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eb20a35ae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eb20a35ae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suggests that the model's predictions are closer to the actual values on average. A smaller MSE suggests a better forecasting performance.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Found by calculating the difference between each actual value and its corresponding predicted value, the Square each difference and take the average.</a:t>
            </a:r>
            <a:endParaRPr sz="12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 A model with a smaller MSE is generally considered better.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eb20a35a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eb20a35ae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Fitting a linear regression model with the forecast errors as the dependent variable and a constant term (1) as the independent variable. The coefficient estimate, represents the average percentage error. If it is positive, it indicates an overestimation on average, and if it is negative, it indicates an underestimation on average.</a:t>
            </a:r>
            <a:endParaRPr sz="12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The model with the lowest (closest to zero) MPE is generally considered better, as it has a smaller average percentage error.</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051569808_6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051569808_6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A model with a smaller MAE is generally considered better. It suggests that the model's predictions have, on average, have a smaller absolute difference from the actual values.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Mean absolute error (MAE)  measures the average of the absolute differences between the predicted values and the actual values.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Found by taking the absolute value of each forecast error, and calculating the average of these absolute values.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model with the lower MAE is generally considered to have better performance in terms of forecasting accuracy.</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051569808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051569808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a:t>
            </a:r>
            <a:r>
              <a:rPr b="1"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Interval Evaluation Test</a:t>
            </a:r>
            <a:r>
              <a:rPr b="1"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IET) assesses whether the forecasts are unbiased, meaning that on average, they do not overestimate or underestimate the actual values.</a:t>
            </a:r>
            <a:endParaRPr sz="12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To perform the IET, you can fit a linear regression model, with forecast error as the dependent variable and forecast as the independent variable.</a:t>
            </a:r>
            <a:endParaRPr sz="12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A positive coefficient indicates an average overestimation, while a negative coefficient indicates an average underestimation.</a:t>
            </a:r>
            <a:endParaRPr sz="12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 If the coefficient estimate for the forecasts is statistically significant (i.e., p-value &lt; significance level), it indicates a bias in the forecasts and does not pass the IE test.</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051569808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5051569808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051569808_6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051569808_6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051569808_6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5051569808_6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Created three linear combination schemes. An equal-weighted forecast, a forecast that weights each individual forecast by the inverse of its MSE, and an OLS weighted optimal forecast.</a:t>
            </a:r>
            <a:endParaRPr>
              <a:solidFill>
                <a:schemeClr val="dk1"/>
              </a:solidFill>
            </a:endParaRPr>
          </a:p>
          <a:p>
            <a:pPr indent="-298450" lvl="0" marL="457200" rtl="0" algn="l">
              <a:lnSpc>
                <a:spcPct val="115000"/>
              </a:lnSpc>
              <a:spcBef>
                <a:spcPts val="1200"/>
              </a:spcBef>
              <a:spcAft>
                <a:spcPts val="0"/>
              </a:spcAft>
              <a:buClr>
                <a:srgbClr val="0E101A"/>
              </a:buClr>
              <a:buSzPts val="1100"/>
              <a:buAutoNum type="arabicPeriod"/>
            </a:pPr>
            <a:r>
              <a:rPr lang="en">
                <a:solidFill>
                  <a:srgbClr val="0E101A"/>
                </a:solidFill>
              </a:rPr>
              <a:t>Equal-weighted forecast: In this scheme, each forecast is given an equal weight of 1/4. The combined forecast is calculated by taking the weighted sum of the individual forecasts.</a:t>
            </a:r>
            <a:endParaRPr>
              <a:solidFill>
                <a:srgbClr val="0E101A"/>
              </a:solidFill>
            </a:endParaRPr>
          </a:p>
          <a:p>
            <a:pPr indent="-298450" lvl="0" marL="457200" rtl="0" algn="l">
              <a:lnSpc>
                <a:spcPct val="115000"/>
              </a:lnSpc>
              <a:spcBef>
                <a:spcPts val="0"/>
              </a:spcBef>
              <a:spcAft>
                <a:spcPts val="0"/>
              </a:spcAft>
              <a:buClr>
                <a:srgbClr val="0E101A"/>
              </a:buClr>
              <a:buSzPts val="1100"/>
              <a:buAutoNum type="arabicPeriod"/>
            </a:pPr>
            <a:r>
              <a:rPr lang="en">
                <a:solidFill>
                  <a:srgbClr val="0E101A"/>
                </a:solidFill>
              </a:rPr>
              <a:t>Inverse-MSE weighted combination scheme: In this scheme, the inverse of the Mean Squared Error (MSE) is used as weights for each individual forecast. The combined forecast is obtained by taking the weighted sum of the individual forecasts using the calculated weights.</a:t>
            </a:r>
            <a:endParaRPr>
              <a:solidFill>
                <a:srgbClr val="0E101A"/>
              </a:solidFill>
            </a:endParaRPr>
          </a:p>
          <a:p>
            <a:pPr indent="-298450" lvl="0" marL="457200" rtl="0" algn="l">
              <a:lnSpc>
                <a:spcPct val="115000"/>
              </a:lnSpc>
              <a:spcBef>
                <a:spcPts val="0"/>
              </a:spcBef>
              <a:spcAft>
                <a:spcPts val="0"/>
              </a:spcAft>
              <a:buClr>
                <a:srgbClr val="0E101A"/>
              </a:buClr>
              <a:buSzPts val="1100"/>
              <a:buAutoNum type="arabicPeriod"/>
            </a:pPr>
            <a:r>
              <a:rPr lang="en">
                <a:solidFill>
                  <a:srgbClr val="0E101A"/>
                </a:solidFill>
              </a:rPr>
              <a:t>OLS (Ordinary Least Squares) weighted combination scheme: In this scheme, an OLS regression model is fitted using the individual forecast values as predictors and the actual observed values as the response variable. The coefficients obtained from the OLS model represent the weights for each individual forecast. </a:t>
            </a:r>
            <a:endParaRPr>
              <a:solidFill>
                <a:srgbClr val="0E101A"/>
              </a:solidFill>
            </a:endParaRPr>
          </a:p>
          <a:p>
            <a:pPr indent="0" lvl="0" marL="457200" rtl="0" algn="l">
              <a:lnSpc>
                <a:spcPct val="115000"/>
              </a:lnSpc>
              <a:spcBef>
                <a:spcPts val="0"/>
              </a:spcBef>
              <a:spcAft>
                <a:spcPts val="0"/>
              </a:spcAft>
              <a:buNone/>
            </a:pPr>
            <a:r>
              <a:t/>
            </a:r>
            <a:endParaRPr>
              <a:solidFill>
                <a:srgbClr val="0E101A"/>
              </a:solidFill>
            </a:endParaRPr>
          </a:p>
          <a:p>
            <a:pPr indent="0" lvl="0" marL="0" rtl="0" algn="l">
              <a:lnSpc>
                <a:spcPct val="115000"/>
              </a:lnSpc>
              <a:spcBef>
                <a:spcPts val="0"/>
              </a:spcBef>
              <a:spcAft>
                <a:spcPts val="0"/>
              </a:spcAft>
              <a:buNone/>
            </a:pPr>
            <a:r>
              <a:rPr lang="en">
                <a:solidFill>
                  <a:srgbClr val="0E101A"/>
                </a:solidFill>
              </a:rPr>
              <a:t>All the combined forecast were obtained by taking the weighted sum of the individual forecasts using the calculated weights.</a:t>
            </a:r>
            <a:endParaRPr>
              <a:solidFill>
                <a:srgbClr val="0E101A"/>
              </a:solidFill>
            </a:endParaRPr>
          </a:p>
          <a:p>
            <a:pPr indent="0" lvl="0" marL="0" rtl="0" algn="l">
              <a:lnSpc>
                <a:spcPct val="115000"/>
              </a:lnSpc>
              <a:spcBef>
                <a:spcPts val="0"/>
              </a:spcBef>
              <a:spcAft>
                <a:spcPts val="0"/>
              </a:spcAft>
              <a:buNone/>
            </a:pPr>
            <a:r>
              <a:t/>
            </a:r>
            <a:endParaRPr>
              <a:solidFill>
                <a:srgbClr val="0E101A"/>
              </a:solidFill>
            </a:endParaRPr>
          </a:p>
          <a:p>
            <a:pPr indent="0" lvl="0" marL="0" rtl="0" algn="l">
              <a:lnSpc>
                <a:spcPct val="115000"/>
              </a:lnSpc>
              <a:spcBef>
                <a:spcPts val="0"/>
              </a:spcBef>
              <a:spcAft>
                <a:spcPts val="1200"/>
              </a:spcAft>
              <a:buNone/>
            </a:pPr>
            <a:r>
              <a:rPr lang="en">
                <a:solidFill>
                  <a:schemeClr val="dk1"/>
                </a:solidFill>
              </a:rPr>
              <a:t>The inverse MSE forecast has the smallest MSE and is therefore preferred out of the models. However the ARMA(4,4) model still has the lowest MSE.</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4eb20a35a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4eb20a35a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051569808_1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051569808_1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address the negative forecasts we would need to add a non-negative contraint to the model. However, by doing so this would likely end up with a worse model . As a result, we reached the conclusion that the OLS model is not suitable and consequently excluded it from our analysis.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051569808_6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051569808_6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eb20a35ae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4eb20a35ae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Point forecast ranges from $1,615,036 to $1,555,655.</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see a Lo 80 of $1.4m to a Hi 80 of $1.7m, while on the other hand, we see a low 95 of $1.3 to a Hi 95 of a $1.8m. These values represent the lower and upper bounds of the 80% and 90% prediction interval, respectively.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Overall, the ARMA(4,4) model has an accuracy of 95% which suggests that the 6 month forecasted values are, on average within 5.8% of the actual values.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level of accuracy falls within our predicted intervals of 80-95% which is considered pretty good.</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051569808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051569808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eb20a35a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eb20a35a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a:t>
            </a:r>
            <a:r>
              <a:rPr lang="en">
                <a:solidFill>
                  <a:schemeClr val="dk1"/>
                </a:solidFill>
              </a:rPr>
              <a:t>he ADF and the KPSS tests they give contradicting results. However, the ADF shows stationary while the KPSS shows non-stationarity. Essentially, this means that the unit root does not exists and the stationarity is trend stationary.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Hence we reject the null, and this means that in both tests indicates that there is no presence of a unit root or trend supporting our conclusion that this is indeed stationary.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200">
              <a:solidFill>
                <a:schemeClr val="dk1"/>
              </a:solidFill>
              <a:highlight>
                <a:schemeClr val="lt1"/>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eb20a35a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eb20a35a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In this case, based on the PACF and ACF we can see a strong correlation at lag 4 suggesting we can use an AR(4).</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Because of the pattern of autocorrelation from the residuals in AR(4), weve decided to investigate further beyond lag = 4,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which in this case we looked at AR(5) since the MAPE value was more favorable than the AR(4) model.</a:t>
            </a:r>
            <a:endParaRPr sz="10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eb20a35a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eb20a35a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Reason why we performed differencing:</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Perform regular differencing - first-order difference to remove the trend.</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Seasonal differencing - Remove the seasonal pattern that repeats every year.</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Additional steps to confirm stationary: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Perform the ADF test after seasonal differencing - reject the null- stationary.</a:t>
            </a:r>
            <a:endParaRPr sz="14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400">
                <a:solidFill>
                  <a:schemeClr val="dk1"/>
                </a:solidFill>
              </a:rPr>
              <a:t>Perform the KPSS test after seasonal differencing - non-stationary.</a:t>
            </a:r>
            <a:r>
              <a:rPr lang="en">
                <a:solidFill>
                  <a:schemeClr val="dk1"/>
                </a:solidFill>
                <a:highlight>
                  <a:srgbClr val="212121"/>
                </a:highlight>
              </a:rPr>
              <a:t>			</a:t>
            </a:r>
            <a:endParaRPr>
              <a:solidFill>
                <a:schemeClr val="dk1"/>
              </a:solidFill>
              <a:highlight>
                <a:srgbClr val="212121"/>
              </a:highlight>
            </a:endParaRPr>
          </a:p>
          <a:p>
            <a:pPr indent="0" lvl="0" marL="0" rtl="0" algn="l">
              <a:spcBef>
                <a:spcPts val="0"/>
              </a:spcBef>
              <a:spcAft>
                <a:spcPts val="0"/>
              </a:spcAft>
              <a:buNone/>
            </a:pPr>
            <a:r>
              <a:rPr lang="en">
                <a:solidFill>
                  <a:schemeClr val="dk1"/>
                </a:solidFill>
                <a:highlight>
                  <a:srgbClr val="212121"/>
                </a:highlight>
              </a:rPr>
              <a:t>				</a:t>
            </a:r>
            <a:endParaRPr>
              <a:solidFill>
                <a:schemeClr val="dk1"/>
              </a:solidFill>
              <a:highlight>
                <a:srgbClr val="212121"/>
              </a:highlight>
            </a:endParaRPr>
          </a:p>
          <a:p>
            <a:pPr indent="0" lvl="0" marL="0" rtl="0" algn="l">
              <a:spcBef>
                <a:spcPts val="0"/>
              </a:spcBef>
              <a:spcAft>
                <a:spcPts val="0"/>
              </a:spcAft>
              <a:buNone/>
            </a:pPr>
            <a:r>
              <a:t/>
            </a:r>
            <a:endParaRPr>
              <a:solidFill>
                <a:schemeClr val="dk1"/>
              </a:solidFill>
              <a:highlight>
                <a:srgbClr val="212121"/>
              </a:highlight>
            </a:endParaRPr>
          </a:p>
          <a:p>
            <a:pPr indent="0" lvl="0" marL="0" rtl="0" algn="l">
              <a:spcBef>
                <a:spcPts val="0"/>
              </a:spcBef>
              <a:spcAft>
                <a:spcPts val="0"/>
              </a:spcAft>
              <a:buClr>
                <a:schemeClr val="dk1"/>
              </a:buClr>
              <a:buSzPts val="1100"/>
              <a:buFont typeface="Arial"/>
              <a:buNone/>
            </a:pPr>
            <a:r>
              <a:rPr lang="en">
                <a:solidFill>
                  <a:schemeClr val="dk1"/>
                </a:solidFill>
                <a:highlight>
                  <a:srgbClr val="212121"/>
                </a:highlight>
              </a:rPr>
              <a:t>			</a:t>
            </a:r>
            <a:endParaRPr>
              <a:solidFill>
                <a:schemeClr val="dk1"/>
              </a:solidFill>
              <a:highlight>
                <a:srgbClr val="212121"/>
              </a:highlight>
            </a:endParaRPr>
          </a:p>
          <a:p>
            <a:pPr indent="0" lvl="0" marL="0" rtl="0" algn="l">
              <a:spcBef>
                <a:spcPts val="0"/>
              </a:spcBef>
              <a:spcAft>
                <a:spcPts val="0"/>
              </a:spcAft>
              <a:buNone/>
            </a:pPr>
            <a:r>
              <a:rPr lang="en" sz="1400">
                <a:solidFill>
                  <a:schemeClr val="dk1"/>
                </a:solidFill>
              </a:rPr>
              <a:t>Based on the provided results, the ADF test suggests stationarity with a p-value of less than 0.05, while the KPSS test shows otherwise.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Given that the ADF test supports stationarity, while the KPSS test does not strongly reject the null hypothesis of stationarity but we can conclude that the differenced time series for weekly sales is likely to be stationary, considering the result from the ADF test.	</a:t>
            </a: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eb20a35a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4eb20a35a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why we choose AR(5), ARMA(3,4), ARMA(4,4) Model Process based on the PACF and ACF</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eb20a35a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eb20a35a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ARMA(3,4), ARMA(4,4), AR(5)</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eb20a35a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eb20a35a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can conclude here that the residuals of the ARMA(4,4) model do not show any autocorrelation, indicating that again our model has adequately captured the underlying dynamics of the data. The residuals that you see here are all within the significance level. Overall, we have a very good data so far.</a:t>
            </a:r>
            <a:endParaRPr sz="12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ARMA(4,4) model have white noise residuals, which is what we want to see. As we can observe the p-value here is 0.95 meaning that there is no evidence of autocorrelation in the model. (We can reject the null) Having white noise is good for our model because it adequately captures the underlying patterns and randomness in the data as you can see the similarities in our model equation and our coefficients. Overall, I think we have a very good model here.</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eb20a35ae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eb20a35ae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have white noise residuals which is what we want!!!</a:t>
            </a:r>
            <a:endParaRPr sz="1200">
              <a:solidFill>
                <a:schemeClr val="dk1"/>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can see that the residuals are within the significance level here – which is what we want to see!!!</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ujjwalchowdhury/walmartcleane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10.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911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OMSBA 5305</a:t>
            </a:r>
            <a:endParaRPr/>
          </a:p>
          <a:p>
            <a:pPr indent="0" lvl="0" marL="0" rtl="0" algn="ctr">
              <a:spcBef>
                <a:spcPts val="0"/>
              </a:spcBef>
              <a:spcAft>
                <a:spcPts val="0"/>
              </a:spcAft>
              <a:buNone/>
            </a:pPr>
            <a:r>
              <a:rPr lang="en"/>
              <a:t>Data translation challenge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3755"/>
              <a:t>Group 5</a:t>
            </a:r>
            <a:endParaRPr sz="4977"/>
          </a:p>
          <a:p>
            <a:pPr indent="0" lvl="0" marL="0" rtl="0" algn="ctr">
              <a:spcBef>
                <a:spcPts val="0"/>
              </a:spcBef>
              <a:spcAft>
                <a:spcPts val="0"/>
              </a:spcAft>
              <a:buNone/>
            </a:pPr>
            <a:r>
              <a:rPr lang="en" sz="3088"/>
              <a:t>J. </a:t>
            </a:r>
            <a:r>
              <a:rPr lang="en" sz="3088"/>
              <a:t>Giesbrecht, J. Alfiler, V. Komarova, A. Chanie</a:t>
            </a:r>
            <a:endParaRPr sz="3088"/>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AR(5) Residuals</a:t>
            </a:r>
            <a:endParaRPr/>
          </a:p>
        </p:txBody>
      </p:sp>
      <p:pic>
        <p:nvPicPr>
          <p:cNvPr id="135" name="Google Shape;135;p22"/>
          <p:cNvPicPr preferRelativeResize="0"/>
          <p:nvPr/>
        </p:nvPicPr>
        <p:blipFill rotWithShape="1">
          <a:blip r:embed="rId3">
            <a:alphaModFix/>
          </a:blip>
          <a:srcRect b="0" l="1091" r="17482" t="0"/>
          <a:stretch/>
        </p:blipFill>
        <p:spPr>
          <a:xfrm>
            <a:off x="4629150" y="3960475"/>
            <a:ext cx="4256224" cy="883750"/>
          </a:xfrm>
          <a:prstGeom prst="rect">
            <a:avLst/>
          </a:prstGeom>
          <a:noFill/>
          <a:ln>
            <a:noFill/>
          </a:ln>
        </p:spPr>
      </p:pic>
      <p:pic>
        <p:nvPicPr>
          <p:cNvPr id="136" name="Google Shape;136;p22"/>
          <p:cNvPicPr preferRelativeResize="0"/>
          <p:nvPr/>
        </p:nvPicPr>
        <p:blipFill>
          <a:blip r:embed="rId4">
            <a:alphaModFix/>
          </a:blip>
          <a:stretch>
            <a:fillRect/>
          </a:stretch>
        </p:blipFill>
        <p:spPr>
          <a:xfrm>
            <a:off x="152400" y="1170125"/>
            <a:ext cx="4036151" cy="3674099"/>
          </a:xfrm>
          <a:prstGeom prst="rect">
            <a:avLst/>
          </a:prstGeom>
          <a:noFill/>
          <a:ln>
            <a:noFill/>
          </a:ln>
        </p:spPr>
      </p:pic>
      <p:pic>
        <p:nvPicPr>
          <p:cNvPr id="137" name="Google Shape;137;p22"/>
          <p:cNvPicPr preferRelativeResize="0"/>
          <p:nvPr/>
        </p:nvPicPr>
        <p:blipFill>
          <a:blip r:embed="rId5">
            <a:alphaModFix/>
          </a:blip>
          <a:stretch>
            <a:fillRect/>
          </a:stretch>
        </p:blipFill>
        <p:spPr>
          <a:xfrm>
            <a:off x="4305025" y="1267513"/>
            <a:ext cx="4699450" cy="24431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462925" y="256275"/>
            <a:ext cx="8314200" cy="451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 Table</a:t>
            </a:r>
            <a:endParaRPr/>
          </a:p>
        </p:txBody>
      </p:sp>
      <p:graphicFrame>
        <p:nvGraphicFramePr>
          <p:cNvPr id="143" name="Google Shape;143;p23"/>
          <p:cNvGraphicFramePr/>
          <p:nvPr/>
        </p:nvGraphicFramePr>
        <p:xfrm>
          <a:off x="462925" y="958750"/>
          <a:ext cx="3000000" cy="3000000"/>
        </p:xfrm>
        <a:graphic>
          <a:graphicData uri="http://schemas.openxmlformats.org/drawingml/2006/table">
            <a:tbl>
              <a:tblPr>
                <a:noFill/>
                <a:tableStyleId>{4A92E540-06E9-4D6B-B2F0-1F7F650D9F2A}</a:tableStyleId>
              </a:tblPr>
              <a:tblGrid>
                <a:gridCol w="1993425"/>
                <a:gridCol w="2115650"/>
                <a:gridCol w="2129100"/>
                <a:gridCol w="2004400"/>
              </a:tblGrid>
              <a:tr h="326850">
                <a:tc>
                  <a:txBody>
                    <a:bodyPr/>
                    <a:lstStyle/>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100">
                          <a:solidFill>
                            <a:schemeClr val="dk1"/>
                          </a:solidFill>
                        </a:rPr>
                        <a:t>AR(5)</a:t>
                      </a:r>
                      <a:endParaRPr b="1" sz="11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100">
                          <a:solidFill>
                            <a:schemeClr val="dk1"/>
                          </a:solidFill>
                        </a:rPr>
                        <a:t>ARMA(3,4)</a:t>
                      </a:r>
                      <a:endParaRPr b="1" sz="11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100">
                          <a:solidFill>
                            <a:schemeClr val="dk1"/>
                          </a:solidFill>
                        </a:rPr>
                        <a:t>ARMA(4,4)</a:t>
                      </a:r>
                      <a:endParaRPr b="1" sz="11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6850">
                <a:tc>
                  <a:txBody>
                    <a:bodyPr/>
                    <a:lstStyle/>
                    <a:p>
                      <a:pPr indent="0" lvl="0" marL="0" rtl="0" algn="l">
                        <a:lnSpc>
                          <a:spcPct val="115000"/>
                        </a:lnSpc>
                        <a:spcBef>
                          <a:spcPts val="0"/>
                        </a:spcBef>
                        <a:spcAft>
                          <a:spcPts val="0"/>
                        </a:spcAft>
                        <a:buNone/>
                      </a:pPr>
                      <a:r>
                        <a:rPr lang="en" sz="900">
                          <a:solidFill>
                            <a:schemeClr val="dk1"/>
                          </a:solidFill>
                        </a:rPr>
                        <a:t>Covariance - Stationary</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yes</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yes</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yes</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6850">
                <a:tc>
                  <a:txBody>
                    <a:bodyPr/>
                    <a:lstStyle/>
                    <a:p>
                      <a:pPr indent="0" lvl="0" marL="0" rtl="0" algn="l">
                        <a:lnSpc>
                          <a:spcPct val="115000"/>
                        </a:lnSpc>
                        <a:spcBef>
                          <a:spcPts val="0"/>
                        </a:spcBef>
                        <a:spcAft>
                          <a:spcPts val="0"/>
                        </a:spcAft>
                        <a:buNone/>
                      </a:pPr>
                      <a:r>
                        <a:rPr lang="en" sz="900">
                          <a:solidFill>
                            <a:schemeClr val="dk1"/>
                          </a:solidFill>
                        </a:rPr>
                        <a:t>White noise residuals</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yes</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yes</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yes</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6850">
                <a:tc>
                  <a:txBody>
                    <a:bodyPr/>
                    <a:lstStyle/>
                    <a:p>
                      <a:pPr indent="0" lvl="0" marL="0" rtl="0" algn="l">
                        <a:lnSpc>
                          <a:spcPct val="115000"/>
                        </a:lnSpc>
                        <a:spcBef>
                          <a:spcPts val="0"/>
                        </a:spcBef>
                        <a:spcAft>
                          <a:spcPts val="0"/>
                        </a:spcAft>
                        <a:buNone/>
                      </a:pPr>
                      <a:r>
                        <a:rPr lang="en" sz="900">
                          <a:solidFill>
                            <a:schemeClr val="dk1"/>
                          </a:solidFill>
                        </a:rPr>
                        <a:t>X-squared</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0.00018199</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0.0011205</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0.0026134</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6850">
                <a:tc>
                  <a:txBody>
                    <a:bodyPr/>
                    <a:lstStyle/>
                    <a:p>
                      <a:pPr indent="0" lvl="0" marL="0" rtl="0" algn="l">
                        <a:lnSpc>
                          <a:spcPct val="115000"/>
                        </a:lnSpc>
                        <a:spcBef>
                          <a:spcPts val="0"/>
                        </a:spcBef>
                        <a:spcAft>
                          <a:spcPts val="0"/>
                        </a:spcAft>
                        <a:buNone/>
                      </a:pPr>
                      <a:r>
                        <a:rPr lang="en" sz="900">
                          <a:solidFill>
                            <a:schemeClr val="dk1"/>
                          </a:solidFill>
                        </a:rPr>
                        <a:t>Residuals (p-value)</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0.9892</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0.9733</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0.9592</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6850">
                <a:tc>
                  <a:txBody>
                    <a:bodyPr/>
                    <a:lstStyle/>
                    <a:p>
                      <a:pPr indent="0" lvl="0" marL="0" rtl="0" algn="l">
                        <a:lnSpc>
                          <a:spcPct val="115000"/>
                        </a:lnSpc>
                        <a:spcBef>
                          <a:spcPts val="0"/>
                        </a:spcBef>
                        <a:spcAft>
                          <a:spcPts val="0"/>
                        </a:spcAft>
                        <a:buNone/>
                      </a:pPr>
                      <a:r>
                        <a:rPr lang="en" sz="900">
                          <a:solidFill>
                            <a:schemeClr val="dk1"/>
                          </a:solidFill>
                        </a:rPr>
                        <a:t>AIC</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3804.093</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FF0000"/>
                          </a:solidFill>
                        </a:rPr>
                        <a:t>3797.502</a:t>
                      </a:r>
                      <a:endParaRPr sz="900">
                        <a:solidFill>
                          <a:srgbClr val="FF0000"/>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3799.174</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6850">
                <a:tc>
                  <a:txBody>
                    <a:bodyPr/>
                    <a:lstStyle/>
                    <a:p>
                      <a:pPr indent="0" lvl="0" marL="0" rtl="0" algn="l">
                        <a:lnSpc>
                          <a:spcPct val="115000"/>
                        </a:lnSpc>
                        <a:spcBef>
                          <a:spcPts val="0"/>
                        </a:spcBef>
                        <a:spcAft>
                          <a:spcPts val="0"/>
                        </a:spcAft>
                        <a:buNone/>
                      </a:pPr>
                      <a:r>
                        <a:rPr lang="en" sz="900">
                          <a:solidFill>
                            <a:schemeClr val="dk1"/>
                          </a:solidFill>
                        </a:rPr>
                        <a:t>BIC</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3824.833</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FF0000"/>
                          </a:solidFill>
                        </a:rPr>
                        <a:t>3824.168</a:t>
                      </a:r>
                      <a:endParaRPr sz="900">
                        <a:solidFill>
                          <a:srgbClr val="FF0000"/>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3828.802</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6850">
                <a:tc>
                  <a:txBody>
                    <a:bodyPr/>
                    <a:lstStyle/>
                    <a:p>
                      <a:pPr indent="0" lvl="0" marL="0" rtl="0" algn="l">
                        <a:lnSpc>
                          <a:spcPct val="115000"/>
                        </a:lnSpc>
                        <a:spcBef>
                          <a:spcPts val="0"/>
                        </a:spcBef>
                        <a:spcAft>
                          <a:spcPts val="0"/>
                        </a:spcAft>
                        <a:buNone/>
                      </a:pPr>
                      <a:r>
                        <a:rPr lang="en" sz="900">
                          <a:solidFill>
                            <a:schemeClr val="dk1"/>
                          </a:solidFill>
                        </a:rPr>
                        <a:t>Coefficients</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0.3552,   0.0114,  -0.0470,   0.3170,  -0.2958 </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-0.2562,  -0.4572,  -0.2095,</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0.6527,  0.7589,  0.4094,  0.5652</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-0.2518,  -0.5148,  -0.2736,  -0.0831  0.6421,  0.7979,  0.4733,  0.6377</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6850">
                <a:tc>
                  <a:txBody>
                    <a:bodyPr/>
                    <a:lstStyle/>
                    <a:p>
                      <a:pPr indent="0" lvl="0" marL="0" rtl="0" algn="l">
                        <a:lnSpc>
                          <a:spcPct val="115000"/>
                        </a:lnSpc>
                        <a:spcBef>
                          <a:spcPts val="0"/>
                        </a:spcBef>
                        <a:spcAft>
                          <a:spcPts val="0"/>
                        </a:spcAft>
                        <a:buNone/>
                      </a:pPr>
                      <a:r>
                        <a:rPr lang="en" sz="900">
                          <a:solidFill>
                            <a:schemeClr val="dk1"/>
                          </a:solidFill>
                        </a:rPr>
                        <a:t>MAPE</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6.095725 (94% accuracy)</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5.941535 (95% accuracy)</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5.8994 (95% accuracy)</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6850">
                <a:tc>
                  <a:txBody>
                    <a:bodyPr/>
                    <a:lstStyle/>
                    <a:p>
                      <a:pPr indent="0" lvl="0" marL="0" rtl="0" algn="l">
                        <a:lnSpc>
                          <a:spcPct val="115000"/>
                        </a:lnSpc>
                        <a:spcBef>
                          <a:spcPts val="0"/>
                        </a:spcBef>
                        <a:spcAft>
                          <a:spcPts val="0"/>
                        </a:spcAft>
                        <a:buNone/>
                      </a:pPr>
                      <a:r>
                        <a:rPr lang="en" sz="900">
                          <a:solidFill>
                            <a:schemeClr val="dk1"/>
                          </a:solidFill>
                        </a:rPr>
                        <a:t>MSE</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 </a:t>
                      </a:r>
                      <a:r>
                        <a:rPr lang="en" sz="900">
                          <a:solidFill>
                            <a:schemeClr val="dk1"/>
                          </a:solidFill>
                        </a:rPr>
                        <a:t>5,563,719,498</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 </a:t>
                      </a:r>
                      <a:r>
                        <a:rPr lang="en" sz="900">
                          <a:solidFill>
                            <a:schemeClr val="dk1"/>
                          </a:solidFill>
                        </a:rPr>
                        <a:t>5,210,359,250</a:t>
                      </a:r>
                      <a:endParaRPr sz="600">
                        <a:solidFill>
                          <a:schemeClr val="lt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900">
                          <a:solidFill>
                            <a:schemeClr val="dk1"/>
                          </a:solidFill>
                        </a:rPr>
                        <a:t> </a:t>
                      </a:r>
                      <a:r>
                        <a:rPr lang="en" sz="900">
                          <a:solidFill>
                            <a:srgbClr val="FF0000"/>
                          </a:solidFill>
                        </a:rPr>
                        <a:t>5,036,676,928</a:t>
                      </a:r>
                      <a:endParaRPr sz="900">
                        <a:solidFill>
                          <a:srgbClr val="FF0000"/>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6850">
                <a:tc>
                  <a:txBody>
                    <a:bodyPr/>
                    <a:lstStyle/>
                    <a:p>
                      <a:pPr indent="0" lvl="0" marL="0" rtl="0" algn="l">
                        <a:lnSpc>
                          <a:spcPct val="115000"/>
                        </a:lnSpc>
                        <a:spcBef>
                          <a:spcPts val="0"/>
                        </a:spcBef>
                        <a:spcAft>
                          <a:spcPts val="0"/>
                        </a:spcAft>
                        <a:buNone/>
                      </a:pPr>
                      <a:r>
                        <a:rPr lang="en" sz="900">
                          <a:solidFill>
                            <a:schemeClr val="dk1"/>
                          </a:solidFill>
                        </a:rPr>
                        <a:t>R-squared</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 0.142</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 0.279</a:t>
                      </a:r>
                      <a:endParaRPr sz="900">
                        <a:solidFill>
                          <a:schemeClr val="dk1"/>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rPr>
                        <a:t> </a:t>
                      </a:r>
                      <a:r>
                        <a:rPr lang="en" sz="900">
                          <a:solidFill>
                            <a:srgbClr val="FF0000"/>
                          </a:solidFill>
                        </a:rPr>
                        <a:t>0.281</a:t>
                      </a:r>
                      <a:endParaRPr sz="900">
                        <a:solidFill>
                          <a:srgbClr val="FF0000"/>
                        </a:solidFill>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Out of Sample Evaluation</a:t>
            </a:r>
            <a:endParaRPr/>
          </a:p>
        </p:txBody>
      </p:sp>
      <p:sp>
        <p:nvSpPr>
          <p:cNvPr id="149" name="Google Shape;14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t/>
            </a:r>
            <a:endParaRPr>
              <a:solidFill>
                <a:schemeClr val="dk1"/>
              </a:solidFill>
            </a:endParaRPr>
          </a:p>
          <a:p>
            <a:pPr indent="-334327" lvl="0" marL="457200" rtl="0" algn="l">
              <a:spcBef>
                <a:spcPts val="1200"/>
              </a:spcBef>
              <a:spcAft>
                <a:spcPts val="0"/>
              </a:spcAft>
              <a:buSzPct val="100000"/>
              <a:buChar char="●"/>
            </a:pPr>
            <a:r>
              <a:rPr lang="en"/>
              <a:t>Tests how well a model generalizes to new, unseen data, makes sure its not overfit </a:t>
            </a:r>
            <a:endParaRPr/>
          </a:p>
          <a:p>
            <a:pPr indent="-334327" lvl="0" marL="457200" rtl="0" algn="l">
              <a:spcBef>
                <a:spcPts val="0"/>
              </a:spcBef>
              <a:spcAft>
                <a:spcPts val="0"/>
              </a:spcAft>
              <a:buSzPct val="100000"/>
              <a:buChar char="●"/>
            </a:pPr>
            <a:r>
              <a:rPr lang="en"/>
              <a:t>Based on Step 1 results, Ar(5), Arma(3,4), Arma(4,4) models were selected for Step 2</a:t>
            </a:r>
            <a:endParaRPr/>
          </a:p>
          <a:p>
            <a:pPr indent="-334327" lvl="0" marL="457200" rtl="0" algn="l">
              <a:spcBef>
                <a:spcPts val="0"/>
              </a:spcBef>
              <a:spcAft>
                <a:spcPts val="0"/>
              </a:spcAft>
              <a:buSzPct val="100000"/>
              <a:buChar char="●"/>
            </a:pPr>
            <a:r>
              <a:rPr lang="en"/>
              <a:t>Dataset was divided into training (90% – 129 </a:t>
            </a:r>
            <a:r>
              <a:rPr lang="en"/>
              <a:t>observations) and test (10% – 14 observations) sets</a:t>
            </a:r>
            <a:endParaRPr/>
          </a:p>
          <a:p>
            <a:pPr indent="-334327" lvl="0" marL="457200" rtl="0" algn="l">
              <a:spcBef>
                <a:spcPts val="0"/>
              </a:spcBef>
              <a:spcAft>
                <a:spcPts val="0"/>
              </a:spcAft>
              <a:buSzPct val="100000"/>
              <a:buChar char="●"/>
            </a:pPr>
            <a:r>
              <a:rPr lang="en"/>
              <a:t>Naive model averaging the last 4 observation was used as a benchmark model</a:t>
            </a:r>
            <a:endParaRPr/>
          </a:p>
          <a:p>
            <a:pPr indent="-334327" lvl="0" marL="457200" rtl="0" algn="l">
              <a:spcBef>
                <a:spcPts val="0"/>
              </a:spcBef>
              <a:spcAft>
                <a:spcPts val="0"/>
              </a:spcAft>
              <a:buSzPct val="100000"/>
              <a:buChar char="●"/>
            </a:pPr>
            <a:r>
              <a:rPr lang="en"/>
              <a:t>One-step ahead forecast (h=1): next value in the time series is predicted based on the current available data.</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Mean Squared Error </a:t>
            </a:r>
            <a:endParaRPr/>
          </a:p>
        </p:txBody>
      </p:sp>
      <p:sp>
        <p:nvSpPr>
          <p:cNvPr id="155" name="Google Shape;15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rPr>
              <a:t>Measures the average squared difference between the predicted and actual values in a dataset.</a:t>
            </a:r>
            <a:endParaRPr sz="2000">
              <a:solidFill>
                <a:schemeClr val="dk1"/>
              </a:solidFill>
            </a:endParaRPr>
          </a:p>
        </p:txBody>
      </p:sp>
      <p:graphicFrame>
        <p:nvGraphicFramePr>
          <p:cNvPr id="156" name="Google Shape;156;p25"/>
          <p:cNvGraphicFramePr/>
          <p:nvPr/>
        </p:nvGraphicFramePr>
        <p:xfrm>
          <a:off x="404800" y="1985000"/>
          <a:ext cx="3000000" cy="3000000"/>
        </p:xfrm>
        <a:graphic>
          <a:graphicData uri="http://schemas.openxmlformats.org/drawingml/2006/table">
            <a:tbl>
              <a:tblPr>
                <a:noFill/>
                <a:tableStyleId>{4A92E540-06E9-4D6B-B2F0-1F7F650D9F2A}</a:tableStyleId>
              </a:tblPr>
              <a:tblGrid>
                <a:gridCol w="2407000"/>
                <a:gridCol w="1296650"/>
              </a:tblGrid>
              <a:tr h="415300">
                <a:tc>
                  <a:txBody>
                    <a:bodyPr/>
                    <a:lstStyle/>
                    <a:p>
                      <a:pPr indent="0" lvl="0" marL="0" rtl="0" algn="l">
                        <a:spcBef>
                          <a:spcPts val="0"/>
                        </a:spcBef>
                        <a:spcAft>
                          <a:spcPts val="0"/>
                        </a:spcAft>
                        <a:buNone/>
                      </a:pPr>
                      <a:r>
                        <a:rPr b="1" lang="en">
                          <a:solidFill>
                            <a:schemeClr val="dk1"/>
                          </a:solidFill>
                        </a:rPr>
                        <a:t>Model</a:t>
                      </a:r>
                      <a:endParaRPr b="1" sz="1600">
                        <a:solidFill>
                          <a:schemeClr val="dk1"/>
                        </a:solidFill>
                      </a:endParaRPr>
                    </a:p>
                  </a:txBody>
                  <a:tcPr marT="91425" marB="91425" marR="91425" marL="91425"/>
                </a:tc>
                <a:tc>
                  <a:txBody>
                    <a:bodyPr/>
                    <a:lstStyle/>
                    <a:p>
                      <a:pPr indent="0" lvl="0" marL="0" rtl="0" algn="l">
                        <a:spcBef>
                          <a:spcPts val="0"/>
                        </a:spcBef>
                        <a:spcAft>
                          <a:spcPts val="0"/>
                        </a:spcAft>
                        <a:buNone/>
                      </a:pPr>
                      <a:r>
                        <a:rPr b="1" lang="en" sz="1600">
                          <a:solidFill>
                            <a:schemeClr val="dk1"/>
                          </a:solidFill>
                        </a:rPr>
                        <a:t>MSE</a:t>
                      </a:r>
                      <a:endParaRPr b="1" sz="16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rPr>
                        <a:t>Simple Average 4 Naive Model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7,042,829,571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rPr>
                        <a:t>ARMA(3, 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5,210,359,250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rPr>
                        <a:t>ARMA(4 ,4)</a:t>
                      </a:r>
                      <a:endParaRPr>
                        <a:solidFill>
                          <a:schemeClr val="dk1"/>
                        </a:solidFill>
                      </a:endParaRPr>
                    </a:p>
                  </a:txBody>
                  <a:tcPr marT="91425" marB="91425" marR="91425" marL="91425"/>
                </a:tc>
                <a:tc>
                  <a:txBody>
                    <a:bodyPr/>
                    <a:lstStyle/>
                    <a:p>
                      <a:pPr indent="0" lvl="0" marL="0" rtl="0" algn="l">
                        <a:spcBef>
                          <a:spcPts val="0"/>
                        </a:spcBef>
                        <a:spcAft>
                          <a:spcPts val="0"/>
                        </a:spcAft>
                        <a:buNone/>
                      </a:pPr>
                      <a:r>
                        <a:rPr b="1" lang="en" sz="1200">
                          <a:solidFill>
                            <a:srgbClr val="FF0000"/>
                          </a:solidFill>
                        </a:rPr>
                        <a:t>5,036,676,928</a:t>
                      </a:r>
                      <a:endParaRPr b="1">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rPr>
                        <a:t>AR(5)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5,563,719,498</a:t>
                      </a:r>
                      <a:endParaRPr>
                        <a:solidFill>
                          <a:schemeClr val="dk1"/>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2541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Forecast Optimality Tests: Mean Percentage Error</a:t>
            </a:r>
            <a:endParaRPr/>
          </a:p>
        </p:txBody>
      </p:sp>
      <p:sp>
        <p:nvSpPr>
          <p:cNvPr id="162" name="Google Shape;162;p26"/>
          <p:cNvSpPr txBox="1"/>
          <p:nvPr>
            <p:ph idx="1" type="body"/>
          </p:nvPr>
        </p:nvSpPr>
        <p:spPr>
          <a:xfrm>
            <a:off x="311700" y="980675"/>
            <a:ext cx="8520600" cy="34164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None/>
            </a:pPr>
            <a:r>
              <a:rPr lang="en" sz="1400">
                <a:solidFill>
                  <a:schemeClr val="dk1"/>
                </a:solidFill>
              </a:rPr>
              <a:t>M</a:t>
            </a:r>
            <a:r>
              <a:rPr lang="en" sz="1400">
                <a:solidFill>
                  <a:schemeClr val="dk1"/>
                </a:solidFill>
              </a:rPr>
              <a:t>easures the average percentage difference between the forecasts and the actual values. </a:t>
            </a:r>
            <a:endParaRPr sz="1400">
              <a:solidFill>
                <a:schemeClr val="dk1"/>
              </a:solidFill>
            </a:endParaRPr>
          </a:p>
          <a:p>
            <a:pPr indent="-228600" lvl="0" marL="457200" rtl="0" algn="l">
              <a:spcBef>
                <a:spcPts val="0"/>
              </a:spcBef>
              <a:spcAft>
                <a:spcPts val="0"/>
              </a:spcAft>
              <a:buNone/>
            </a:pPr>
            <a:r>
              <a:rPr lang="en" sz="1400">
                <a:solidFill>
                  <a:schemeClr val="dk1"/>
                </a:solidFill>
              </a:rPr>
              <a:t>The MPE helps assess whether the forecasts tend to overestimate or underestimate.</a:t>
            </a:r>
            <a:r>
              <a:rPr lang="en" sz="1400">
                <a:solidFill>
                  <a:schemeClr val="dk1"/>
                </a:solidFill>
              </a:rPr>
              <a:t>·</a:t>
            </a:r>
            <a:r>
              <a:rPr lang="en" sz="900">
                <a:solidFill>
                  <a:schemeClr val="dk1"/>
                </a:solidFill>
              </a:rPr>
              <a:t> </a:t>
            </a:r>
            <a:endParaRPr sz="2000">
              <a:solidFill>
                <a:schemeClr val="dk1"/>
              </a:solidFill>
            </a:endParaRPr>
          </a:p>
        </p:txBody>
      </p:sp>
      <p:graphicFrame>
        <p:nvGraphicFramePr>
          <p:cNvPr id="163" name="Google Shape;163;p26"/>
          <p:cNvGraphicFramePr/>
          <p:nvPr/>
        </p:nvGraphicFramePr>
        <p:xfrm>
          <a:off x="563150" y="2014525"/>
          <a:ext cx="3000000" cy="3000000"/>
        </p:xfrm>
        <a:graphic>
          <a:graphicData uri="http://schemas.openxmlformats.org/drawingml/2006/table">
            <a:tbl>
              <a:tblPr>
                <a:noFill/>
                <a:tableStyleId>{4A92E540-06E9-4D6B-B2F0-1F7F650D9F2A}</a:tableStyleId>
              </a:tblPr>
              <a:tblGrid>
                <a:gridCol w="2445300"/>
                <a:gridCol w="1488075"/>
              </a:tblGrid>
              <a:tr h="415300">
                <a:tc>
                  <a:txBody>
                    <a:bodyPr/>
                    <a:lstStyle/>
                    <a:p>
                      <a:pPr indent="0" lvl="0" marL="0" rtl="0" algn="l">
                        <a:spcBef>
                          <a:spcPts val="0"/>
                        </a:spcBef>
                        <a:spcAft>
                          <a:spcPts val="0"/>
                        </a:spcAft>
                        <a:buNone/>
                      </a:pPr>
                      <a:r>
                        <a:rPr b="1" lang="en" sz="1500">
                          <a:solidFill>
                            <a:schemeClr val="dk1"/>
                          </a:solidFill>
                        </a:rPr>
                        <a:t>Model</a:t>
                      </a:r>
                      <a:endParaRPr b="1" sz="1700">
                        <a:solidFill>
                          <a:schemeClr val="dk1"/>
                        </a:solidFill>
                      </a:endParaRPr>
                    </a:p>
                  </a:txBody>
                  <a:tcPr marT="91425" marB="91425" marR="91425" marL="91425"/>
                </a:tc>
                <a:tc>
                  <a:txBody>
                    <a:bodyPr/>
                    <a:lstStyle/>
                    <a:p>
                      <a:pPr indent="0" lvl="0" marL="0" rtl="0" algn="l">
                        <a:spcBef>
                          <a:spcPts val="0"/>
                        </a:spcBef>
                        <a:spcAft>
                          <a:spcPts val="0"/>
                        </a:spcAft>
                        <a:buNone/>
                      </a:pPr>
                      <a:r>
                        <a:rPr b="1" lang="en" sz="1700">
                          <a:solidFill>
                            <a:schemeClr val="dk1"/>
                          </a:solidFill>
                        </a:rPr>
                        <a:t>MPE</a:t>
                      </a:r>
                      <a:endParaRPr b="1" sz="17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rPr>
                        <a:t>Simple Average 4 Naive Model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-6022</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rPr>
                        <a:t>ARMA(3, 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-1499</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rPr>
                        <a:t>ARMA(4 ,4)</a:t>
                      </a:r>
                      <a:endParaRPr>
                        <a:solidFill>
                          <a:schemeClr val="dk1"/>
                        </a:solidFill>
                      </a:endParaRPr>
                    </a:p>
                  </a:txBody>
                  <a:tcPr marT="91425" marB="91425" marR="91425" marL="91425"/>
                </a:tc>
                <a:tc>
                  <a:txBody>
                    <a:bodyPr/>
                    <a:lstStyle/>
                    <a:p>
                      <a:pPr indent="0" lvl="0" marL="0" rtl="0" algn="l">
                        <a:spcBef>
                          <a:spcPts val="0"/>
                        </a:spcBef>
                        <a:spcAft>
                          <a:spcPts val="0"/>
                        </a:spcAft>
                        <a:buNone/>
                      </a:pPr>
                      <a:r>
                        <a:rPr b="1" lang="en" sz="1200">
                          <a:solidFill>
                            <a:srgbClr val="FF0000"/>
                          </a:solidFill>
                        </a:rPr>
                        <a:t>-1009</a:t>
                      </a:r>
                      <a:endParaRPr b="1">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rPr>
                        <a:t>AR(5)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-1352</a:t>
                      </a:r>
                      <a:endParaRPr>
                        <a:solidFill>
                          <a:schemeClr val="dk1"/>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est of unconditional predictability: Mean Absolute Error</a:t>
            </a:r>
            <a:endParaRPr/>
          </a:p>
          <a:p>
            <a:pPr indent="0" lvl="0" marL="0" rtl="0" algn="l">
              <a:spcBef>
                <a:spcPts val="0"/>
              </a:spcBef>
              <a:spcAft>
                <a:spcPts val="0"/>
              </a:spcAft>
              <a:buNone/>
            </a:pPr>
            <a:r>
              <a:t/>
            </a:r>
            <a:endParaRPr/>
          </a:p>
        </p:txBody>
      </p:sp>
      <p:graphicFrame>
        <p:nvGraphicFramePr>
          <p:cNvPr id="169" name="Google Shape;169;p27"/>
          <p:cNvGraphicFramePr/>
          <p:nvPr/>
        </p:nvGraphicFramePr>
        <p:xfrm>
          <a:off x="512950" y="2099850"/>
          <a:ext cx="3000000" cy="3000000"/>
        </p:xfrm>
        <a:graphic>
          <a:graphicData uri="http://schemas.openxmlformats.org/drawingml/2006/table">
            <a:tbl>
              <a:tblPr>
                <a:noFill/>
                <a:tableStyleId>{4A92E540-06E9-4D6B-B2F0-1F7F650D9F2A}</a:tableStyleId>
              </a:tblPr>
              <a:tblGrid>
                <a:gridCol w="2343200"/>
                <a:gridCol w="1245600"/>
              </a:tblGrid>
              <a:tr h="415300">
                <a:tc>
                  <a:txBody>
                    <a:bodyPr/>
                    <a:lstStyle/>
                    <a:p>
                      <a:pPr indent="0" lvl="0" marL="0" rtl="0" algn="l">
                        <a:spcBef>
                          <a:spcPts val="0"/>
                        </a:spcBef>
                        <a:spcAft>
                          <a:spcPts val="0"/>
                        </a:spcAft>
                        <a:buNone/>
                      </a:pPr>
                      <a:r>
                        <a:rPr b="1" lang="en">
                          <a:solidFill>
                            <a:schemeClr val="dk1"/>
                          </a:solidFill>
                        </a:rPr>
                        <a:t>Model</a:t>
                      </a:r>
                      <a:endParaRPr b="1" sz="1600">
                        <a:solidFill>
                          <a:schemeClr val="dk1"/>
                        </a:solidFill>
                      </a:endParaRPr>
                    </a:p>
                  </a:txBody>
                  <a:tcPr marT="91425" marB="91425" marR="91425" marL="91425"/>
                </a:tc>
                <a:tc>
                  <a:txBody>
                    <a:bodyPr/>
                    <a:lstStyle/>
                    <a:p>
                      <a:pPr indent="0" lvl="0" marL="0" rtl="0" algn="l">
                        <a:spcBef>
                          <a:spcPts val="0"/>
                        </a:spcBef>
                        <a:spcAft>
                          <a:spcPts val="0"/>
                        </a:spcAft>
                        <a:buNone/>
                      </a:pPr>
                      <a:r>
                        <a:rPr b="1" lang="en" sz="1600">
                          <a:solidFill>
                            <a:schemeClr val="dk1"/>
                          </a:solidFill>
                        </a:rPr>
                        <a:t>MAE</a:t>
                      </a:r>
                      <a:endParaRPr b="1" sz="16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rPr>
                        <a:t>Simple Average 4 Naive Model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74,267.84</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rPr>
                        <a:t>ARMA(3, 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59,978.57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rPr>
                        <a:t>ARMA(4 ,4)</a:t>
                      </a:r>
                      <a:endParaRPr>
                        <a:solidFill>
                          <a:schemeClr val="dk1"/>
                        </a:solidFill>
                      </a:endParaRPr>
                    </a:p>
                  </a:txBody>
                  <a:tcPr marT="91425" marB="91425" marR="91425" marL="91425"/>
                </a:tc>
                <a:tc>
                  <a:txBody>
                    <a:bodyPr/>
                    <a:lstStyle/>
                    <a:p>
                      <a:pPr indent="0" lvl="0" marL="0" rtl="0" algn="l">
                        <a:spcBef>
                          <a:spcPts val="0"/>
                        </a:spcBef>
                        <a:spcAft>
                          <a:spcPts val="0"/>
                        </a:spcAft>
                        <a:buNone/>
                      </a:pPr>
                      <a:r>
                        <a:rPr b="1" lang="en" sz="1200">
                          <a:solidFill>
                            <a:srgbClr val="FF0000"/>
                          </a:solidFill>
                        </a:rPr>
                        <a:t>59,278.15</a:t>
                      </a:r>
                      <a:endParaRPr b="1">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rPr>
                        <a:t>AR(5)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62,144.63</a:t>
                      </a:r>
                      <a:endParaRPr>
                        <a:solidFill>
                          <a:schemeClr val="dk1"/>
                        </a:solidFill>
                      </a:endParaRPr>
                    </a:p>
                  </a:txBody>
                  <a:tcPr marT="91425" marB="91425" marR="91425" marL="91425"/>
                </a:tc>
              </a:tr>
            </a:tbl>
          </a:graphicData>
        </a:graphic>
      </p:graphicFrame>
      <p:sp>
        <p:nvSpPr>
          <p:cNvPr id="170" name="Google Shape;170;p27"/>
          <p:cNvSpPr txBox="1"/>
          <p:nvPr/>
        </p:nvSpPr>
        <p:spPr>
          <a:xfrm>
            <a:off x="456700" y="1252488"/>
            <a:ext cx="73515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Average of </a:t>
            </a:r>
            <a:r>
              <a:rPr lang="en">
                <a:solidFill>
                  <a:schemeClr val="dk1"/>
                </a:solidFill>
                <a:latin typeface="Times New Roman"/>
                <a:ea typeface="Times New Roman"/>
                <a:cs typeface="Times New Roman"/>
                <a:sym typeface="Times New Roman"/>
              </a:rPr>
              <a:t>absolute values of forecast errors</a:t>
            </a:r>
            <a:endParaRPr>
              <a:solidFill>
                <a:schemeClr val="dk1"/>
              </a:solidFill>
            </a:endParaRPr>
          </a:p>
        </p:txBody>
      </p:sp>
      <p:sp>
        <p:nvSpPr>
          <p:cNvPr id="171" name="Google Shape;171;p27"/>
          <p:cNvSpPr txBox="1"/>
          <p:nvPr/>
        </p:nvSpPr>
        <p:spPr>
          <a:xfrm>
            <a:off x="4990350" y="1646425"/>
            <a:ext cx="4173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Arma 4,4 looks like the best performing model when considering prediction errors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Number might look high, but errors are proportionate to the original data which is in millions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2160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Forecast Optimality Tests: IE Test</a:t>
            </a:r>
            <a:endParaRPr/>
          </a:p>
        </p:txBody>
      </p:sp>
      <p:sp>
        <p:nvSpPr>
          <p:cNvPr id="177" name="Google Shape;177;p28"/>
          <p:cNvSpPr txBox="1"/>
          <p:nvPr>
            <p:ph idx="1" type="body"/>
          </p:nvPr>
        </p:nvSpPr>
        <p:spPr>
          <a:xfrm>
            <a:off x="311700" y="887475"/>
            <a:ext cx="8520600" cy="36813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None/>
            </a:pPr>
            <a:r>
              <a:rPr lang="en" sz="1500">
                <a:solidFill>
                  <a:schemeClr val="dk1"/>
                </a:solidFill>
              </a:rPr>
              <a:t>Used to </a:t>
            </a:r>
            <a:r>
              <a:rPr lang="en" sz="1500">
                <a:solidFill>
                  <a:schemeClr val="dk1"/>
                </a:solidFill>
              </a:rPr>
              <a:t>assess</a:t>
            </a:r>
            <a:r>
              <a:rPr lang="en" sz="1500">
                <a:solidFill>
                  <a:schemeClr val="dk1"/>
                </a:solidFill>
              </a:rPr>
              <a:t> if all </a:t>
            </a:r>
            <a:r>
              <a:rPr lang="en" sz="1500">
                <a:solidFill>
                  <a:schemeClr val="dk1"/>
                </a:solidFill>
              </a:rPr>
              <a:t>available</a:t>
            </a:r>
            <a:r>
              <a:rPr lang="en" sz="1500">
                <a:solidFill>
                  <a:schemeClr val="dk1"/>
                </a:solidFill>
              </a:rPr>
              <a:t> information has been incorporated in the model</a:t>
            </a:r>
            <a:endParaRPr sz="1500">
              <a:solidFill>
                <a:schemeClr val="dk1"/>
              </a:solidFill>
            </a:endParaRPr>
          </a:p>
          <a:p>
            <a:pPr indent="-228600" lvl="0" marL="457200" rtl="0" algn="l">
              <a:spcBef>
                <a:spcPts val="0"/>
              </a:spcBef>
              <a:spcAft>
                <a:spcPts val="0"/>
              </a:spcAft>
              <a:buNone/>
            </a:pPr>
            <a:r>
              <a:rPr lang="en" sz="1500">
                <a:solidFill>
                  <a:schemeClr val="dk1"/>
                </a:solidFill>
              </a:rPr>
              <a:t>with only white noise left in the </a:t>
            </a:r>
            <a:r>
              <a:rPr lang="en" sz="1500">
                <a:solidFill>
                  <a:schemeClr val="dk1"/>
                </a:solidFill>
              </a:rPr>
              <a:t>residuals.</a:t>
            </a:r>
            <a:endParaRPr sz="1500">
              <a:solidFill>
                <a:schemeClr val="dk1"/>
              </a:solidFill>
            </a:endParaRPr>
          </a:p>
          <a:p>
            <a:pPr indent="-228600" lvl="0" marL="457200" rtl="0" algn="l">
              <a:spcBef>
                <a:spcPts val="0"/>
              </a:spcBef>
              <a:spcAft>
                <a:spcPts val="0"/>
              </a:spcAft>
              <a:buNone/>
            </a:pPr>
            <a:r>
              <a:t/>
            </a:r>
            <a:endParaRPr sz="1500">
              <a:solidFill>
                <a:schemeClr val="dk1"/>
              </a:solidFill>
            </a:endParaRPr>
          </a:p>
          <a:p>
            <a:pPr indent="-228600" lvl="0" marL="457200" rtl="0" algn="l">
              <a:spcBef>
                <a:spcPts val="0"/>
              </a:spcBef>
              <a:spcAft>
                <a:spcPts val="0"/>
              </a:spcAft>
              <a:buNone/>
            </a:pPr>
            <a:r>
              <a:t/>
            </a:r>
            <a:endParaRPr sz="1500">
              <a:solidFill>
                <a:schemeClr val="dk1"/>
              </a:solidFill>
            </a:endParaRPr>
          </a:p>
          <a:p>
            <a:pPr indent="-228600" lvl="0" marL="457200" rtl="0" algn="l">
              <a:spcBef>
                <a:spcPts val="0"/>
              </a:spcBef>
              <a:spcAft>
                <a:spcPts val="0"/>
              </a:spcAft>
              <a:buNone/>
            </a:pPr>
            <a:r>
              <a:t/>
            </a:r>
            <a:endParaRPr sz="1500">
              <a:solidFill>
                <a:schemeClr val="dk1"/>
              </a:solidFill>
            </a:endParaRPr>
          </a:p>
          <a:p>
            <a:pPr indent="-228600" lvl="0" marL="457200" rtl="0" algn="l">
              <a:spcBef>
                <a:spcPts val="0"/>
              </a:spcBef>
              <a:spcAft>
                <a:spcPts val="0"/>
              </a:spcAft>
              <a:buNone/>
            </a:pPr>
            <a:r>
              <a:t/>
            </a:r>
            <a:endParaRPr sz="1500">
              <a:solidFill>
                <a:schemeClr val="dk1"/>
              </a:solidFill>
            </a:endParaRPr>
          </a:p>
          <a:p>
            <a:pPr indent="-228600" lvl="0" marL="457200" rtl="0" algn="l">
              <a:spcBef>
                <a:spcPts val="0"/>
              </a:spcBef>
              <a:spcAft>
                <a:spcPts val="0"/>
              </a:spcAft>
              <a:buNone/>
            </a:pPr>
            <a:r>
              <a:t/>
            </a:r>
            <a:endParaRPr sz="1500">
              <a:solidFill>
                <a:schemeClr val="dk1"/>
              </a:solidFill>
            </a:endParaRPr>
          </a:p>
          <a:p>
            <a:pPr indent="-228600" lvl="0" marL="457200" rtl="0" algn="l">
              <a:spcBef>
                <a:spcPts val="0"/>
              </a:spcBef>
              <a:spcAft>
                <a:spcPts val="0"/>
              </a:spcAft>
              <a:buNone/>
            </a:pPr>
            <a:r>
              <a:t/>
            </a:r>
            <a:endParaRPr sz="1500">
              <a:solidFill>
                <a:schemeClr val="dk1"/>
              </a:solidFill>
            </a:endParaRPr>
          </a:p>
          <a:p>
            <a:pPr indent="0" lvl="0" marL="228600" rtl="0" algn="l">
              <a:spcBef>
                <a:spcPts val="0"/>
              </a:spcBef>
              <a:spcAft>
                <a:spcPts val="0"/>
              </a:spcAft>
              <a:buNone/>
            </a:pPr>
            <a:r>
              <a:t/>
            </a:r>
            <a:endParaRPr sz="1500">
              <a:solidFill>
                <a:schemeClr val="dk1"/>
              </a:solidFill>
            </a:endParaRPr>
          </a:p>
          <a:p>
            <a:pPr indent="-228600" lvl="0" marL="45720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228600" lvl="0" marL="457200" rtl="0" algn="l">
              <a:spcBef>
                <a:spcPts val="0"/>
              </a:spcBef>
              <a:spcAft>
                <a:spcPts val="0"/>
              </a:spcAft>
              <a:buNone/>
            </a:pPr>
            <a:r>
              <a:rPr lang="en" sz="1500">
                <a:solidFill>
                  <a:schemeClr val="dk1"/>
                </a:solidFill>
              </a:rPr>
              <a:t>All models except the Naive one ‘pass’ the IT test </a:t>
            </a:r>
            <a:endParaRPr sz="1500">
              <a:solidFill>
                <a:schemeClr val="dk1"/>
              </a:solidFill>
            </a:endParaRPr>
          </a:p>
        </p:txBody>
      </p:sp>
      <p:graphicFrame>
        <p:nvGraphicFramePr>
          <p:cNvPr id="178" name="Google Shape;178;p28"/>
          <p:cNvGraphicFramePr/>
          <p:nvPr/>
        </p:nvGraphicFramePr>
        <p:xfrm>
          <a:off x="640950" y="1581240"/>
          <a:ext cx="3000000" cy="3000000"/>
        </p:xfrm>
        <a:graphic>
          <a:graphicData uri="http://schemas.openxmlformats.org/drawingml/2006/table">
            <a:tbl>
              <a:tblPr>
                <a:noFill/>
                <a:tableStyleId>{4A92E540-06E9-4D6B-B2F0-1F7F650D9F2A}</a:tableStyleId>
              </a:tblPr>
              <a:tblGrid>
                <a:gridCol w="2365275"/>
                <a:gridCol w="2365275"/>
                <a:gridCol w="2365275"/>
              </a:tblGrid>
              <a:tr h="362800">
                <a:tc>
                  <a:txBody>
                    <a:bodyPr/>
                    <a:lstStyle/>
                    <a:p>
                      <a:pPr indent="0" lvl="0" marL="0" rtl="0" algn="l">
                        <a:spcBef>
                          <a:spcPts val="0"/>
                        </a:spcBef>
                        <a:spcAft>
                          <a:spcPts val="0"/>
                        </a:spcAft>
                        <a:buNone/>
                      </a:pPr>
                      <a:r>
                        <a:rPr lang="en" sz="1200">
                          <a:solidFill>
                            <a:schemeClr val="dk1"/>
                          </a:solidFill>
                        </a:rPr>
                        <a:t>Model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Coefficients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P-value</a:t>
                      </a:r>
                      <a:endParaRPr>
                        <a:solidFill>
                          <a:schemeClr val="dk1"/>
                        </a:solidFill>
                      </a:endParaRPr>
                    </a:p>
                  </a:txBody>
                  <a:tcPr marT="91425" marB="91425" marR="91425" marL="91425"/>
                </a:tc>
              </a:tr>
              <a:tr h="362800">
                <a:tc>
                  <a:txBody>
                    <a:bodyPr/>
                    <a:lstStyle/>
                    <a:p>
                      <a:pPr indent="0" lvl="0" marL="0" rtl="0" algn="l">
                        <a:spcBef>
                          <a:spcPts val="0"/>
                        </a:spcBef>
                        <a:spcAft>
                          <a:spcPts val="0"/>
                        </a:spcAft>
                        <a:buNone/>
                      </a:pPr>
                      <a:r>
                        <a:rPr lang="en" sz="1200">
                          <a:solidFill>
                            <a:schemeClr val="dk1"/>
                          </a:solidFill>
                        </a:rPr>
                        <a:t>Simple Average 4 Naive Model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-2.7288399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0.01764129</a:t>
                      </a:r>
                      <a:endParaRPr>
                        <a:solidFill>
                          <a:schemeClr val="dk1"/>
                        </a:solidFill>
                      </a:endParaRPr>
                    </a:p>
                  </a:txBody>
                  <a:tcPr marT="91425" marB="91425" marR="91425" marL="91425"/>
                </a:tc>
              </a:tr>
              <a:tr h="362800">
                <a:tc>
                  <a:txBody>
                    <a:bodyPr/>
                    <a:lstStyle/>
                    <a:p>
                      <a:pPr indent="0" lvl="0" marL="0" rtl="0" algn="l">
                        <a:spcBef>
                          <a:spcPts val="0"/>
                        </a:spcBef>
                        <a:spcAft>
                          <a:spcPts val="0"/>
                        </a:spcAft>
                        <a:buNone/>
                      </a:pPr>
                      <a:r>
                        <a:rPr lang="en" sz="1200">
                          <a:solidFill>
                            <a:srgbClr val="FF0000"/>
                          </a:solidFill>
                        </a:rPr>
                        <a:t>ARMA(3, 4)</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FF0000"/>
                          </a:solidFill>
                        </a:rPr>
                        <a:t>-0.4453477</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FF0000"/>
                          </a:solidFill>
                        </a:rPr>
                        <a:t>0.39074000</a:t>
                      </a:r>
                      <a:endParaRPr>
                        <a:solidFill>
                          <a:srgbClr val="FF0000"/>
                        </a:solidFill>
                      </a:endParaRPr>
                    </a:p>
                  </a:txBody>
                  <a:tcPr marT="91425" marB="91425" marR="91425" marL="91425"/>
                </a:tc>
              </a:tr>
              <a:tr h="362800">
                <a:tc>
                  <a:txBody>
                    <a:bodyPr/>
                    <a:lstStyle/>
                    <a:p>
                      <a:pPr indent="0" lvl="0" marL="0" rtl="0" algn="l">
                        <a:spcBef>
                          <a:spcPts val="0"/>
                        </a:spcBef>
                        <a:spcAft>
                          <a:spcPts val="0"/>
                        </a:spcAft>
                        <a:buNone/>
                      </a:pPr>
                      <a:r>
                        <a:rPr lang="en" sz="1200">
                          <a:solidFill>
                            <a:srgbClr val="FF0000"/>
                          </a:solidFill>
                        </a:rPr>
                        <a:t>ARMA(4 ,4)</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FF0000"/>
                          </a:solidFill>
                        </a:rPr>
                        <a:t>-0.3928381</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FF0000"/>
                          </a:solidFill>
                        </a:rPr>
                        <a:t>0.44176837</a:t>
                      </a:r>
                      <a:endParaRPr>
                        <a:solidFill>
                          <a:srgbClr val="FF0000"/>
                        </a:solidFill>
                      </a:endParaRPr>
                    </a:p>
                  </a:txBody>
                  <a:tcPr marT="91425" marB="91425" marR="91425" marL="91425"/>
                </a:tc>
              </a:tr>
              <a:tr h="362800">
                <a:tc>
                  <a:txBody>
                    <a:bodyPr/>
                    <a:lstStyle/>
                    <a:p>
                      <a:pPr indent="0" lvl="0" marL="0" rtl="0" algn="l">
                        <a:spcBef>
                          <a:spcPts val="0"/>
                        </a:spcBef>
                        <a:spcAft>
                          <a:spcPts val="0"/>
                        </a:spcAft>
                        <a:buNone/>
                      </a:pPr>
                      <a:r>
                        <a:rPr lang="en" sz="1200">
                          <a:solidFill>
                            <a:srgbClr val="FF0000"/>
                          </a:solidFill>
                        </a:rPr>
                        <a:t>AR(5)</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FF0000"/>
                          </a:solidFill>
                        </a:rPr>
                        <a:t>0.6113434</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rgbClr val="FF0000"/>
                          </a:solidFill>
                        </a:rPr>
                        <a:t>0.42813201</a:t>
                      </a:r>
                      <a:endParaRPr>
                        <a:solidFill>
                          <a:srgbClr val="FF0000"/>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Actual vs Predicted Values  </a:t>
            </a:r>
            <a:endParaRPr/>
          </a:p>
          <a:p>
            <a:pPr indent="0" lvl="0" marL="0" rtl="0" algn="l">
              <a:spcBef>
                <a:spcPts val="0"/>
              </a:spcBef>
              <a:spcAft>
                <a:spcPts val="0"/>
              </a:spcAft>
              <a:buNone/>
            </a:pPr>
            <a:r>
              <a:t/>
            </a:r>
            <a:endParaRPr/>
          </a:p>
        </p:txBody>
      </p:sp>
      <p:graphicFrame>
        <p:nvGraphicFramePr>
          <p:cNvPr id="184" name="Google Shape;184;p29"/>
          <p:cNvGraphicFramePr/>
          <p:nvPr/>
        </p:nvGraphicFramePr>
        <p:xfrm>
          <a:off x="386550" y="1216250"/>
          <a:ext cx="3000000" cy="3000000"/>
        </p:xfrm>
        <a:graphic>
          <a:graphicData uri="http://schemas.openxmlformats.org/drawingml/2006/table">
            <a:tbl>
              <a:tblPr>
                <a:noFill/>
                <a:tableStyleId>{4A92E540-06E9-4D6B-B2F0-1F7F650D9F2A}</a:tableStyleId>
              </a:tblPr>
              <a:tblGrid>
                <a:gridCol w="1604675"/>
                <a:gridCol w="1604675"/>
                <a:gridCol w="1604675"/>
                <a:gridCol w="1604675"/>
                <a:gridCol w="1604675"/>
              </a:tblGrid>
              <a:tr h="100000">
                <a:tc rowSpan="2">
                  <a:txBody>
                    <a:bodyPr/>
                    <a:lstStyle/>
                    <a:p>
                      <a:pPr indent="0" lvl="0" marL="0" marR="203200" rtl="0" algn="l">
                        <a:lnSpc>
                          <a:spcPct val="115000"/>
                        </a:lnSpc>
                        <a:spcBef>
                          <a:spcPts val="0"/>
                        </a:spcBef>
                        <a:spcAft>
                          <a:spcPts val="0"/>
                        </a:spcAft>
                        <a:buNone/>
                      </a:pPr>
                      <a:r>
                        <a:rPr b="1" lang="en" sz="1100">
                          <a:solidFill>
                            <a:schemeClr val="dk1"/>
                          </a:solidFill>
                        </a:rPr>
                        <a:t> Actual</a:t>
                      </a:r>
                      <a:endParaRPr b="1" sz="1100">
                        <a:solidFill>
                          <a:schemeClr val="dk1"/>
                        </a:solidFill>
                      </a:endParaRPr>
                    </a:p>
                  </a:txBody>
                  <a:tcPr marT="9525" marB="91425" marR="9525" marL="9525" anchor="b"/>
                </a:tc>
                <a:tc rowSpan="2">
                  <a:txBody>
                    <a:bodyPr/>
                    <a:lstStyle/>
                    <a:p>
                      <a:pPr indent="0" lvl="0" marL="0" marR="203200" rtl="0" algn="l">
                        <a:lnSpc>
                          <a:spcPct val="115000"/>
                        </a:lnSpc>
                        <a:spcBef>
                          <a:spcPts val="0"/>
                        </a:spcBef>
                        <a:spcAft>
                          <a:spcPts val="0"/>
                        </a:spcAft>
                        <a:buNone/>
                      </a:pPr>
                      <a:r>
                        <a:rPr b="1" lang="en" sz="1100">
                          <a:solidFill>
                            <a:schemeClr val="dk1"/>
                          </a:solidFill>
                        </a:rPr>
                        <a:t> ARMA34 </a:t>
                      </a:r>
                      <a:endParaRPr b="1" sz="1100">
                        <a:solidFill>
                          <a:schemeClr val="dk1"/>
                        </a:solidFill>
                      </a:endParaRPr>
                    </a:p>
                  </a:txBody>
                  <a:tcPr marT="9525" marB="91425" marR="9525" marL="9525" anchor="b"/>
                </a:tc>
                <a:tc rowSpan="2">
                  <a:txBody>
                    <a:bodyPr/>
                    <a:lstStyle/>
                    <a:p>
                      <a:pPr indent="0" lvl="0" marL="0" marR="203200" rtl="0" algn="l">
                        <a:lnSpc>
                          <a:spcPct val="115000"/>
                        </a:lnSpc>
                        <a:spcBef>
                          <a:spcPts val="0"/>
                        </a:spcBef>
                        <a:spcAft>
                          <a:spcPts val="0"/>
                        </a:spcAft>
                        <a:buNone/>
                      </a:pPr>
                      <a:r>
                        <a:rPr b="1" lang="en" sz="1100">
                          <a:solidFill>
                            <a:schemeClr val="dk1"/>
                          </a:solidFill>
                        </a:rPr>
                        <a:t> ARMA44 </a:t>
                      </a:r>
                      <a:endParaRPr b="1" sz="1100">
                        <a:solidFill>
                          <a:schemeClr val="dk1"/>
                        </a:solidFill>
                      </a:endParaRPr>
                    </a:p>
                  </a:txBody>
                  <a:tcPr marT="9525" marB="91425" marR="9525" marL="9525" anchor="b"/>
                </a:tc>
                <a:tc rowSpan="2">
                  <a:txBody>
                    <a:bodyPr/>
                    <a:lstStyle/>
                    <a:p>
                      <a:pPr indent="0" lvl="0" marL="0" marR="203200" rtl="0" algn="l">
                        <a:lnSpc>
                          <a:spcPct val="115000"/>
                        </a:lnSpc>
                        <a:spcBef>
                          <a:spcPts val="0"/>
                        </a:spcBef>
                        <a:spcAft>
                          <a:spcPts val="0"/>
                        </a:spcAft>
                        <a:buNone/>
                      </a:pPr>
                      <a:r>
                        <a:rPr b="1" lang="en" sz="1100">
                          <a:solidFill>
                            <a:schemeClr val="dk1"/>
                          </a:solidFill>
                        </a:rPr>
                        <a:t> AR5 </a:t>
                      </a:r>
                      <a:endParaRPr b="1" sz="1100">
                        <a:solidFill>
                          <a:schemeClr val="dk1"/>
                        </a:solidFill>
                      </a:endParaRPr>
                    </a:p>
                  </a:txBody>
                  <a:tcPr marT="9525" marB="91425" marR="9525" marL="9525" anchor="b"/>
                </a:tc>
                <a:tc rowSpan="2">
                  <a:txBody>
                    <a:bodyPr/>
                    <a:lstStyle/>
                    <a:p>
                      <a:pPr indent="0" lvl="0" marL="0" marR="203200" rtl="0" algn="l">
                        <a:lnSpc>
                          <a:spcPct val="115000"/>
                        </a:lnSpc>
                        <a:spcBef>
                          <a:spcPts val="0"/>
                        </a:spcBef>
                        <a:spcAft>
                          <a:spcPts val="0"/>
                        </a:spcAft>
                        <a:buNone/>
                      </a:pPr>
                      <a:r>
                        <a:rPr b="1" lang="en" sz="1100">
                          <a:solidFill>
                            <a:schemeClr val="dk1"/>
                          </a:solidFill>
                        </a:rPr>
                        <a:t> Naive </a:t>
                      </a:r>
                      <a:endParaRPr b="1" sz="1100">
                        <a:solidFill>
                          <a:schemeClr val="dk1"/>
                        </a:solidFill>
                      </a:endParaRPr>
                    </a:p>
                  </a:txBody>
                  <a:tcPr marT="9525" marB="91425" marR="9525" marL="9525" anchor="b"/>
                </a:tc>
              </a:tr>
              <a:tr h="234225">
                <a:tc vMerge="1"/>
                <a:tc vMerge="1"/>
                <a:tc vMerge="1"/>
                <a:tc vMerge="1"/>
                <a:tc vMerge="1"/>
              </a:tr>
              <a:tr h="234225">
                <a:tc>
                  <a:txBody>
                    <a:bodyPr/>
                    <a:lstStyle/>
                    <a:p>
                      <a:pPr indent="0" lvl="0" marL="0" rtl="0" algn="l">
                        <a:lnSpc>
                          <a:spcPct val="115000"/>
                        </a:lnSpc>
                        <a:spcBef>
                          <a:spcPts val="0"/>
                        </a:spcBef>
                        <a:spcAft>
                          <a:spcPts val="0"/>
                        </a:spcAft>
                        <a:buNone/>
                      </a:pPr>
                      <a:r>
                        <a:rPr lang="en" sz="900">
                          <a:solidFill>
                            <a:schemeClr val="dk1"/>
                          </a:solidFill>
                        </a:rPr>
                        <a:t>  1,439,124.00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1,516,237.00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1,510,062.00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1,532,204.00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1,583,811.00 </a:t>
                      </a:r>
                      <a:endParaRPr sz="900">
                        <a:solidFill>
                          <a:schemeClr val="dk1"/>
                        </a:solidFill>
                      </a:endParaRPr>
                    </a:p>
                  </a:txBody>
                  <a:tcPr marT="9525" marB="91425" marR="9525" marL="9525" anchor="b"/>
                </a:tc>
              </a:tr>
              <a:tr h="234225">
                <a:tc>
                  <a:txBody>
                    <a:bodyPr/>
                    <a:lstStyle/>
                    <a:p>
                      <a:pPr indent="0" lvl="0" marL="0" rtl="0" algn="l">
                        <a:lnSpc>
                          <a:spcPct val="115000"/>
                        </a:lnSpc>
                        <a:spcBef>
                          <a:spcPts val="0"/>
                        </a:spcBef>
                        <a:spcAft>
                          <a:spcPts val="0"/>
                        </a:spcAft>
                        <a:buNone/>
                      </a:pPr>
                      <a:r>
                        <a:rPr lang="en" sz="900">
                          <a:solidFill>
                            <a:schemeClr val="dk1"/>
                          </a:solidFill>
                        </a:rPr>
                        <a:t>  1,631,136.00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1,617,640.00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1,616,646.00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1,583,700.00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1,558,487.00 </a:t>
                      </a:r>
                      <a:endParaRPr sz="900">
                        <a:solidFill>
                          <a:schemeClr val="dk1"/>
                        </a:solidFill>
                      </a:endParaRPr>
                    </a:p>
                  </a:txBody>
                  <a:tcPr marT="9525" marB="91425" marR="9525" marL="9525" anchor="b"/>
                </a:tc>
              </a:tr>
              <a:tr h="234225">
                <a:tc>
                  <a:txBody>
                    <a:bodyPr/>
                    <a:lstStyle/>
                    <a:p>
                      <a:pPr indent="0" lvl="0" marL="0" rtl="0" algn="l">
                        <a:lnSpc>
                          <a:spcPct val="115000"/>
                        </a:lnSpc>
                        <a:spcBef>
                          <a:spcPts val="0"/>
                        </a:spcBef>
                        <a:spcAft>
                          <a:spcPts val="0"/>
                        </a:spcAft>
                        <a:buNone/>
                      </a:pPr>
                      <a:r>
                        <a:rPr lang="en" sz="900">
                          <a:solidFill>
                            <a:schemeClr val="dk1"/>
                          </a:solidFill>
                        </a:rPr>
                        <a:t>  1,592,410.00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1,487,909.00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1,494,380.00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1,507,991.00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1,523,807.00 </a:t>
                      </a:r>
                      <a:endParaRPr sz="900">
                        <a:solidFill>
                          <a:schemeClr val="dk1"/>
                        </a:solidFill>
                      </a:endParaRPr>
                    </a:p>
                  </a:txBody>
                  <a:tcPr marT="9525" marB="91425" marR="9525" marL="9525" anchor="b"/>
                </a:tc>
              </a:tr>
              <a:tr h="234225">
                <a:tc>
                  <a:txBody>
                    <a:bodyPr/>
                    <a:lstStyle/>
                    <a:p>
                      <a:pPr indent="0" lvl="0" marL="0" rtl="0" algn="l">
                        <a:lnSpc>
                          <a:spcPct val="115000"/>
                        </a:lnSpc>
                        <a:spcBef>
                          <a:spcPts val="0"/>
                        </a:spcBef>
                        <a:spcAft>
                          <a:spcPts val="0"/>
                        </a:spcAft>
                        <a:buNone/>
                      </a:pPr>
                      <a:r>
                        <a:rPr lang="en" sz="900">
                          <a:solidFill>
                            <a:schemeClr val="dk1"/>
                          </a:solidFill>
                        </a:rPr>
                        <a:t>  1,597,868.00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1,576,220.00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1,575,292.00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1,565,909.00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1,540,156.00 </a:t>
                      </a:r>
                      <a:endParaRPr sz="900">
                        <a:solidFill>
                          <a:schemeClr val="dk1"/>
                        </a:solidFill>
                      </a:endParaRPr>
                    </a:p>
                  </a:txBody>
                  <a:tcPr marT="9525" marB="91425" marR="9525" marL="9525" anchor="b"/>
                </a:tc>
              </a:tr>
              <a:tr h="234225">
                <a:tc>
                  <a:txBody>
                    <a:bodyPr/>
                    <a:lstStyle/>
                    <a:p>
                      <a:pPr indent="0" lvl="0" marL="0" rtl="0" algn="l">
                        <a:lnSpc>
                          <a:spcPct val="115000"/>
                        </a:lnSpc>
                        <a:spcBef>
                          <a:spcPts val="0"/>
                        </a:spcBef>
                        <a:spcAft>
                          <a:spcPts val="0"/>
                        </a:spcAft>
                        <a:buNone/>
                      </a:pPr>
                      <a:r>
                        <a:rPr lang="en" sz="900">
                          <a:solidFill>
                            <a:schemeClr val="dk1"/>
                          </a:solidFill>
                        </a:rPr>
                        <a:t>  1,494,122.00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1,573,939.00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1,572,944.00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1,550,407.00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1,565,134.00 </a:t>
                      </a:r>
                      <a:endParaRPr sz="900">
                        <a:solidFill>
                          <a:schemeClr val="dk1"/>
                        </a:solidFill>
                      </a:endParaRPr>
                    </a:p>
                  </a:txBody>
                  <a:tcPr marT="9525" marB="91425" marR="9525" marL="9525" anchor="b"/>
                </a:tc>
              </a:tr>
              <a:tr h="234225">
                <a:tc>
                  <a:txBody>
                    <a:bodyPr/>
                    <a:lstStyle/>
                    <a:p>
                      <a:pPr indent="0" lvl="0" marL="0" rtl="0" algn="l">
                        <a:lnSpc>
                          <a:spcPct val="115000"/>
                        </a:lnSpc>
                        <a:spcBef>
                          <a:spcPts val="0"/>
                        </a:spcBef>
                        <a:spcAft>
                          <a:spcPts val="0"/>
                        </a:spcAft>
                        <a:buNone/>
                      </a:pPr>
                      <a:r>
                        <a:rPr lang="en" sz="900">
                          <a:solidFill>
                            <a:schemeClr val="dk1"/>
                          </a:solidFill>
                        </a:rPr>
                        <a:t>  1,582,083.00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1,559,092.00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1,553,667.00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1,591,416.00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1,578,884.00 </a:t>
                      </a:r>
                      <a:endParaRPr sz="900">
                        <a:solidFill>
                          <a:schemeClr val="dk1"/>
                        </a:solidFill>
                      </a:endParaRPr>
                    </a:p>
                  </a:txBody>
                  <a:tcPr marT="9525" marB="91425" marR="9525" marL="9525" anchor="b"/>
                </a:tc>
              </a:tr>
              <a:tr h="234225">
                <a:tc>
                  <a:txBody>
                    <a:bodyPr/>
                    <a:lstStyle/>
                    <a:p>
                      <a:pPr indent="0" lvl="0" marL="0" rtl="0" algn="l">
                        <a:lnSpc>
                          <a:spcPct val="115000"/>
                        </a:lnSpc>
                        <a:spcBef>
                          <a:spcPts val="0"/>
                        </a:spcBef>
                        <a:spcAft>
                          <a:spcPts val="0"/>
                        </a:spcAft>
                        <a:buNone/>
                      </a:pPr>
                      <a:r>
                        <a:rPr lang="en" sz="900">
                          <a:solidFill>
                            <a:schemeClr val="dk1"/>
                          </a:solidFill>
                        </a:rPr>
                        <a:t>  1,661,767.00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1,590,512.00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1,593,361.00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1,551,228.00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1,566,621.00 </a:t>
                      </a:r>
                      <a:endParaRPr sz="900">
                        <a:solidFill>
                          <a:schemeClr val="dk1"/>
                        </a:solidFill>
                      </a:endParaRPr>
                    </a:p>
                  </a:txBody>
                  <a:tcPr marT="9525" marB="91425" marR="9525" marL="9525" anchor="b"/>
                </a:tc>
              </a:tr>
              <a:tr h="234225">
                <a:tc>
                  <a:txBody>
                    <a:bodyPr/>
                    <a:lstStyle/>
                    <a:p>
                      <a:pPr indent="0" lvl="0" marL="0" rtl="0" algn="l">
                        <a:lnSpc>
                          <a:spcPct val="115000"/>
                        </a:lnSpc>
                        <a:spcBef>
                          <a:spcPts val="0"/>
                        </a:spcBef>
                        <a:spcAft>
                          <a:spcPts val="0"/>
                        </a:spcAft>
                        <a:buNone/>
                      </a:pPr>
                      <a:r>
                        <a:rPr lang="en" sz="900">
                          <a:solidFill>
                            <a:schemeClr val="dk1"/>
                          </a:solidFill>
                        </a:rPr>
                        <a:t>  1,517,429.00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1,575,869.00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1,573,941.00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1,599,667.00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1,583,960.00 </a:t>
                      </a:r>
                      <a:endParaRPr sz="900">
                        <a:solidFill>
                          <a:schemeClr val="dk1"/>
                        </a:solidFill>
                      </a:endParaRPr>
                    </a:p>
                  </a:txBody>
                  <a:tcPr marT="9525" marB="91425" marR="9525" marL="9525" anchor="b"/>
                </a:tc>
              </a:tr>
              <a:tr h="234225">
                <a:tc>
                  <a:txBody>
                    <a:bodyPr/>
                    <a:lstStyle/>
                    <a:p>
                      <a:pPr indent="0" lvl="0" marL="0" rtl="0" algn="l">
                        <a:lnSpc>
                          <a:spcPct val="115000"/>
                        </a:lnSpc>
                        <a:spcBef>
                          <a:spcPts val="0"/>
                        </a:spcBef>
                        <a:spcAft>
                          <a:spcPts val="0"/>
                        </a:spcAft>
                        <a:buNone/>
                      </a:pPr>
                      <a:r>
                        <a:rPr lang="en" sz="900">
                          <a:solidFill>
                            <a:schemeClr val="dk1"/>
                          </a:solidFill>
                        </a:rPr>
                        <a:t>  1,506,126.00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1,494,628.00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1,492,626.00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1,511,368.00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1,563,850.00 </a:t>
                      </a:r>
                      <a:endParaRPr sz="900">
                        <a:solidFill>
                          <a:schemeClr val="dk1"/>
                        </a:solidFill>
                      </a:endParaRPr>
                    </a:p>
                  </a:txBody>
                  <a:tcPr marT="9525" marB="91425" marR="9525" marL="9525" anchor="b"/>
                </a:tc>
              </a:tr>
              <a:tr h="234225">
                <a:tc>
                  <a:txBody>
                    <a:bodyPr/>
                    <a:lstStyle/>
                    <a:p>
                      <a:pPr indent="0" lvl="0" marL="0" rtl="0" algn="l">
                        <a:lnSpc>
                          <a:spcPct val="115000"/>
                        </a:lnSpc>
                        <a:spcBef>
                          <a:spcPts val="0"/>
                        </a:spcBef>
                        <a:spcAft>
                          <a:spcPts val="0"/>
                        </a:spcAft>
                        <a:buNone/>
                      </a:pPr>
                      <a:r>
                        <a:rPr lang="en" sz="900">
                          <a:solidFill>
                            <a:schemeClr val="dk1"/>
                          </a:solidFill>
                        </a:rPr>
                        <a:t>  1,437,059.00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1,571,579.00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1,572,909.00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1,560,255.00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1,566,851.00 </a:t>
                      </a:r>
                      <a:endParaRPr sz="900">
                        <a:solidFill>
                          <a:schemeClr val="dk1"/>
                        </a:solidFill>
                      </a:endParaRPr>
                    </a:p>
                  </a:txBody>
                  <a:tcPr marT="9525" marB="91425" marR="9525" marL="9525" anchor="b"/>
                </a:tc>
              </a:tr>
              <a:tr h="234225">
                <a:tc>
                  <a:txBody>
                    <a:bodyPr/>
                    <a:lstStyle/>
                    <a:p>
                      <a:pPr indent="0" lvl="0" marL="0" rtl="0" algn="l">
                        <a:lnSpc>
                          <a:spcPct val="115000"/>
                        </a:lnSpc>
                        <a:spcBef>
                          <a:spcPts val="0"/>
                        </a:spcBef>
                        <a:spcAft>
                          <a:spcPts val="0"/>
                        </a:spcAft>
                        <a:buNone/>
                      </a:pPr>
                      <a:r>
                        <a:rPr lang="en" sz="900">
                          <a:solidFill>
                            <a:schemeClr val="dk1"/>
                          </a:solidFill>
                        </a:rPr>
                        <a:t>  1,670,786.00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1,552,618.00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1,551,860.00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1,538,751.00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1,530,595.00 </a:t>
                      </a:r>
                      <a:endParaRPr sz="900">
                        <a:solidFill>
                          <a:schemeClr val="dk1"/>
                        </a:solidFill>
                      </a:endParaRPr>
                    </a:p>
                  </a:txBody>
                  <a:tcPr marT="9525" marB="91425" marR="9525" marL="9525" anchor="b"/>
                </a:tc>
              </a:tr>
              <a:tr h="234225">
                <a:tc>
                  <a:txBody>
                    <a:bodyPr/>
                    <a:lstStyle/>
                    <a:p>
                      <a:pPr indent="0" lvl="0" marL="0" rtl="0" algn="l">
                        <a:lnSpc>
                          <a:spcPct val="115000"/>
                        </a:lnSpc>
                        <a:spcBef>
                          <a:spcPts val="0"/>
                        </a:spcBef>
                        <a:spcAft>
                          <a:spcPts val="0"/>
                        </a:spcAft>
                        <a:buNone/>
                      </a:pPr>
                      <a:r>
                        <a:rPr lang="en" sz="900">
                          <a:solidFill>
                            <a:schemeClr val="dk1"/>
                          </a:solidFill>
                        </a:rPr>
                        <a:t>  1,573,073.00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1,537,481.00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1,542,713.00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1,553,912.00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1,532,850.00 </a:t>
                      </a:r>
                      <a:endParaRPr sz="900">
                        <a:solidFill>
                          <a:schemeClr val="dk1"/>
                        </a:solidFill>
                      </a:endParaRPr>
                    </a:p>
                  </a:txBody>
                  <a:tcPr marT="9525" marB="91425" marR="9525" marL="9525" anchor="b"/>
                </a:tc>
              </a:tr>
              <a:tr h="234225">
                <a:tc>
                  <a:txBody>
                    <a:bodyPr/>
                    <a:lstStyle/>
                    <a:p>
                      <a:pPr indent="0" lvl="0" marL="0" rtl="0" algn="l">
                        <a:lnSpc>
                          <a:spcPct val="115000"/>
                        </a:lnSpc>
                        <a:spcBef>
                          <a:spcPts val="0"/>
                        </a:spcBef>
                        <a:spcAft>
                          <a:spcPts val="0"/>
                        </a:spcAft>
                        <a:buNone/>
                      </a:pPr>
                      <a:r>
                        <a:rPr lang="en" sz="900">
                          <a:solidFill>
                            <a:schemeClr val="dk1"/>
                          </a:solidFill>
                        </a:rPr>
                        <a:t>  1,508,069.00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1,588,525.00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1,587,957.00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1,565,212.00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1,546,761.00 </a:t>
                      </a:r>
                      <a:endParaRPr sz="900">
                        <a:solidFill>
                          <a:schemeClr val="dk1"/>
                        </a:solidFill>
                      </a:endParaRPr>
                    </a:p>
                  </a:txBody>
                  <a:tcPr marT="9525" marB="91425" marR="9525" marL="9525" anchor="b"/>
                </a:tc>
              </a:tr>
              <a:tr h="234225">
                <a:tc>
                  <a:txBody>
                    <a:bodyPr/>
                    <a:lstStyle/>
                    <a:p>
                      <a:pPr indent="0" lvl="0" marL="0" rtl="0" algn="l">
                        <a:lnSpc>
                          <a:spcPct val="115000"/>
                        </a:lnSpc>
                        <a:spcBef>
                          <a:spcPts val="0"/>
                        </a:spcBef>
                        <a:spcAft>
                          <a:spcPts val="0"/>
                        </a:spcAft>
                        <a:buNone/>
                      </a:pPr>
                      <a:r>
                        <a:rPr lang="en" sz="900">
                          <a:solidFill>
                            <a:schemeClr val="dk1"/>
                          </a:solidFill>
                        </a:rPr>
                        <a:t>  1,493,660.00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1,483,456.00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1,480,479.00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1,511,619.00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1,547,247.00 </a:t>
                      </a:r>
                      <a:endParaRPr sz="900">
                        <a:solidFill>
                          <a:schemeClr val="dk1"/>
                        </a:solidFill>
                      </a:endParaRPr>
                    </a:p>
                  </a:txBody>
                  <a:tcPr marT="9525" marB="91425" marR="9525" marL="9525" anchor="b"/>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0" name="Google Shape;19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30"/>
          <p:cNvPicPr preferRelativeResize="0"/>
          <p:nvPr/>
        </p:nvPicPr>
        <p:blipFill>
          <a:blip r:embed="rId3">
            <a:alphaModFix/>
          </a:blip>
          <a:stretch>
            <a:fillRect/>
          </a:stretch>
        </p:blipFill>
        <p:spPr>
          <a:xfrm>
            <a:off x="150600" y="610050"/>
            <a:ext cx="8741499" cy="4112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Combined Forecasts from AR5, ARMA(3,4), ARMA(4,4) and Naive - Weights and MSE</a:t>
            </a:r>
            <a:endParaRPr/>
          </a:p>
        </p:txBody>
      </p:sp>
      <p:sp>
        <p:nvSpPr>
          <p:cNvPr id="197" name="Google Shape;197;p31"/>
          <p:cNvSpPr txBox="1"/>
          <p:nvPr>
            <p:ph idx="1" type="body"/>
          </p:nvPr>
        </p:nvSpPr>
        <p:spPr>
          <a:xfrm>
            <a:off x="229025" y="887475"/>
            <a:ext cx="8603400" cy="36813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t/>
            </a:r>
            <a:endParaRPr sz="1100"/>
          </a:p>
          <a:p>
            <a:pPr indent="0" lvl="0" marL="45720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98" name="Google Shape;198;p31"/>
          <p:cNvGraphicFramePr/>
          <p:nvPr/>
        </p:nvGraphicFramePr>
        <p:xfrm>
          <a:off x="311700" y="1666420"/>
          <a:ext cx="3000000" cy="3000000"/>
        </p:xfrm>
        <a:graphic>
          <a:graphicData uri="http://schemas.openxmlformats.org/drawingml/2006/table">
            <a:tbl>
              <a:tblPr>
                <a:noFill/>
                <a:tableStyleId>{4A92E540-06E9-4D6B-B2F0-1F7F650D9F2A}</a:tableStyleId>
              </a:tblPr>
              <a:tblGrid>
                <a:gridCol w="1774900"/>
                <a:gridCol w="1774900"/>
                <a:gridCol w="1774900"/>
                <a:gridCol w="1774900"/>
              </a:tblGrid>
              <a:tr h="552325">
                <a:tc>
                  <a:txBody>
                    <a:bodyPr/>
                    <a:lstStyle/>
                    <a:p>
                      <a:pPr indent="0" lvl="0" marL="0" rtl="0" algn="l">
                        <a:spcBef>
                          <a:spcPts val="0"/>
                        </a:spcBef>
                        <a:spcAft>
                          <a:spcPts val="0"/>
                        </a:spcAft>
                        <a:buNone/>
                      </a:pPr>
                      <a:r>
                        <a:t/>
                      </a:r>
                      <a:endParaRPr sz="1200">
                        <a:solidFill>
                          <a:schemeClr val="dk1"/>
                        </a:solidFill>
                      </a:endParaRPr>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rPr>
                        <a:t>1/n</a:t>
                      </a:r>
                      <a:endParaRPr b="1" sz="1200">
                        <a:solidFill>
                          <a:schemeClr val="dk1"/>
                        </a:solidFill>
                      </a:endParaRPr>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rPr>
                        <a:t>1/MSE</a:t>
                      </a:r>
                      <a:endParaRPr b="1" sz="1200">
                        <a:solidFill>
                          <a:schemeClr val="dk1"/>
                        </a:solidFill>
                      </a:endParaRPr>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rPr>
                        <a:t>OLS Weight</a:t>
                      </a:r>
                      <a:endParaRPr b="1" sz="1200">
                        <a:solidFill>
                          <a:schemeClr val="dk1"/>
                        </a:solidFill>
                      </a:endParaRPr>
                    </a:p>
                  </a:txBody>
                  <a:tcPr marT="91425" marB="91425" marR="91425" marL="91425">
                    <a:lnB cap="flat" cmpd="sng" w="28575">
                      <a:solidFill>
                        <a:srgbClr val="9E9E9E"/>
                      </a:solidFill>
                      <a:prstDash val="solid"/>
                      <a:round/>
                      <a:headEnd len="sm" w="sm" type="none"/>
                      <a:tailEnd len="sm" w="sm" type="none"/>
                    </a:lnB>
                  </a:tcPr>
                </a:tc>
              </a:tr>
              <a:tr h="565850">
                <a:tc>
                  <a:txBody>
                    <a:bodyPr/>
                    <a:lstStyle/>
                    <a:p>
                      <a:pPr indent="0" lvl="0" marL="0" rtl="0" algn="l">
                        <a:spcBef>
                          <a:spcPts val="0"/>
                        </a:spcBef>
                        <a:spcAft>
                          <a:spcPts val="0"/>
                        </a:spcAft>
                        <a:buNone/>
                      </a:pPr>
                      <a:r>
                        <a:rPr b="1" lang="en" sz="1000">
                          <a:solidFill>
                            <a:schemeClr val="dk1"/>
                          </a:solidFill>
                        </a:rPr>
                        <a:t>Simple Average 4 Naive </a:t>
                      </a:r>
                      <a:r>
                        <a:rPr b="1" lang="en" sz="1000">
                          <a:solidFill>
                            <a:schemeClr val="dk1"/>
                          </a:solidFill>
                        </a:rPr>
                        <a:t>Model (MSE = 7,042,829,571)</a:t>
                      </a:r>
                      <a:endParaRPr b="1" sz="1000">
                        <a:solidFill>
                          <a:schemeClr val="dk1"/>
                        </a:solidFill>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chemeClr val="dk1"/>
                          </a:solidFill>
                        </a:rPr>
                        <a:t>1/4</a:t>
                      </a:r>
                      <a:endParaRPr sz="1200">
                        <a:solidFill>
                          <a:schemeClr val="dk1"/>
                        </a:solidFill>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chemeClr val="dk1"/>
                          </a:solidFill>
                        </a:rPr>
                        <a:t>0.1993678</a:t>
                      </a:r>
                      <a:endParaRPr sz="1200">
                        <a:solidFill>
                          <a:schemeClr val="dk1"/>
                        </a:solidFill>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chemeClr val="dk1"/>
                          </a:solidFill>
                        </a:rPr>
                        <a:t>-2.2071626</a:t>
                      </a:r>
                      <a:endParaRPr sz="1200">
                        <a:solidFill>
                          <a:schemeClr val="dk1"/>
                        </a:solidFill>
                      </a:endParaRPr>
                    </a:p>
                  </a:txBody>
                  <a:tcPr marT="91425" marB="91425" marR="91425" marL="91425">
                    <a:lnT cap="flat" cmpd="sng" w="28575">
                      <a:solidFill>
                        <a:srgbClr val="9E9E9E"/>
                      </a:solidFill>
                      <a:prstDash val="solid"/>
                      <a:round/>
                      <a:headEnd len="sm" w="sm" type="none"/>
                      <a:tailEnd len="sm" w="sm" type="none"/>
                    </a:lnT>
                  </a:tcPr>
                </a:tc>
              </a:tr>
              <a:tr h="469250">
                <a:tc>
                  <a:txBody>
                    <a:bodyPr/>
                    <a:lstStyle/>
                    <a:p>
                      <a:pPr indent="0" lvl="0" marL="0" rtl="0" algn="l">
                        <a:spcBef>
                          <a:spcPts val="0"/>
                        </a:spcBef>
                        <a:spcAft>
                          <a:spcPts val="0"/>
                        </a:spcAft>
                        <a:buNone/>
                      </a:pPr>
                      <a:r>
                        <a:rPr b="1" lang="en" sz="1000">
                          <a:solidFill>
                            <a:schemeClr val="dk1"/>
                          </a:solidFill>
                        </a:rPr>
                        <a:t>ARMA(3, 4) (MSE = </a:t>
                      </a:r>
                      <a:r>
                        <a:rPr b="1" lang="en" sz="1000">
                          <a:solidFill>
                            <a:schemeClr val="dk1"/>
                          </a:solidFill>
                        </a:rPr>
                        <a:t>5,210,359,250)</a:t>
                      </a:r>
                      <a:endParaRPr b="1" sz="10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1/4</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0.2694849</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0.3814831</a:t>
                      </a:r>
                      <a:endParaRPr sz="1200">
                        <a:solidFill>
                          <a:schemeClr val="dk1"/>
                        </a:solidFill>
                      </a:endParaRPr>
                    </a:p>
                  </a:txBody>
                  <a:tcPr marT="91425" marB="91425" marR="91425" marL="91425"/>
                </a:tc>
              </a:tr>
              <a:tr h="469250">
                <a:tc>
                  <a:txBody>
                    <a:bodyPr/>
                    <a:lstStyle/>
                    <a:p>
                      <a:pPr indent="0" lvl="0" marL="0" rtl="0" algn="l">
                        <a:spcBef>
                          <a:spcPts val="0"/>
                        </a:spcBef>
                        <a:spcAft>
                          <a:spcPts val="0"/>
                        </a:spcAft>
                        <a:buNone/>
                      </a:pPr>
                      <a:r>
                        <a:rPr b="1" lang="en" sz="1000">
                          <a:solidFill>
                            <a:schemeClr val="dk1"/>
                          </a:solidFill>
                        </a:rPr>
                        <a:t>ARMA(4 ,4) (MSE = </a:t>
                      </a:r>
                      <a:r>
                        <a:rPr b="1" lang="en" sz="1000">
                          <a:solidFill>
                            <a:schemeClr val="dk1"/>
                          </a:solidFill>
                        </a:rPr>
                        <a:t>5,036,676,928)</a:t>
                      </a:r>
                      <a:endParaRPr b="1" sz="10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1/4</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0.2787777</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0.2751952</a:t>
                      </a:r>
                      <a:endParaRPr sz="1200">
                        <a:solidFill>
                          <a:schemeClr val="dk1"/>
                        </a:solidFill>
                      </a:endParaRPr>
                    </a:p>
                  </a:txBody>
                  <a:tcPr marT="91425" marB="91425" marR="91425" marL="91425"/>
                </a:tc>
              </a:tr>
              <a:tr h="345050">
                <a:tc>
                  <a:txBody>
                    <a:bodyPr/>
                    <a:lstStyle/>
                    <a:p>
                      <a:pPr indent="0" lvl="0" marL="0" rtl="0" algn="l">
                        <a:spcBef>
                          <a:spcPts val="0"/>
                        </a:spcBef>
                        <a:spcAft>
                          <a:spcPts val="0"/>
                        </a:spcAft>
                        <a:buNone/>
                      </a:pPr>
                      <a:r>
                        <a:rPr b="1" lang="en" sz="1000">
                          <a:solidFill>
                            <a:schemeClr val="dk1"/>
                          </a:solidFill>
                        </a:rPr>
                        <a:t>AR(5) (MSE = </a:t>
                      </a:r>
                      <a:r>
                        <a:rPr b="1" lang="en" sz="1000">
                          <a:solidFill>
                            <a:schemeClr val="dk1"/>
                          </a:solidFill>
                        </a:rPr>
                        <a:t>5,563,719,498)</a:t>
                      </a:r>
                      <a:endParaRPr b="1" sz="1000">
                        <a:solidFill>
                          <a:schemeClr val="dk1"/>
                        </a:solidFill>
                      </a:endParaRPr>
                    </a:p>
                  </a:txBody>
                  <a:tcPr marT="91425" marB="91425" marR="91425" marL="91425">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1/4</a:t>
                      </a:r>
                      <a:endParaRPr sz="1200">
                        <a:solidFill>
                          <a:schemeClr val="dk1"/>
                        </a:solidFill>
                      </a:endParaRPr>
                    </a:p>
                  </a:txBody>
                  <a:tcPr marT="91425" marB="91425" marR="91425" marL="91425">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0.2523695</a:t>
                      </a:r>
                      <a:endParaRPr sz="1200">
                        <a:solidFill>
                          <a:schemeClr val="dk1"/>
                        </a:solidFill>
                      </a:endParaRPr>
                    </a:p>
                  </a:txBody>
                  <a:tcPr marT="91425" marB="91425" marR="91425" marL="91425">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0.2687879</a:t>
                      </a:r>
                      <a:endParaRPr sz="1200">
                        <a:solidFill>
                          <a:schemeClr val="dk1"/>
                        </a:solidFill>
                      </a:endParaRPr>
                    </a:p>
                  </a:txBody>
                  <a:tcPr marT="91425" marB="91425" marR="91425" marL="91425">
                    <a:lnB cap="flat" cmpd="sng" w="38100">
                      <a:solidFill>
                        <a:srgbClr val="9E9E9E"/>
                      </a:solidFill>
                      <a:prstDash val="solid"/>
                      <a:round/>
                      <a:headEnd len="sm" w="sm" type="none"/>
                      <a:tailEnd len="sm" w="sm" type="none"/>
                    </a:lnB>
                  </a:tcPr>
                </a:tc>
              </a:tr>
              <a:tr h="345050">
                <a:tc>
                  <a:txBody>
                    <a:bodyPr/>
                    <a:lstStyle/>
                    <a:p>
                      <a:pPr indent="0" lvl="0" marL="0" rtl="0" algn="l">
                        <a:spcBef>
                          <a:spcPts val="0"/>
                        </a:spcBef>
                        <a:spcAft>
                          <a:spcPts val="0"/>
                        </a:spcAft>
                        <a:buNone/>
                      </a:pPr>
                      <a:r>
                        <a:rPr b="1" lang="en" sz="1000">
                          <a:solidFill>
                            <a:schemeClr val="dk1"/>
                          </a:solidFill>
                        </a:rPr>
                        <a:t>MSE of combined forecast</a:t>
                      </a:r>
                      <a:endParaRPr b="1" sz="1000">
                        <a:solidFill>
                          <a:schemeClr val="dk1"/>
                        </a:solidFill>
                      </a:endParaRPr>
                    </a:p>
                  </a:txBody>
                  <a:tcPr marT="91425" marB="91425" marR="91425" marL="91425">
                    <a:lnT cap="flat" cmpd="sng" w="381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chemeClr val="dk1"/>
                          </a:solidFill>
                        </a:rPr>
                        <a:t>5,384,629,000</a:t>
                      </a:r>
                      <a:endParaRPr sz="1200">
                        <a:solidFill>
                          <a:schemeClr val="dk1"/>
                        </a:solidFill>
                      </a:endParaRPr>
                    </a:p>
                  </a:txBody>
                  <a:tcPr marT="91425" marB="91425" marR="91425" marL="91425">
                    <a:lnT cap="flat" cmpd="sng" w="381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rgbClr val="FF0000"/>
                          </a:solidFill>
                        </a:rPr>
                        <a:t>5,314,703,000</a:t>
                      </a:r>
                      <a:endParaRPr sz="1200">
                        <a:solidFill>
                          <a:srgbClr val="FF0000"/>
                        </a:solidFill>
                      </a:endParaRPr>
                    </a:p>
                  </a:txBody>
                  <a:tcPr marT="91425" marB="91425" marR="91425" marL="91425">
                    <a:lnT cap="flat" cmpd="sng" w="381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chemeClr val="dk1"/>
                          </a:solidFill>
                        </a:rPr>
                        <a:t>12,602,070,000,000</a:t>
                      </a:r>
                      <a:endParaRPr sz="1200">
                        <a:solidFill>
                          <a:schemeClr val="dk1"/>
                        </a:solidFill>
                      </a:endParaRPr>
                    </a:p>
                  </a:txBody>
                  <a:tcPr marT="91425" marB="91425" marR="91425" marL="91425">
                    <a:lnT cap="flat" cmpd="sng" w="38100">
                      <a:solidFill>
                        <a:srgbClr val="9E9E9E"/>
                      </a:solidFill>
                      <a:prstDash val="solid"/>
                      <a:round/>
                      <a:headEnd len="sm" w="sm" type="none"/>
                      <a:tailEnd len="sm" w="sm" type="none"/>
                    </a:lnT>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Dataset</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342900" lvl="0" marL="457200" rtl="0" algn="l">
              <a:spcBef>
                <a:spcPts val="1200"/>
              </a:spcBef>
              <a:spcAft>
                <a:spcPts val="0"/>
              </a:spcAft>
              <a:buSzPts val="1800"/>
              <a:buChar char="●"/>
            </a:pPr>
            <a:r>
              <a:rPr lang="en"/>
              <a:t>Walmart weekly sales in 2010 -2012</a:t>
            </a:r>
            <a:endParaRPr/>
          </a:p>
          <a:p>
            <a:pPr indent="-342900" lvl="0" marL="457200" rtl="0" algn="l">
              <a:spcBef>
                <a:spcPts val="0"/>
              </a:spcBef>
              <a:spcAft>
                <a:spcPts val="0"/>
              </a:spcAft>
              <a:buSzPts val="1800"/>
              <a:buChar char="●"/>
            </a:pPr>
            <a:r>
              <a:rPr lang="en"/>
              <a:t>Grouped by product category and store</a:t>
            </a:r>
            <a:endParaRPr/>
          </a:p>
          <a:p>
            <a:pPr indent="-342900" lvl="0" marL="457200" rtl="0" algn="l">
              <a:spcBef>
                <a:spcPts val="0"/>
              </a:spcBef>
              <a:spcAft>
                <a:spcPts val="0"/>
              </a:spcAft>
              <a:buSzPts val="1800"/>
              <a:buChar char="●"/>
            </a:pPr>
            <a:r>
              <a:rPr lang="en"/>
              <a:t>Store 1 selected for analysis</a:t>
            </a:r>
            <a:endParaRPr/>
          </a:p>
          <a:p>
            <a:pPr indent="-342900" lvl="0" marL="457200" rtl="0" algn="l">
              <a:spcBef>
                <a:spcPts val="0"/>
              </a:spcBef>
              <a:spcAft>
                <a:spcPts val="0"/>
              </a:spcAft>
              <a:buSzPts val="1800"/>
              <a:buChar char="●"/>
            </a:pPr>
            <a:r>
              <a:rPr lang="en"/>
              <a:t>143 observations in the final time series</a:t>
            </a:r>
            <a:endParaRPr/>
          </a:p>
          <a:p>
            <a:pPr indent="-342900" lvl="0" marL="457200" rtl="0" algn="l">
              <a:spcBef>
                <a:spcPts val="0"/>
              </a:spcBef>
              <a:spcAft>
                <a:spcPts val="0"/>
              </a:spcAft>
              <a:buSzPts val="1800"/>
              <a:buChar char="●"/>
            </a:pPr>
            <a:r>
              <a:rPr lang="en"/>
              <a:t>Dataset can be found </a:t>
            </a:r>
            <a:r>
              <a:rPr lang="en" u="sng">
                <a:solidFill>
                  <a:schemeClr val="hlink"/>
                </a:solidFill>
                <a:hlinkClick r:id="rId3"/>
              </a:rPr>
              <a:t>here</a:t>
            </a:r>
            <a:endParaRPr/>
          </a:p>
          <a:p>
            <a:pPr indent="-342900" lvl="0" marL="457200" rtl="0" algn="l">
              <a:spcBef>
                <a:spcPts val="0"/>
              </a:spcBef>
              <a:spcAft>
                <a:spcPts val="0"/>
              </a:spcAft>
              <a:buSzPts val="1800"/>
              <a:buChar char="●"/>
            </a:pPr>
            <a:r>
              <a:rPr lang="en"/>
              <a:t>Goal is to forecast future sales for walmart at their store # 1</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Actual vs predicted: combined models</a:t>
            </a:r>
            <a:endParaRPr/>
          </a:p>
        </p:txBody>
      </p:sp>
      <p:graphicFrame>
        <p:nvGraphicFramePr>
          <p:cNvPr id="204" name="Google Shape;204;p32"/>
          <p:cNvGraphicFramePr/>
          <p:nvPr/>
        </p:nvGraphicFramePr>
        <p:xfrm>
          <a:off x="573600" y="1129375"/>
          <a:ext cx="3000000" cy="3000000"/>
        </p:xfrm>
        <a:graphic>
          <a:graphicData uri="http://schemas.openxmlformats.org/drawingml/2006/table">
            <a:tbl>
              <a:tblPr>
                <a:noFill/>
                <a:tableStyleId>{4A92E540-06E9-4D6B-B2F0-1F7F650D9F2A}</a:tableStyleId>
              </a:tblPr>
              <a:tblGrid>
                <a:gridCol w="1562275"/>
                <a:gridCol w="1562275"/>
                <a:gridCol w="1562275"/>
                <a:gridCol w="1562275"/>
              </a:tblGrid>
              <a:tr h="198950">
                <a:tc rowSpan="2">
                  <a:txBody>
                    <a:bodyPr/>
                    <a:lstStyle/>
                    <a:p>
                      <a:pPr indent="0" lvl="0" marL="0" marR="203200" rtl="0" algn="l">
                        <a:lnSpc>
                          <a:spcPct val="115000"/>
                        </a:lnSpc>
                        <a:spcBef>
                          <a:spcPts val="0"/>
                        </a:spcBef>
                        <a:spcAft>
                          <a:spcPts val="0"/>
                        </a:spcAft>
                        <a:buNone/>
                      </a:pPr>
                      <a:r>
                        <a:rPr b="1" lang="en" sz="1100">
                          <a:solidFill>
                            <a:schemeClr val="dk1"/>
                          </a:solidFill>
                        </a:rPr>
                        <a:t> Actual </a:t>
                      </a:r>
                      <a:endParaRPr b="1" sz="1100">
                        <a:solidFill>
                          <a:schemeClr val="dk1"/>
                        </a:solidFill>
                      </a:endParaRPr>
                    </a:p>
                  </a:txBody>
                  <a:tcPr marT="9525" marB="91425" marR="9525" marL="9525" anchor="b"/>
                </a:tc>
                <a:tc rowSpan="2">
                  <a:txBody>
                    <a:bodyPr/>
                    <a:lstStyle/>
                    <a:p>
                      <a:pPr indent="0" lvl="0" marL="0" marR="203200" rtl="0" algn="l">
                        <a:lnSpc>
                          <a:spcPct val="115000"/>
                        </a:lnSpc>
                        <a:spcBef>
                          <a:spcPts val="0"/>
                        </a:spcBef>
                        <a:spcAft>
                          <a:spcPts val="0"/>
                        </a:spcAft>
                        <a:buNone/>
                      </a:pPr>
                      <a:r>
                        <a:rPr b="1" lang="en" sz="1100">
                          <a:solidFill>
                            <a:schemeClr val="dk1"/>
                          </a:solidFill>
                        </a:rPr>
                        <a:t> Combined_Equal </a:t>
                      </a:r>
                      <a:endParaRPr b="1" sz="1100">
                        <a:solidFill>
                          <a:schemeClr val="dk1"/>
                        </a:solidFill>
                      </a:endParaRPr>
                    </a:p>
                  </a:txBody>
                  <a:tcPr marT="9525" marB="91425" marR="9525" marL="9525" anchor="b"/>
                </a:tc>
                <a:tc rowSpan="2">
                  <a:txBody>
                    <a:bodyPr/>
                    <a:lstStyle/>
                    <a:p>
                      <a:pPr indent="0" lvl="0" marL="0" marR="203200" rtl="0" algn="l">
                        <a:lnSpc>
                          <a:spcPct val="115000"/>
                        </a:lnSpc>
                        <a:spcBef>
                          <a:spcPts val="0"/>
                        </a:spcBef>
                        <a:spcAft>
                          <a:spcPts val="0"/>
                        </a:spcAft>
                        <a:buNone/>
                      </a:pPr>
                      <a:r>
                        <a:rPr b="1" lang="en" sz="1100">
                          <a:solidFill>
                            <a:schemeClr val="dk1"/>
                          </a:solidFill>
                        </a:rPr>
                        <a:t> Combined_Inverse </a:t>
                      </a:r>
                      <a:endParaRPr b="1" sz="1100">
                        <a:solidFill>
                          <a:schemeClr val="dk1"/>
                        </a:solidFill>
                      </a:endParaRPr>
                    </a:p>
                  </a:txBody>
                  <a:tcPr marT="9525" marB="91425" marR="9525" marL="9525" anchor="b"/>
                </a:tc>
                <a:tc rowSpan="2">
                  <a:txBody>
                    <a:bodyPr/>
                    <a:lstStyle/>
                    <a:p>
                      <a:pPr indent="0" lvl="0" marL="0" marR="203200" rtl="0" algn="l">
                        <a:lnSpc>
                          <a:spcPct val="115000"/>
                        </a:lnSpc>
                        <a:spcBef>
                          <a:spcPts val="0"/>
                        </a:spcBef>
                        <a:spcAft>
                          <a:spcPts val="0"/>
                        </a:spcAft>
                        <a:buNone/>
                      </a:pPr>
                      <a:r>
                        <a:rPr b="1" lang="en" sz="1100">
                          <a:solidFill>
                            <a:schemeClr val="dk1"/>
                          </a:solidFill>
                        </a:rPr>
                        <a:t> Combined_OLS </a:t>
                      </a:r>
                      <a:endParaRPr b="1" sz="1100">
                        <a:solidFill>
                          <a:schemeClr val="dk1"/>
                        </a:solidFill>
                      </a:endParaRPr>
                    </a:p>
                  </a:txBody>
                  <a:tcPr marT="9525" marB="91425" marR="9525" marL="9525" anchor="b"/>
                </a:tc>
              </a:tr>
              <a:tr h="198950">
                <a:tc vMerge="1"/>
                <a:tc vMerge="1"/>
                <a:tc vMerge="1"/>
                <a:tc vMerge="1"/>
              </a:tr>
              <a:tr h="198950">
                <a:tc>
                  <a:txBody>
                    <a:bodyPr/>
                    <a:lstStyle/>
                    <a:p>
                      <a:pPr indent="0" lvl="0" marL="0" rtl="0" algn="l">
                        <a:lnSpc>
                          <a:spcPct val="115000"/>
                        </a:lnSpc>
                        <a:spcBef>
                          <a:spcPts val="0"/>
                        </a:spcBef>
                        <a:spcAft>
                          <a:spcPts val="0"/>
                        </a:spcAft>
                        <a:buNone/>
                      </a:pPr>
                      <a:r>
                        <a:rPr lang="en" sz="900">
                          <a:solidFill>
                            <a:schemeClr val="dk1"/>
                          </a:solidFill>
                        </a:rPr>
                        <a:t>          1,439,124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1,535,579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1,532,017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(2,089,910)</a:t>
                      </a:r>
                      <a:endParaRPr sz="900">
                        <a:solidFill>
                          <a:schemeClr val="dk1"/>
                        </a:solidFill>
                      </a:endParaRPr>
                    </a:p>
                  </a:txBody>
                  <a:tcPr marT="9525" marB="91425" marR="9525" marL="9525" anchor="b"/>
                </a:tc>
              </a:tr>
              <a:tr h="198950">
                <a:tc>
                  <a:txBody>
                    <a:bodyPr/>
                    <a:lstStyle/>
                    <a:p>
                      <a:pPr indent="0" lvl="0" marL="0" rtl="0" algn="l">
                        <a:lnSpc>
                          <a:spcPct val="115000"/>
                        </a:lnSpc>
                        <a:spcBef>
                          <a:spcPts val="0"/>
                        </a:spcBef>
                        <a:spcAft>
                          <a:spcPts val="0"/>
                        </a:spcAft>
                        <a:buNone/>
                      </a:pPr>
                      <a:r>
                        <a:rPr lang="en" sz="900">
                          <a:solidFill>
                            <a:schemeClr val="dk1"/>
                          </a:solidFill>
                        </a:rPr>
                        <a:t>          1,631,136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1,594,118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1,597,004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(1,952,158)</a:t>
                      </a:r>
                      <a:endParaRPr sz="900">
                        <a:solidFill>
                          <a:schemeClr val="dk1"/>
                        </a:solidFill>
                      </a:endParaRPr>
                    </a:p>
                  </a:txBody>
                  <a:tcPr marT="9525" marB="91425" marR="9525" marL="9525" anchor="b"/>
                </a:tc>
              </a:tr>
              <a:tr h="198950">
                <a:tc>
                  <a:txBody>
                    <a:bodyPr/>
                    <a:lstStyle/>
                    <a:p>
                      <a:pPr indent="0" lvl="0" marL="0" rtl="0" algn="l">
                        <a:lnSpc>
                          <a:spcPct val="115000"/>
                        </a:lnSpc>
                        <a:spcBef>
                          <a:spcPts val="0"/>
                        </a:spcBef>
                        <a:spcAft>
                          <a:spcPts val="0"/>
                        </a:spcAft>
                        <a:buNone/>
                      </a:pPr>
                      <a:r>
                        <a:rPr lang="en" sz="900">
                          <a:solidFill>
                            <a:schemeClr val="dk1"/>
                          </a:solidFill>
                        </a:rPr>
                        <a:t>          1,592,410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1,503,522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1,501,938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(1,979,102)</a:t>
                      </a:r>
                      <a:endParaRPr sz="900">
                        <a:solidFill>
                          <a:schemeClr val="dk1"/>
                        </a:solidFill>
                      </a:endParaRPr>
                    </a:p>
                  </a:txBody>
                  <a:tcPr marT="9525" marB="91425" marR="9525" marL="9525" anchor="b"/>
                </a:tc>
              </a:tr>
              <a:tr h="198950">
                <a:tc>
                  <a:txBody>
                    <a:bodyPr/>
                    <a:lstStyle/>
                    <a:p>
                      <a:pPr indent="0" lvl="0" marL="0" rtl="0" algn="l">
                        <a:lnSpc>
                          <a:spcPct val="115000"/>
                        </a:lnSpc>
                        <a:spcBef>
                          <a:spcPts val="0"/>
                        </a:spcBef>
                        <a:spcAft>
                          <a:spcPts val="0"/>
                        </a:spcAft>
                        <a:buNone/>
                      </a:pPr>
                      <a:r>
                        <a:rPr lang="en" sz="900">
                          <a:solidFill>
                            <a:schemeClr val="dk1"/>
                          </a:solidFill>
                        </a:rPr>
                        <a:t>          1,597,868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1,564,394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1,566,169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(1,943,664)</a:t>
                      </a:r>
                      <a:endParaRPr sz="900">
                        <a:solidFill>
                          <a:schemeClr val="dk1"/>
                        </a:solidFill>
                      </a:endParaRPr>
                    </a:p>
                  </a:txBody>
                  <a:tcPr marT="9525" marB="91425" marR="9525" marL="9525" anchor="b"/>
                </a:tc>
              </a:tr>
              <a:tr h="198950">
                <a:tc>
                  <a:txBody>
                    <a:bodyPr/>
                    <a:lstStyle/>
                    <a:p>
                      <a:pPr indent="0" lvl="0" marL="0" rtl="0" algn="l">
                        <a:lnSpc>
                          <a:spcPct val="115000"/>
                        </a:lnSpc>
                        <a:spcBef>
                          <a:spcPts val="0"/>
                        </a:spcBef>
                        <a:spcAft>
                          <a:spcPts val="0"/>
                        </a:spcAft>
                        <a:buNone/>
                      </a:pPr>
                      <a:r>
                        <a:rPr lang="en" sz="900">
                          <a:solidFill>
                            <a:schemeClr val="dk1"/>
                          </a:solidFill>
                        </a:rPr>
                        <a:t>          1,494,122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1,565,606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1,565,967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(2,004,478)</a:t>
                      </a:r>
                      <a:endParaRPr sz="900">
                        <a:solidFill>
                          <a:schemeClr val="dk1"/>
                        </a:solidFill>
                      </a:endParaRPr>
                    </a:p>
                  </a:txBody>
                  <a:tcPr marT="9525" marB="91425" marR="9525" marL="9525" anchor="b"/>
                </a:tc>
              </a:tr>
              <a:tr h="198950">
                <a:tc>
                  <a:txBody>
                    <a:bodyPr/>
                    <a:lstStyle/>
                    <a:p>
                      <a:pPr indent="0" lvl="0" marL="0" rtl="0" algn="l">
                        <a:lnSpc>
                          <a:spcPct val="115000"/>
                        </a:lnSpc>
                        <a:spcBef>
                          <a:spcPts val="0"/>
                        </a:spcBef>
                        <a:spcAft>
                          <a:spcPts val="0"/>
                        </a:spcAft>
                        <a:buNone/>
                      </a:pPr>
                      <a:r>
                        <a:rPr lang="en" sz="900">
                          <a:solidFill>
                            <a:schemeClr val="dk1"/>
                          </a:solidFill>
                        </a:rPr>
                        <a:t>          1,582,083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1,570,765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1,569,683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(2,034,771)</a:t>
                      </a:r>
                      <a:endParaRPr sz="900">
                        <a:solidFill>
                          <a:schemeClr val="dk1"/>
                        </a:solidFill>
                      </a:endParaRPr>
                    </a:p>
                  </a:txBody>
                  <a:tcPr marT="9525" marB="91425" marR="9525" marL="9525" anchor="b"/>
                </a:tc>
              </a:tr>
              <a:tr h="198950">
                <a:tc>
                  <a:txBody>
                    <a:bodyPr/>
                    <a:lstStyle/>
                    <a:p>
                      <a:pPr indent="0" lvl="0" marL="0" rtl="0" algn="l">
                        <a:lnSpc>
                          <a:spcPct val="115000"/>
                        </a:lnSpc>
                        <a:spcBef>
                          <a:spcPts val="0"/>
                        </a:spcBef>
                        <a:spcAft>
                          <a:spcPts val="0"/>
                        </a:spcAft>
                        <a:buNone/>
                      </a:pPr>
                      <a:r>
                        <a:rPr lang="en" sz="900">
                          <a:solidFill>
                            <a:schemeClr val="dk1"/>
                          </a:solidFill>
                        </a:rPr>
                        <a:t>          1,661,767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1,575,430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1,576,629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(1,995,597)</a:t>
                      </a:r>
                      <a:endParaRPr sz="900">
                        <a:solidFill>
                          <a:schemeClr val="dk1"/>
                        </a:solidFill>
                      </a:endParaRPr>
                    </a:p>
                  </a:txBody>
                  <a:tcPr marT="9525" marB="91425" marR="9525" marL="9525" anchor="b"/>
                </a:tc>
              </a:tr>
              <a:tr h="198950">
                <a:tc>
                  <a:txBody>
                    <a:bodyPr/>
                    <a:lstStyle/>
                    <a:p>
                      <a:pPr indent="0" lvl="0" marL="0" rtl="0" algn="l">
                        <a:lnSpc>
                          <a:spcPct val="115000"/>
                        </a:lnSpc>
                        <a:spcBef>
                          <a:spcPts val="0"/>
                        </a:spcBef>
                        <a:spcAft>
                          <a:spcPts val="0"/>
                        </a:spcAft>
                        <a:buNone/>
                      </a:pPr>
                      <a:r>
                        <a:rPr lang="en" sz="900">
                          <a:solidFill>
                            <a:schemeClr val="dk1"/>
                          </a:solidFill>
                        </a:rPr>
                        <a:t>          1,517,429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1,583,359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1,582,951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(2,031,778)</a:t>
                      </a:r>
                      <a:endParaRPr sz="900">
                        <a:solidFill>
                          <a:schemeClr val="dk1"/>
                        </a:solidFill>
                      </a:endParaRPr>
                    </a:p>
                  </a:txBody>
                  <a:tcPr marT="9525" marB="91425" marR="9525" marL="9525" anchor="b"/>
                </a:tc>
              </a:tr>
              <a:tr h="198950">
                <a:tc>
                  <a:txBody>
                    <a:bodyPr/>
                    <a:lstStyle/>
                    <a:p>
                      <a:pPr indent="0" lvl="0" marL="0" rtl="0" algn="l">
                        <a:lnSpc>
                          <a:spcPct val="115000"/>
                        </a:lnSpc>
                        <a:spcBef>
                          <a:spcPts val="0"/>
                        </a:spcBef>
                        <a:spcAft>
                          <a:spcPts val="0"/>
                        </a:spcAft>
                        <a:buNone/>
                      </a:pPr>
                      <a:r>
                        <a:rPr lang="en" sz="900">
                          <a:solidFill>
                            <a:schemeClr val="dk1"/>
                          </a:solidFill>
                        </a:rPr>
                        <a:t>          1,506,126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1,515,618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1,512,095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(2,064,496)</a:t>
                      </a:r>
                      <a:endParaRPr sz="900">
                        <a:solidFill>
                          <a:schemeClr val="dk1"/>
                        </a:solidFill>
                      </a:endParaRPr>
                    </a:p>
                  </a:txBody>
                  <a:tcPr marT="9525" marB="91425" marR="9525" marL="9525" anchor="b"/>
                </a:tc>
              </a:tr>
              <a:tr h="198950">
                <a:tc>
                  <a:txBody>
                    <a:bodyPr/>
                    <a:lstStyle/>
                    <a:p>
                      <a:pPr indent="0" lvl="0" marL="0" rtl="0" algn="l">
                        <a:lnSpc>
                          <a:spcPct val="115000"/>
                        </a:lnSpc>
                        <a:spcBef>
                          <a:spcPts val="0"/>
                        </a:spcBef>
                        <a:spcAft>
                          <a:spcPts val="0"/>
                        </a:spcAft>
                        <a:buNone/>
                      </a:pPr>
                      <a:r>
                        <a:rPr lang="en" sz="900">
                          <a:solidFill>
                            <a:schemeClr val="dk1"/>
                          </a:solidFill>
                        </a:rPr>
                        <a:t>          1,437,059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1,567,899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1,568,150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(2,006,530)</a:t>
                      </a:r>
                      <a:endParaRPr sz="900">
                        <a:solidFill>
                          <a:schemeClr val="dk1"/>
                        </a:solidFill>
                      </a:endParaRPr>
                    </a:p>
                  </a:txBody>
                  <a:tcPr marT="9525" marB="91425" marR="9525" marL="9525" anchor="b"/>
                </a:tc>
              </a:tr>
              <a:tr h="198950">
                <a:tc>
                  <a:txBody>
                    <a:bodyPr/>
                    <a:lstStyle/>
                    <a:p>
                      <a:pPr indent="0" lvl="0" marL="0" rtl="0" algn="l">
                        <a:lnSpc>
                          <a:spcPct val="115000"/>
                        </a:lnSpc>
                        <a:spcBef>
                          <a:spcPts val="0"/>
                        </a:spcBef>
                        <a:spcAft>
                          <a:spcPts val="0"/>
                        </a:spcAft>
                        <a:buNone/>
                      </a:pPr>
                      <a:r>
                        <a:rPr lang="en" sz="900">
                          <a:solidFill>
                            <a:schemeClr val="dk1"/>
                          </a:solidFill>
                        </a:rPr>
                        <a:t>          1,670,786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1,543,456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1,544,517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(1,945,313)</a:t>
                      </a:r>
                      <a:endParaRPr sz="900">
                        <a:solidFill>
                          <a:schemeClr val="dk1"/>
                        </a:solidFill>
                      </a:endParaRPr>
                    </a:p>
                  </a:txBody>
                  <a:tcPr marT="9525" marB="91425" marR="9525" marL="9525" anchor="b"/>
                </a:tc>
              </a:tr>
              <a:tr h="198950">
                <a:tc>
                  <a:txBody>
                    <a:bodyPr/>
                    <a:lstStyle/>
                    <a:p>
                      <a:pPr indent="0" lvl="0" marL="0" rtl="0" algn="l">
                        <a:lnSpc>
                          <a:spcPct val="115000"/>
                        </a:lnSpc>
                        <a:spcBef>
                          <a:spcPts val="0"/>
                        </a:spcBef>
                        <a:spcAft>
                          <a:spcPts val="0"/>
                        </a:spcAft>
                        <a:buNone/>
                      </a:pPr>
                      <a:r>
                        <a:rPr lang="en" sz="900">
                          <a:solidFill>
                            <a:schemeClr val="dk1"/>
                          </a:solidFill>
                        </a:rPr>
                        <a:t>          1,573,073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1,541,739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1,542,163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(1,954,506)</a:t>
                      </a:r>
                      <a:endParaRPr sz="900">
                        <a:solidFill>
                          <a:schemeClr val="dk1"/>
                        </a:solidFill>
                      </a:endParaRPr>
                    </a:p>
                  </a:txBody>
                  <a:tcPr marT="9525" marB="91425" marR="9525" marL="9525" anchor="b"/>
                </a:tc>
              </a:tr>
              <a:tr h="198950">
                <a:tc>
                  <a:txBody>
                    <a:bodyPr/>
                    <a:lstStyle/>
                    <a:p>
                      <a:pPr indent="0" lvl="0" marL="0" rtl="0" algn="l">
                        <a:lnSpc>
                          <a:spcPct val="115000"/>
                        </a:lnSpc>
                        <a:spcBef>
                          <a:spcPts val="0"/>
                        </a:spcBef>
                        <a:spcAft>
                          <a:spcPts val="0"/>
                        </a:spcAft>
                        <a:buNone/>
                      </a:pPr>
                      <a:r>
                        <a:rPr lang="en" sz="900">
                          <a:solidFill>
                            <a:schemeClr val="dk1"/>
                          </a:solidFill>
                        </a:rPr>
                        <a:t>          1,508,069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1,572,114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1,574,157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(1,950,249)</a:t>
                      </a:r>
                      <a:endParaRPr sz="900">
                        <a:solidFill>
                          <a:schemeClr val="dk1"/>
                        </a:solidFill>
                      </a:endParaRPr>
                    </a:p>
                  </a:txBody>
                  <a:tcPr marT="9525" marB="91425" marR="9525" marL="9525" anchor="b"/>
                </a:tc>
              </a:tr>
              <a:tr h="198950">
                <a:tc>
                  <a:txBody>
                    <a:bodyPr/>
                    <a:lstStyle/>
                    <a:p>
                      <a:pPr indent="0" lvl="0" marL="0" rtl="0" algn="l">
                        <a:lnSpc>
                          <a:spcPct val="115000"/>
                        </a:lnSpc>
                        <a:spcBef>
                          <a:spcPts val="0"/>
                        </a:spcBef>
                        <a:spcAft>
                          <a:spcPts val="0"/>
                        </a:spcAft>
                        <a:buNone/>
                      </a:pPr>
                      <a:r>
                        <a:rPr lang="en" sz="900">
                          <a:solidFill>
                            <a:schemeClr val="dk1"/>
                          </a:solidFill>
                        </a:rPr>
                        <a:t>          1,493,660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1,505,700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1,502,451 </a:t>
                      </a:r>
                      <a:endParaRPr sz="900">
                        <a:solidFill>
                          <a:schemeClr val="dk1"/>
                        </a:solidFill>
                      </a:endParaRPr>
                    </a:p>
                  </a:txBody>
                  <a:tcPr marT="9525" marB="91425" marR="9525" marL="9525" anchor="b"/>
                </a:tc>
                <a:tc>
                  <a:txBody>
                    <a:bodyPr/>
                    <a:lstStyle/>
                    <a:p>
                      <a:pPr indent="0" lvl="0" marL="0" rtl="0" algn="l">
                        <a:lnSpc>
                          <a:spcPct val="115000"/>
                        </a:lnSpc>
                        <a:spcBef>
                          <a:spcPts val="0"/>
                        </a:spcBef>
                        <a:spcAft>
                          <a:spcPts val="0"/>
                        </a:spcAft>
                        <a:buNone/>
                      </a:pPr>
                      <a:r>
                        <a:rPr lang="en" sz="900">
                          <a:solidFill>
                            <a:schemeClr val="dk1"/>
                          </a:solidFill>
                        </a:rPr>
                        <a:t>                 (2,035,386)</a:t>
                      </a:r>
                      <a:endParaRPr sz="900">
                        <a:solidFill>
                          <a:schemeClr val="dk1"/>
                        </a:solidFill>
                      </a:endParaRPr>
                    </a:p>
                  </a:txBody>
                  <a:tcPr marT="9525" marB="91425" marR="9525" marL="9525" anchor="b"/>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0" name="Google Shape;21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1" name="Google Shape;211;p33"/>
          <p:cNvPicPr preferRelativeResize="0"/>
          <p:nvPr/>
        </p:nvPicPr>
        <p:blipFill>
          <a:blip r:embed="rId3">
            <a:alphaModFix/>
          </a:blip>
          <a:stretch>
            <a:fillRect/>
          </a:stretch>
        </p:blipFill>
        <p:spPr>
          <a:xfrm>
            <a:off x="0" y="420674"/>
            <a:ext cx="9144001" cy="430215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1621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6-month Forecast ARMA(4,4)</a:t>
            </a:r>
            <a:endParaRPr/>
          </a:p>
        </p:txBody>
      </p:sp>
      <p:pic>
        <p:nvPicPr>
          <p:cNvPr id="217" name="Google Shape;217;p34"/>
          <p:cNvPicPr preferRelativeResize="0"/>
          <p:nvPr/>
        </p:nvPicPr>
        <p:blipFill>
          <a:blip r:embed="rId3">
            <a:alphaModFix/>
          </a:blip>
          <a:stretch>
            <a:fillRect/>
          </a:stretch>
        </p:blipFill>
        <p:spPr>
          <a:xfrm>
            <a:off x="311700" y="837700"/>
            <a:ext cx="4166533" cy="4132224"/>
          </a:xfrm>
          <a:prstGeom prst="rect">
            <a:avLst/>
          </a:prstGeom>
          <a:noFill/>
          <a:ln>
            <a:noFill/>
          </a:ln>
        </p:spPr>
      </p:pic>
      <p:pic>
        <p:nvPicPr>
          <p:cNvPr id="218" name="Google Shape;218;p34"/>
          <p:cNvPicPr preferRelativeResize="0"/>
          <p:nvPr/>
        </p:nvPicPr>
        <p:blipFill>
          <a:blip r:embed="rId4">
            <a:alphaModFix/>
          </a:blip>
          <a:stretch>
            <a:fillRect/>
          </a:stretch>
        </p:blipFill>
        <p:spPr>
          <a:xfrm>
            <a:off x="5050323" y="734825"/>
            <a:ext cx="3528982" cy="41322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Group Contributions</a:t>
            </a:r>
            <a:endParaRPr/>
          </a:p>
        </p:txBody>
      </p:sp>
      <p:sp>
        <p:nvSpPr>
          <p:cNvPr id="224" name="Google Shape;22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Julia - Step 2</a:t>
            </a:r>
            <a:endParaRPr/>
          </a:p>
          <a:p>
            <a:pPr indent="0" lvl="0" marL="0" rtl="0" algn="l">
              <a:spcBef>
                <a:spcPts val="1200"/>
              </a:spcBef>
              <a:spcAft>
                <a:spcPts val="0"/>
              </a:spcAft>
              <a:buNone/>
            </a:pPr>
            <a:r>
              <a:rPr lang="en"/>
              <a:t>Valentina - Step 2</a:t>
            </a:r>
            <a:endParaRPr/>
          </a:p>
          <a:p>
            <a:pPr indent="0" lvl="0" marL="0" rtl="0" algn="l">
              <a:spcBef>
                <a:spcPts val="1200"/>
              </a:spcBef>
              <a:spcAft>
                <a:spcPts val="0"/>
              </a:spcAft>
              <a:buNone/>
            </a:pPr>
            <a:r>
              <a:rPr lang="en"/>
              <a:t>Aemro - Step 1</a:t>
            </a:r>
            <a:endParaRPr/>
          </a:p>
          <a:p>
            <a:pPr indent="0" lvl="0" marL="0" rtl="0" algn="l">
              <a:spcBef>
                <a:spcPts val="1200"/>
              </a:spcBef>
              <a:spcAft>
                <a:spcPts val="1200"/>
              </a:spcAft>
              <a:buNone/>
            </a:pPr>
            <a:r>
              <a:rPr lang="en"/>
              <a:t>Jomaica - Step 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008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Time Series: Weekly Sales</a:t>
            </a:r>
            <a:endParaRPr/>
          </a:p>
        </p:txBody>
      </p:sp>
      <p:pic>
        <p:nvPicPr>
          <p:cNvPr id="66" name="Google Shape;66;p15"/>
          <p:cNvPicPr preferRelativeResize="0"/>
          <p:nvPr/>
        </p:nvPicPr>
        <p:blipFill>
          <a:blip r:embed="rId3">
            <a:alphaModFix/>
          </a:blip>
          <a:stretch>
            <a:fillRect/>
          </a:stretch>
        </p:blipFill>
        <p:spPr>
          <a:xfrm>
            <a:off x="152400" y="1170125"/>
            <a:ext cx="4267201" cy="3486365"/>
          </a:xfrm>
          <a:prstGeom prst="rect">
            <a:avLst/>
          </a:prstGeom>
          <a:noFill/>
          <a:ln>
            <a:noFill/>
          </a:ln>
        </p:spPr>
      </p:pic>
      <p:pic>
        <p:nvPicPr>
          <p:cNvPr id="67" name="Google Shape;67;p15"/>
          <p:cNvPicPr preferRelativeResize="0"/>
          <p:nvPr/>
        </p:nvPicPr>
        <p:blipFill>
          <a:blip r:embed="rId4">
            <a:alphaModFix/>
          </a:blip>
          <a:stretch>
            <a:fillRect/>
          </a:stretch>
        </p:blipFill>
        <p:spPr>
          <a:xfrm>
            <a:off x="4969625" y="1274125"/>
            <a:ext cx="3438999" cy="743575"/>
          </a:xfrm>
          <a:prstGeom prst="rect">
            <a:avLst/>
          </a:prstGeom>
          <a:noFill/>
          <a:ln>
            <a:noFill/>
          </a:ln>
        </p:spPr>
      </p:pic>
      <p:sp>
        <p:nvSpPr>
          <p:cNvPr id="68" name="Google Shape;68;p15"/>
          <p:cNvSpPr txBox="1"/>
          <p:nvPr/>
        </p:nvSpPr>
        <p:spPr>
          <a:xfrm>
            <a:off x="4919300" y="1230275"/>
            <a:ext cx="35394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9" name="Google Shape;69;p15"/>
          <p:cNvSpPr txBox="1"/>
          <p:nvPr/>
        </p:nvSpPr>
        <p:spPr>
          <a:xfrm>
            <a:off x="6736675" y="2064775"/>
            <a:ext cx="8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70" name="Google Shape;70;p15"/>
          <p:cNvPicPr preferRelativeResize="0"/>
          <p:nvPr/>
        </p:nvPicPr>
        <p:blipFill>
          <a:blip r:embed="rId5">
            <a:alphaModFix/>
          </a:blip>
          <a:stretch>
            <a:fillRect/>
          </a:stretch>
        </p:blipFill>
        <p:spPr>
          <a:xfrm>
            <a:off x="4827245" y="3055987"/>
            <a:ext cx="4104353" cy="743575"/>
          </a:xfrm>
          <a:prstGeom prst="rect">
            <a:avLst/>
          </a:prstGeom>
          <a:noFill/>
          <a:ln>
            <a:noFill/>
          </a:ln>
        </p:spPr>
      </p:pic>
      <p:sp>
        <p:nvSpPr>
          <p:cNvPr id="71" name="Google Shape;71;p15"/>
          <p:cNvSpPr txBox="1"/>
          <p:nvPr/>
        </p:nvSpPr>
        <p:spPr>
          <a:xfrm>
            <a:off x="4827275" y="3012113"/>
            <a:ext cx="41043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2" name="Google Shape;72;p15"/>
          <p:cNvSpPr txBox="1"/>
          <p:nvPr/>
        </p:nvSpPr>
        <p:spPr>
          <a:xfrm>
            <a:off x="4890925" y="2202450"/>
            <a:ext cx="3777300" cy="369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rPr>
              <a:t>`Week_Sales` is stationary based on the ADF test.</a:t>
            </a:r>
            <a:endParaRPr sz="1200">
              <a:solidFill>
                <a:schemeClr val="dk1"/>
              </a:solidFill>
            </a:endParaRPr>
          </a:p>
        </p:txBody>
      </p:sp>
      <p:sp>
        <p:nvSpPr>
          <p:cNvPr id="73" name="Google Shape;73;p15"/>
          <p:cNvSpPr txBox="1"/>
          <p:nvPr/>
        </p:nvSpPr>
        <p:spPr>
          <a:xfrm>
            <a:off x="4969625" y="3966175"/>
            <a:ext cx="3962100" cy="1006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rPr>
              <a:t>KPSS test shows non-stationarity.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Essentially, </a:t>
            </a:r>
            <a:r>
              <a:rPr lang="en" sz="1200">
                <a:solidFill>
                  <a:schemeClr val="dk1"/>
                </a:solidFill>
              </a:rPr>
              <a:t>this means that the unit root does not exists and the stationarity is trend stationary.</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710988" y="290500"/>
            <a:ext cx="109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ACF</a:t>
            </a:r>
            <a:endParaRPr/>
          </a:p>
        </p:txBody>
      </p:sp>
      <p:sp>
        <p:nvSpPr>
          <p:cNvPr id="79" name="Google Shape;79;p16"/>
          <p:cNvSpPr txBox="1"/>
          <p:nvPr>
            <p:ph type="title"/>
          </p:nvPr>
        </p:nvSpPr>
        <p:spPr>
          <a:xfrm>
            <a:off x="6004950" y="290500"/>
            <a:ext cx="109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
            </a:r>
            <a:r>
              <a:rPr lang="en"/>
              <a:t>ACF</a:t>
            </a:r>
            <a:endParaRPr/>
          </a:p>
        </p:txBody>
      </p:sp>
      <p:pic>
        <p:nvPicPr>
          <p:cNvPr id="80" name="Google Shape;80;p16"/>
          <p:cNvPicPr preferRelativeResize="0"/>
          <p:nvPr/>
        </p:nvPicPr>
        <p:blipFill>
          <a:blip r:embed="rId3">
            <a:alphaModFix/>
          </a:blip>
          <a:stretch>
            <a:fillRect/>
          </a:stretch>
        </p:blipFill>
        <p:spPr>
          <a:xfrm>
            <a:off x="461425" y="1017725"/>
            <a:ext cx="3501026" cy="3472149"/>
          </a:xfrm>
          <a:prstGeom prst="rect">
            <a:avLst/>
          </a:prstGeom>
          <a:noFill/>
          <a:ln>
            <a:noFill/>
          </a:ln>
        </p:spPr>
      </p:pic>
      <p:pic>
        <p:nvPicPr>
          <p:cNvPr id="81" name="Google Shape;81;p16"/>
          <p:cNvPicPr preferRelativeResize="0"/>
          <p:nvPr/>
        </p:nvPicPr>
        <p:blipFill>
          <a:blip r:embed="rId4">
            <a:alphaModFix/>
          </a:blip>
          <a:stretch>
            <a:fillRect/>
          </a:stretch>
        </p:blipFill>
        <p:spPr>
          <a:xfrm>
            <a:off x="4704475" y="1017750"/>
            <a:ext cx="3501026" cy="3472089"/>
          </a:xfrm>
          <a:prstGeom prst="rect">
            <a:avLst/>
          </a:prstGeom>
          <a:noFill/>
          <a:ln>
            <a:noFill/>
          </a:ln>
        </p:spPr>
      </p:pic>
      <p:sp>
        <p:nvSpPr>
          <p:cNvPr id="82" name="Google Shape;82;p16"/>
          <p:cNvSpPr/>
          <p:nvPr/>
        </p:nvSpPr>
        <p:spPr>
          <a:xfrm rot="3701955">
            <a:off x="5872031" y="3587217"/>
            <a:ext cx="132883" cy="25382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 name="Google Shape;83;p16"/>
          <p:cNvSpPr/>
          <p:nvPr/>
        </p:nvSpPr>
        <p:spPr>
          <a:xfrm rot="3701955">
            <a:off x="1642506" y="2911817"/>
            <a:ext cx="132883" cy="25382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 name="Google Shape;84;p16"/>
          <p:cNvSpPr txBox="1"/>
          <p:nvPr/>
        </p:nvSpPr>
        <p:spPr>
          <a:xfrm>
            <a:off x="1852200" y="2576800"/>
            <a:ext cx="1490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Lag 4 = Significance</a:t>
            </a:r>
            <a:endParaRPr sz="1100"/>
          </a:p>
        </p:txBody>
      </p:sp>
      <p:sp>
        <p:nvSpPr>
          <p:cNvPr id="85" name="Google Shape;85;p16"/>
          <p:cNvSpPr txBox="1"/>
          <p:nvPr/>
        </p:nvSpPr>
        <p:spPr>
          <a:xfrm>
            <a:off x="6004950" y="3647500"/>
            <a:ext cx="200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Lag 4 = Higher Significance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152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Differenced Time Series: Weekly Sales</a:t>
            </a:r>
            <a:endParaRPr/>
          </a:p>
        </p:txBody>
      </p:sp>
      <p:pic>
        <p:nvPicPr>
          <p:cNvPr id="91" name="Google Shape;91;p17"/>
          <p:cNvPicPr preferRelativeResize="0"/>
          <p:nvPr/>
        </p:nvPicPr>
        <p:blipFill>
          <a:blip r:embed="rId3">
            <a:alphaModFix/>
          </a:blip>
          <a:stretch>
            <a:fillRect/>
          </a:stretch>
        </p:blipFill>
        <p:spPr>
          <a:xfrm>
            <a:off x="223400" y="1017725"/>
            <a:ext cx="3852750" cy="3820975"/>
          </a:xfrm>
          <a:prstGeom prst="rect">
            <a:avLst/>
          </a:prstGeom>
          <a:noFill/>
          <a:ln>
            <a:noFill/>
          </a:ln>
        </p:spPr>
      </p:pic>
      <p:pic>
        <p:nvPicPr>
          <p:cNvPr id="92" name="Google Shape;92;p17"/>
          <p:cNvPicPr preferRelativeResize="0"/>
          <p:nvPr/>
        </p:nvPicPr>
        <p:blipFill>
          <a:blip r:embed="rId4">
            <a:alphaModFix/>
          </a:blip>
          <a:stretch>
            <a:fillRect/>
          </a:stretch>
        </p:blipFill>
        <p:spPr>
          <a:xfrm>
            <a:off x="4406325" y="1246400"/>
            <a:ext cx="4379576" cy="913725"/>
          </a:xfrm>
          <a:prstGeom prst="rect">
            <a:avLst/>
          </a:prstGeom>
          <a:noFill/>
          <a:ln>
            <a:noFill/>
          </a:ln>
        </p:spPr>
      </p:pic>
      <p:sp>
        <p:nvSpPr>
          <p:cNvPr id="93" name="Google Shape;93;p17"/>
          <p:cNvSpPr txBox="1"/>
          <p:nvPr/>
        </p:nvSpPr>
        <p:spPr>
          <a:xfrm>
            <a:off x="4363500" y="1246388"/>
            <a:ext cx="44652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4" name="Google Shape;94;p17"/>
          <p:cNvPicPr preferRelativeResize="0"/>
          <p:nvPr/>
        </p:nvPicPr>
        <p:blipFill>
          <a:blip r:embed="rId5">
            <a:alphaModFix/>
          </a:blip>
          <a:stretch>
            <a:fillRect/>
          </a:stretch>
        </p:blipFill>
        <p:spPr>
          <a:xfrm>
            <a:off x="4322150" y="2628100"/>
            <a:ext cx="4547924" cy="718600"/>
          </a:xfrm>
          <a:prstGeom prst="rect">
            <a:avLst/>
          </a:prstGeom>
          <a:noFill/>
          <a:ln>
            <a:noFill/>
          </a:ln>
        </p:spPr>
      </p:pic>
      <p:sp>
        <p:nvSpPr>
          <p:cNvPr id="95" name="Google Shape;95;p17"/>
          <p:cNvSpPr txBox="1"/>
          <p:nvPr/>
        </p:nvSpPr>
        <p:spPr>
          <a:xfrm>
            <a:off x="4320700" y="2571750"/>
            <a:ext cx="45480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6" name="Google Shape;96;p17"/>
          <p:cNvSpPr txBox="1"/>
          <p:nvPr/>
        </p:nvSpPr>
        <p:spPr>
          <a:xfrm>
            <a:off x="4591625" y="3796925"/>
            <a:ext cx="4194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D1D5DB"/>
                </a:solidFill>
                <a:highlight>
                  <a:schemeClr val="lt1"/>
                </a:highlight>
                <a:latin typeface="Roboto"/>
                <a:ea typeface="Roboto"/>
                <a:cs typeface="Roboto"/>
                <a:sym typeface="Roboto"/>
              </a:rPr>
              <a:t>The ADF test is providing stronger evidence for stationarity, and the KPSS test is contradicting it.</a:t>
            </a:r>
            <a:endParaRPr sz="1200">
              <a:solidFill>
                <a:srgbClr val="D1D5DB"/>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D1D5DB"/>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rgbClr val="D1D5DB"/>
                </a:solidFill>
                <a:highlight>
                  <a:schemeClr val="lt1"/>
                </a:highlight>
                <a:latin typeface="Roboto"/>
                <a:ea typeface="Roboto"/>
                <a:cs typeface="Roboto"/>
                <a:sym typeface="Roboto"/>
              </a:rPr>
              <a:t>We can conclude that this is stationary based on the ADF test.</a:t>
            </a:r>
            <a:endParaRPr sz="1200">
              <a:solidFill>
                <a:srgbClr val="D1D5DB"/>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1797438" y="290500"/>
            <a:ext cx="109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ACF</a:t>
            </a:r>
            <a:endParaRPr/>
          </a:p>
        </p:txBody>
      </p:sp>
      <p:sp>
        <p:nvSpPr>
          <p:cNvPr id="102" name="Google Shape;102;p18"/>
          <p:cNvSpPr txBox="1"/>
          <p:nvPr>
            <p:ph type="title"/>
          </p:nvPr>
        </p:nvSpPr>
        <p:spPr>
          <a:xfrm>
            <a:off x="5885438" y="290500"/>
            <a:ext cx="109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PACF</a:t>
            </a:r>
            <a:endParaRPr/>
          </a:p>
        </p:txBody>
      </p:sp>
      <p:pic>
        <p:nvPicPr>
          <p:cNvPr id="103" name="Google Shape;103;p18"/>
          <p:cNvPicPr preferRelativeResize="0"/>
          <p:nvPr/>
        </p:nvPicPr>
        <p:blipFill>
          <a:blip r:embed="rId3">
            <a:alphaModFix/>
          </a:blip>
          <a:stretch>
            <a:fillRect/>
          </a:stretch>
        </p:blipFill>
        <p:spPr>
          <a:xfrm>
            <a:off x="489825" y="1103325"/>
            <a:ext cx="3616100" cy="3586326"/>
          </a:xfrm>
          <a:prstGeom prst="rect">
            <a:avLst/>
          </a:prstGeom>
          <a:noFill/>
          <a:ln>
            <a:noFill/>
          </a:ln>
        </p:spPr>
      </p:pic>
      <p:sp>
        <p:nvSpPr>
          <p:cNvPr id="104" name="Google Shape;104;p18"/>
          <p:cNvSpPr txBox="1"/>
          <p:nvPr/>
        </p:nvSpPr>
        <p:spPr>
          <a:xfrm>
            <a:off x="974638" y="3715025"/>
            <a:ext cx="1490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Lag 5 = Significance</a:t>
            </a:r>
            <a:endParaRPr sz="1100"/>
          </a:p>
        </p:txBody>
      </p:sp>
      <p:sp>
        <p:nvSpPr>
          <p:cNvPr id="105" name="Google Shape;105;p18"/>
          <p:cNvSpPr/>
          <p:nvPr/>
        </p:nvSpPr>
        <p:spPr>
          <a:xfrm rot="-4640692">
            <a:off x="1372329" y="3338295"/>
            <a:ext cx="132827" cy="253712"/>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pic>
        <p:nvPicPr>
          <p:cNvPr id="106" name="Google Shape;106;p18"/>
          <p:cNvPicPr preferRelativeResize="0"/>
          <p:nvPr/>
        </p:nvPicPr>
        <p:blipFill>
          <a:blip r:embed="rId4">
            <a:alphaModFix/>
          </a:blip>
          <a:stretch>
            <a:fillRect/>
          </a:stretch>
        </p:blipFill>
        <p:spPr>
          <a:xfrm>
            <a:off x="4580725" y="1103300"/>
            <a:ext cx="3616100" cy="3586362"/>
          </a:xfrm>
          <a:prstGeom prst="rect">
            <a:avLst/>
          </a:prstGeom>
          <a:noFill/>
          <a:ln>
            <a:noFill/>
          </a:ln>
        </p:spPr>
      </p:pic>
      <p:sp>
        <p:nvSpPr>
          <p:cNvPr id="107" name="Google Shape;107;p18"/>
          <p:cNvSpPr txBox="1"/>
          <p:nvPr/>
        </p:nvSpPr>
        <p:spPr>
          <a:xfrm>
            <a:off x="5885438" y="3715025"/>
            <a:ext cx="200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Lag 4 = Higher Significance</a:t>
            </a:r>
            <a:endParaRPr sz="1100"/>
          </a:p>
        </p:txBody>
      </p:sp>
      <p:sp>
        <p:nvSpPr>
          <p:cNvPr id="108" name="Google Shape;108;p18"/>
          <p:cNvSpPr/>
          <p:nvPr/>
        </p:nvSpPr>
        <p:spPr>
          <a:xfrm rot="-4697066">
            <a:off x="5429095" y="3765051"/>
            <a:ext cx="132970" cy="253936"/>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266175" y="1947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 Selection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2135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ARMA(4,4) Residuals</a:t>
            </a:r>
            <a:endParaRPr/>
          </a:p>
        </p:txBody>
      </p:sp>
      <p:pic>
        <p:nvPicPr>
          <p:cNvPr id="119" name="Google Shape;119;p20"/>
          <p:cNvPicPr preferRelativeResize="0"/>
          <p:nvPr/>
        </p:nvPicPr>
        <p:blipFill>
          <a:blip r:embed="rId3">
            <a:alphaModFix/>
          </a:blip>
          <a:stretch>
            <a:fillRect/>
          </a:stretch>
        </p:blipFill>
        <p:spPr>
          <a:xfrm>
            <a:off x="4366975" y="3950750"/>
            <a:ext cx="4320326" cy="892250"/>
          </a:xfrm>
          <a:prstGeom prst="rect">
            <a:avLst/>
          </a:prstGeom>
          <a:noFill/>
          <a:ln>
            <a:noFill/>
          </a:ln>
        </p:spPr>
      </p:pic>
      <p:pic>
        <p:nvPicPr>
          <p:cNvPr id="120" name="Google Shape;120;p20"/>
          <p:cNvPicPr preferRelativeResize="0"/>
          <p:nvPr/>
        </p:nvPicPr>
        <p:blipFill>
          <a:blip r:embed="rId4">
            <a:alphaModFix/>
          </a:blip>
          <a:stretch>
            <a:fillRect/>
          </a:stretch>
        </p:blipFill>
        <p:spPr>
          <a:xfrm>
            <a:off x="113825" y="874375"/>
            <a:ext cx="3839643" cy="3820974"/>
          </a:xfrm>
          <a:prstGeom prst="rect">
            <a:avLst/>
          </a:prstGeom>
          <a:noFill/>
          <a:ln>
            <a:noFill/>
          </a:ln>
        </p:spPr>
      </p:pic>
      <p:pic>
        <p:nvPicPr>
          <p:cNvPr id="121" name="Google Shape;121;p20"/>
          <p:cNvPicPr preferRelativeResize="0"/>
          <p:nvPr/>
        </p:nvPicPr>
        <p:blipFill>
          <a:blip r:embed="rId5">
            <a:alphaModFix/>
          </a:blip>
          <a:stretch>
            <a:fillRect/>
          </a:stretch>
        </p:blipFill>
        <p:spPr>
          <a:xfrm>
            <a:off x="4039256" y="1237075"/>
            <a:ext cx="4847157" cy="24557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ARMA(3,4) Residuals</a:t>
            </a:r>
            <a:endParaRPr/>
          </a:p>
        </p:txBody>
      </p:sp>
      <p:pic>
        <p:nvPicPr>
          <p:cNvPr id="127" name="Google Shape;127;p21"/>
          <p:cNvPicPr preferRelativeResize="0"/>
          <p:nvPr/>
        </p:nvPicPr>
        <p:blipFill>
          <a:blip r:embed="rId3">
            <a:alphaModFix/>
          </a:blip>
          <a:stretch>
            <a:fillRect/>
          </a:stretch>
        </p:blipFill>
        <p:spPr>
          <a:xfrm>
            <a:off x="152400" y="1170125"/>
            <a:ext cx="4083850" cy="3592975"/>
          </a:xfrm>
          <a:prstGeom prst="rect">
            <a:avLst/>
          </a:prstGeom>
          <a:noFill/>
          <a:ln>
            <a:noFill/>
          </a:ln>
        </p:spPr>
      </p:pic>
      <p:pic>
        <p:nvPicPr>
          <p:cNvPr id="128" name="Google Shape;128;p21"/>
          <p:cNvPicPr preferRelativeResize="0"/>
          <p:nvPr/>
        </p:nvPicPr>
        <p:blipFill rotWithShape="1">
          <a:blip r:embed="rId4">
            <a:alphaModFix/>
          </a:blip>
          <a:srcRect b="0" l="0" r="15888" t="0"/>
          <a:stretch/>
        </p:blipFill>
        <p:spPr>
          <a:xfrm>
            <a:off x="4778275" y="4025750"/>
            <a:ext cx="4261399" cy="737350"/>
          </a:xfrm>
          <a:prstGeom prst="rect">
            <a:avLst/>
          </a:prstGeom>
          <a:noFill/>
          <a:ln>
            <a:noFill/>
          </a:ln>
        </p:spPr>
      </p:pic>
      <p:pic>
        <p:nvPicPr>
          <p:cNvPr id="129" name="Google Shape;129;p21"/>
          <p:cNvPicPr preferRelativeResize="0"/>
          <p:nvPr/>
        </p:nvPicPr>
        <p:blipFill>
          <a:blip r:embed="rId5">
            <a:alphaModFix/>
          </a:blip>
          <a:stretch>
            <a:fillRect/>
          </a:stretch>
        </p:blipFill>
        <p:spPr>
          <a:xfrm>
            <a:off x="4367809" y="1324425"/>
            <a:ext cx="4610941" cy="24317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