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Helvetica Neue"/>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4a115fd3c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4a115fd3c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474ee95c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474ee95c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474ee95c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474ee95c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46de4205b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46de4205b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e3c64463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e3c64463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e3c64463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e3c64463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90500" marR="190500" rtl="0" algn="l">
              <a:lnSpc>
                <a:spcPct val="146668"/>
              </a:lnSpc>
              <a:spcBef>
                <a:spcPts val="0"/>
              </a:spcBef>
              <a:spcAft>
                <a:spcPts val="0"/>
              </a:spcAft>
              <a:buClr>
                <a:schemeClr val="dk1"/>
              </a:buClr>
              <a:buSzPts val="1100"/>
              <a:buFont typeface="Arial"/>
              <a:buNone/>
            </a:pPr>
            <a:r>
              <a:rPr b="1" lang="en" sz="1150">
                <a:solidFill>
                  <a:schemeClr val="dk1"/>
                </a:solidFill>
              </a:rPr>
              <a:t>Region and Metro</a:t>
            </a:r>
            <a:r>
              <a:rPr lang="en" sz="1150">
                <a:solidFill>
                  <a:schemeClr val="dk1"/>
                </a:solidFill>
              </a:rPr>
              <a:t>.  During March 2020, all regions experienced sudden and parallel changes in unemployment rates and those rates, regardless if living in the city, suburbs or rural country side experienced similar unemployment rate changes.  Differences in the decline of unemployment rates from April 2020 through early 2021 are remarkable for higher rates of unemployment in the Northeast and Western United States.  These regions are populated with larger cities, thus it is not surprising to that unemployment in the cities was highest during this period.</a:t>
            </a:r>
            <a:endParaRPr sz="1150">
              <a:solidFill>
                <a:schemeClr val="dk1"/>
              </a:solidFill>
            </a:endParaRPr>
          </a:p>
          <a:p>
            <a:pPr indent="0" lvl="0" marL="228600" marR="228600" rtl="0" algn="l">
              <a:lnSpc>
                <a:spcPct val="115000"/>
              </a:lnSpc>
              <a:spcBef>
                <a:spcPts val="9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e3c64463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e3c64463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1D1C1D"/>
                </a:solidFill>
                <a:highlight>
                  <a:srgbClr val="F8F8F8"/>
                </a:highlight>
              </a:rPr>
              <a:t>Race:</a:t>
            </a:r>
            <a:r>
              <a:rPr lang="en" sz="1150">
                <a:solidFill>
                  <a:srgbClr val="1D1C1D"/>
                </a:solidFill>
                <a:highlight>
                  <a:srgbClr val="F8F8F8"/>
                </a:highlight>
              </a:rPr>
              <a:t>  Evaluating all industry types, American Indians, African-Americans and Latino's experienced higher unemployment rates vs Caucasians and people of Asian descent.</a:t>
            </a:r>
            <a:endParaRPr sz="1150">
              <a:solidFill>
                <a:srgbClr val="1D1C1D"/>
              </a:solidFill>
              <a:highlight>
                <a:srgbClr val="F8F8F8"/>
              </a:highlight>
            </a:endParaRPr>
          </a:p>
          <a:p>
            <a:pPr indent="0" lvl="0" marL="0" rtl="0" algn="l">
              <a:spcBef>
                <a:spcPts val="0"/>
              </a:spcBef>
              <a:spcAft>
                <a:spcPts val="0"/>
              </a:spcAft>
              <a:buNone/>
            </a:pPr>
            <a:r>
              <a:t/>
            </a:r>
            <a:endParaRPr b="1" sz="1150">
              <a:solidFill>
                <a:srgbClr val="1D1C1D"/>
              </a:solidFill>
              <a:highlight>
                <a:srgbClr val="FFFFFF"/>
              </a:highlight>
            </a:endParaRPr>
          </a:p>
          <a:p>
            <a:pPr indent="0" lvl="0" marL="0" rtl="0" algn="l">
              <a:spcBef>
                <a:spcPts val="0"/>
              </a:spcBef>
              <a:spcAft>
                <a:spcPts val="0"/>
              </a:spcAft>
              <a:buNone/>
            </a:pPr>
            <a:r>
              <a:rPr b="1" lang="en" sz="1150">
                <a:solidFill>
                  <a:srgbClr val="1D1C1D"/>
                </a:solidFill>
                <a:highlight>
                  <a:srgbClr val="FFFFFF"/>
                </a:highlight>
              </a:rPr>
              <a:t>AgeGroup: </a:t>
            </a:r>
            <a:r>
              <a:rPr lang="en" sz="1150">
                <a:solidFill>
                  <a:srgbClr val="1D1C1D"/>
                </a:solidFill>
                <a:highlight>
                  <a:srgbClr val="FFFFFF"/>
                </a:highlight>
              </a:rPr>
              <a:t>People less than 30 years old experienced higher rates of unemployment vs. other age categories.  The 30-39, 40-49, and 50-59 age groups experienced the lowest rates of unemployment in all industries.</a:t>
            </a:r>
            <a:endParaRPr sz="1150">
              <a:solidFill>
                <a:srgbClr val="1D1C1D"/>
              </a:solidFill>
              <a:highlight>
                <a:srgbClr val="F8F8F8"/>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09c5fd8b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09c5fd8b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--Interpretation reg1a =  </a:t>
            </a:r>
            <a:endParaRPr/>
          </a:p>
          <a:p>
            <a:pPr indent="0" lvl="0" marL="0" rtl="0" algn="l">
              <a:spcBef>
                <a:spcPts val="0"/>
              </a:spcBef>
              <a:spcAft>
                <a:spcPts val="0"/>
              </a:spcAft>
              <a:buClr>
                <a:schemeClr val="dk1"/>
              </a:buClr>
              <a:buSzPts val="1100"/>
              <a:buFont typeface="Arial"/>
              <a:buNone/>
            </a:pPr>
            <a:r>
              <a:rPr lang="en"/>
              <a:t>-controlling for industry and relative to agricultural industry, a one-unit change in pre-covid employment is associated with a 2.92% decrease within the Entertainment and Recreation industry.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-controlling for industry and relative to agricultural industry, a one-unit change in pre-covid employment is associated with a 5.22% decrease in within the Entertainment and Recreation industry.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-controlling for industry and relative to agricultural industry, a one-unit change in pre-covid employment is associated with a .95% decrease within the Educational Services industry.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-controlling for industry and relative to agricultural industry, a one-unit change in pre-covid employment is associated with a 1.59% increase within the Educational Services industry.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-controlling for industry and relative to agricultural industry, a one-unit change in pre-covid employment is associated with a 2.37% increase within the Financial &amp; Insurance services industry.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-controlling for industry and relative to agricultural industry, a one-unit change in pre-covid employment is associated with a .02% increase within the Information services industry.</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509c5fd8b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509c5fd8b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Interpretation reg2- note:summary table above in findings.</a:t>
            </a:r>
            <a:endParaRPr/>
          </a:p>
          <a:p>
            <a:pPr indent="0" lvl="0" marL="0" rtl="0" algn="l">
              <a:spcBef>
                <a:spcPts val="0"/>
              </a:spcBef>
              <a:spcAft>
                <a:spcPts val="0"/>
              </a:spcAft>
              <a:buClr>
                <a:schemeClr val="dk1"/>
              </a:buClr>
              <a:buSzPts val="1100"/>
              <a:buFont typeface="Arial"/>
              <a:buNone/>
            </a:pPr>
            <a:r>
              <a:rPr lang="en"/>
              <a:t>-controlling for period_tyep[pre-covid(1/2019-2/2020), covid(3/2020), and post covid(4/2020-12/2021)] and relative to agricultural industry, a one-unit change in industry employment is associated with a -5.22% decrease within the Entertainment and Recreation industry.</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-controlling for period_tyep[pre-covid(1/2019-2/2020), covid(3/2020), and post covid(4/2020-12/2021)] and relative to agricultural industry, a one-unit change in industry employment is associated with a -.66% decrease within the Retail Trade industry.</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-controlling for period_tyep[pre-covid(1/2019-2/2020), covid(3/2020), and post covid(4/2020-12/2021)] and relative to agricultural industry, a one-unit change in industry employment is associated with a -.13% decrease within the Transportation &amp; warehousing industry.</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e3c64463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e3c64463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assumed that the number of jobs in an industry and money a family has to spend on items are equivalent within all industry categories.  This is not necessarily true as not all jobs are created equal in terms of amount of discretionary money a family has to spend on goods and services.  We've not taken into account household savings and debt rates from Jan 2019 through Dec 2021, and these factors play a role in discretionary income families have to spend.  In the future, we'd take into account and create faminly income on the monthly level and not just industry members of household worked in, but account for their job.  In retrospect, accounting for jobs within industries that can be performed from an employee's home would assist in identifying and quantifying how many earners moved from cities to suburbs or rural areas.  Cohort that relocated during the pandemic to suburbs, working in high-earninging occupations, present an opportunity for businesses to meet customers demands at different geographic locations.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e3c64463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e3c64463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4a115fd3c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4a115fd3c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a115fd3c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a115fd3c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46de4205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46de4205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46de4205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46de4205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Majority of unemployment was related to covid.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46de4205b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46de4205b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latin typeface="Helvetica Neue"/>
                <a:ea typeface="Helvetica Neue"/>
                <a:cs typeface="Helvetica Neue"/>
                <a:sym typeface="Helvetica Neue"/>
              </a:rPr>
              <a:t>The following regression model assessed if there was a relationship between Lockdown start dates, covid related unemployment and retail layoffs.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 sz="1150">
                <a:solidFill>
                  <a:srgbClr val="333333"/>
                </a:solidFill>
                <a:highlight>
                  <a:schemeClr val="lt1"/>
                </a:highlight>
                <a:latin typeface="Helvetica Neue"/>
                <a:ea typeface="Helvetica Neue"/>
                <a:cs typeface="Helvetica Neue"/>
                <a:sym typeface="Helvetica Neue"/>
              </a:rPr>
              <a:t>The model included a LSDV factor for states to provide a fixed effect control for collective variables such as politics, which could have influenced COVID-19 government policy implementation during that time.</a:t>
            </a:r>
            <a:endParaRPr sz="1150">
              <a:solidFill>
                <a:srgbClr val="333333"/>
              </a:solidFill>
              <a:highlight>
                <a:schemeClr val="lt1"/>
              </a:highlight>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1150">
              <a:solidFill>
                <a:srgbClr val="333333"/>
              </a:solidFill>
              <a:highlight>
                <a:schemeClr val="lt1"/>
              </a:highlight>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 sz="1150">
                <a:solidFill>
                  <a:srgbClr val="333333"/>
                </a:solidFill>
                <a:highlight>
                  <a:schemeClr val="lt1"/>
                </a:highlight>
                <a:latin typeface="Helvetica Neue"/>
                <a:ea typeface="Helvetica Neue"/>
                <a:cs typeface="Helvetica Neue"/>
                <a:sym typeface="Helvetica Neue"/>
              </a:rPr>
              <a:t>In the first model, you can see that lock down orders had a significant relationship between layoffs, lockdown and COVID related unemployments due to the states being factored. This is because some states remained open, while some didn’t which could explain why there was high rates of unemployment due to the states being closed down. </a:t>
            </a:r>
            <a:endParaRPr sz="13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 sz="1050">
                <a:solidFill>
                  <a:srgbClr val="333333"/>
                </a:solidFill>
                <a:highlight>
                  <a:srgbClr val="FFFFFF"/>
                </a:highlight>
                <a:latin typeface="Helvetica Neue"/>
                <a:ea typeface="Helvetica Neue"/>
                <a:cs typeface="Helvetica Neue"/>
                <a:sym typeface="Helvetica Neue"/>
              </a:rPr>
              <a:t>…..</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 sz="1050">
                <a:solidFill>
                  <a:srgbClr val="333333"/>
                </a:solidFill>
                <a:highlight>
                  <a:srgbClr val="FFFFFF"/>
                </a:highlight>
                <a:latin typeface="Helvetica Neue"/>
                <a:ea typeface="Helvetica Neue"/>
                <a:cs typeface="Helvetica Neue"/>
                <a:sym typeface="Helvetica Neue"/>
              </a:rPr>
              <a:t>To better understand what may have led to this relationship, we have decided to factor out the states - for Regression 2.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 sz="1050">
                <a:solidFill>
                  <a:srgbClr val="333333"/>
                </a:solidFill>
                <a:highlight>
                  <a:srgbClr val="FFFFFF"/>
                </a:highlight>
                <a:latin typeface="Helvetica Neue"/>
                <a:ea typeface="Helvetica Neue"/>
                <a:cs typeface="Helvetica Neue"/>
                <a:sym typeface="Helvetica Neue"/>
              </a:rPr>
              <a:t>And for this analysis to occur we are assuming that lock down orders did not have an effect on unemployment.</a:t>
            </a:r>
            <a:endParaRPr sz="1050">
              <a:solidFill>
                <a:srgbClr val="333333"/>
              </a:solidFill>
              <a:highlight>
                <a:srgbClr val="FFFFFF"/>
              </a:highlight>
              <a:latin typeface="Helvetica Neue"/>
              <a:ea typeface="Helvetica Neue"/>
              <a:cs typeface="Helvetica Neue"/>
              <a:sym typeface="Helvetica Neu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46de4205b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46de4205b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latin typeface="Helvetica Neue"/>
                <a:ea typeface="Helvetica Neue"/>
                <a:cs typeface="Helvetica Neue"/>
                <a:sym typeface="Helvetica Neue"/>
              </a:rPr>
              <a:t>(After 2nd point)</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 sz="1050">
                <a:solidFill>
                  <a:srgbClr val="333333"/>
                </a:solidFill>
                <a:highlight>
                  <a:srgbClr val="FFFFFF"/>
                </a:highlight>
                <a:latin typeface="Helvetica Neue"/>
                <a:ea typeface="Helvetica Neue"/>
                <a:cs typeface="Helvetica Neue"/>
                <a:sym typeface="Helvetica Neue"/>
              </a:rPr>
              <a:t>…. </a:t>
            </a:r>
            <a:r>
              <a:rPr lang="en" sz="1050">
                <a:solidFill>
                  <a:srgbClr val="333333"/>
                </a:solidFill>
                <a:highlight>
                  <a:srgbClr val="FFFFFF"/>
                </a:highlight>
                <a:latin typeface="Helvetica Neue"/>
                <a:ea typeface="Helvetica Neue"/>
                <a:cs typeface="Helvetica Neue"/>
                <a:sym typeface="Helvetica Neue"/>
              </a:rPr>
              <a:t>The IPMUS variable “</a:t>
            </a:r>
            <a:r>
              <a:rPr b="1" lang="en" sz="1050">
                <a:solidFill>
                  <a:srgbClr val="333333"/>
                </a:solidFill>
                <a:highlight>
                  <a:srgbClr val="FFFFFF"/>
                </a:highlight>
                <a:latin typeface="Helvetica Neue"/>
                <a:ea typeface="Helvetica Neue"/>
                <a:cs typeface="Helvetica Neue"/>
                <a:sym typeface="Helvetica Neue"/>
              </a:rPr>
              <a:t>covid_impact</a:t>
            </a:r>
            <a:r>
              <a:rPr lang="en" sz="1050">
                <a:solidFill>
                  <a:srgbClr val="333333"/>
                </a:solidFill>
                <a:highlight>
                  <a:srgbClr val="FFFFFF"/>
                </a:highlight>
                <a:latin typeface="Helvetica Neue"/>
                <a:ea typeface="Helvetica Neue"/>
                <a:cs typeface="Helvetica Neue"/>
                <a:sym typeface="Helvetica Neue"/>
              </a:rPr>
              <a:t>” exhibits this tendency as well). As seen in Figure 2. Beginning in April 2020, IPUMS began asking respondents if their unemployment was due to COVID. This statistic also fell, mirroring the drop in unemployment caused by layoffs following the first lock down.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
                <a:solidFill>
                  <a:schemeClr val="dk1"/>
                </a:solidFill>
              </a:rPr>
              <a:t>In conclusion, we can see in general that majority of unemployment was related to covid  which is why the relationship is statistically significant for both models on the covid related impact on unemployment. (var: </a:t>
            </a:r>
            <a:r>
              <a:rPr b="1" lang="en">
                <a:solidFill>
                  <a:schemeClr val="dk1"/>
                </a:solidFill>
              </a:rPr>
              <a:t>covid_impact)</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Though, the main assumption that we had was that “</a:t>
            </a:r>
            <a:r>
              <a:rPr lang="en" sz="1150">
                <a:solidFill>
                  <a:schemeClr val="dk1"/>
                </a:solidFill>
                <a:highlight>
                  <a:schemeClr val="lt1"/>
                </a:highlight>
              </a:rPr>
              <a:t>lock down orders did not have an effect on unemployment”, we factored out the states in this model to look at the general rate of layoffs due to lockdown orders, and it confirmed our assumption with this model that it was indeed correct. </a:t>
            </a:r>
            <a:endParaRPr sz="1150">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46de4205b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46de4205b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46de4205b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46de4205b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0" y="2715803"/>
            <a:ext cx="9134700" cy="8496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2800"/>
              <a:buFont typeface="Rockwel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7" name="Shape 47"/>
        <p:cNvGrpSpPr/>
        <p:nvPr/>
      </p:nvGrpSpPr>
      <p:grpSpPr>
        <a:xfrm>
          <a:off x="0" y="0"/>
          <a:ext cx="0" cy="0"/>
          <a:chOff x="0" y="0"/>
          <a:chExt cx="0" cy="0"/>
        </a:xfrm>
      </p:grpSpPr>
      <p:sp>
        <p:nvSpPr>
          <p:cNvPr id="48" name="Google Shape;48;p11"/>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1"/>
          <p:cNvSpPr txBox="1"/>
          <p:nvPr>
            <p:ph idx="1" type="body"/>
          </p:nvPr>
        </p:nvSpPr>
        <p:spPr>
          <a:xfrm rot="5400000">
            <a:off x="2874750" y="-1217399"/>
            <a:ext cx="3394500"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 name="Google Shape;50;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1" name="Shape 51"/>
        <p:cNvGrpSpPr/>
        <p:nvPr/>
      </p:nvGrpSpPr>
      <p:grpSpPr>
        <a:xfrm>
          <a:off x="0" y="0"/>
          <a:ext cx="0" cy="0"/>
          <a:chOff x="0" y="0"/>
          <a:chExt cx="0" cy="0"/>
        </a:xfrm>
      </p:grpSpPr>
      <p:sp>
        <p:nvSpPr>
          <p:cNvPr id="52" name="Google Shape;52;p12"/>
          <p:cNvSpPr txBox="1"/>
          <p:nvPr>
            <p:ph type="title"/>
          </p:nvPr>
        </p:nvSpPr>
        <p:spPr>
          <a:xfrm rot="5400000">
            <a:off x="6012600" y="771581"/>
            <a:ext cx="3291000"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2"/>
          <p:cNvSpPr txBox="1"/>
          <p:nvPr>
            <p:ph idx="1" type="body"/>
          </p:nvPr>
        </p:nvSpPr>
        <p:spPr>
          <a:xfrm rot="5400000">
            <a:off x="1821600" y="-1209619"/>
            <a:ext cx="3291000"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45700" lIns="91425" spcFirstLastPara="1" rIns="91425" wrap="square" tIns="45700">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3"/>
          <p:cNvSpPr txBox="1"/>
          <p:nvPr>
            <p:ph idx="1" type="subTitle"/>
          </p:nvPr>
        </p:nvSpPr>
        <p:spPr>
          <a:xfrm>
            <a:off x="311700" y="2834125"/>
            <a:ext cx="8520600" cy="792600"/>
          </a:xfrm>
          <a:prstGeom prst="rect">
            <a:avLst/>
          </a:prstGeom>
        </p:spPr>
        <p:txBody>
          <a:bodyPr anchorCtr="0" anchor="t" bIns="45700" lIns="91425" spcFirstLastPara="1" rIns="91425" wrap="square" tIns="45700">
            <a:normAutofit/>
          </a:bodyPr>
          <a:lstStyle>
            <a:lvl1pPr lvl="0" rtl="0" algn="ctr">
              <a:lnSpc>
                <a:spcPct val="100000"/>
              </a:lnSpc>
              <a:spcBef>
                <a:spcPts val="640"/>
              </a:spcBef>
              <a:spcAft>
                <a:spcPts val="0"/>
              </a:spcAft>
              <a:buSzPts val="2800"/>
              <a:buNone/>
              <a:defRPr sz="2800"/>
            </a:lvl1pPr>
            <a:lvl2pPr lvl="1" rtl="0" algn="ctr">
              <a:lnSpc>
                <a:spcPct val="100000"/>
              </a:lnSpc>
              <a:spcBef>
                <a:spcPts val="560"/>
              </a:spcBef>
              <a:spcAft>
                <a:spcPts val="0"/>
              </a:spcAft>
              <a:buSzPts val="2800"/>
              <a:buNone/>
              <a:defRPr sz="2800"/>
            </a:lvl2pPr>
            <a:lvl3pPr lvl="2" rtl="0" algn="ctr">
              <a:lnSpc>
                <a:spcPct val="100000"/>
              </a:lnSpc>
              <a:spcBef>
                <a:spcPts val="48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58" name="Google Shape;58;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3"/>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3"/>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 name="Google Shape;1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0" y="3305176"/>
            <a:ext cx="9144000" cy="1021500"/>
          </a:xfrm>
          <a:prstGeom prst="rect">
            <a:avLst/>
          </a:prstGeom>
          <a:noFill/>
          <a:ln>
            <a:noFill/>
          </a:ln>
        </p:spPr>
        <p:txBody>
          <a:bodyPr anchorCtr="0" anchor="t" bIns="45700" lIns="91425" spcFirstLastPara="1" rIns="91425" wrap="square" tIns="45700">
            <a:normAutofit/>
          </a:bodyPr>
          <a:lstStyle>
            <a:lvl1pPr lvl="0" algn="ctr">
              <a:spcBef>
                <a:spcPts val="0"/>
              </a:spcBef>
              <a:spcAft>
                <a:spcPts val="0"/>
              </a:spcAft>
              <a:buClr>
                <a:schemeClr val="dk1"/>
              </a:buClr>
              <a:buSzPts val="3000"/>
              <a:buFont typeface="Rockwell"/>
              <a:buNone/>
              <a:defRPr b="0" i="0" sz="3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0" y="2180035"/>
            <a:ext cx="9144000" cy="1125000"/>
          </a:xfrm>
          <a:prstGeom prst="rect">
            <a:avLst/>
          </a:prstGeom>
          <a:noFill/>
          <a:ln>
            <a:noFill/>
          </a:ln>
        </p:spPr>
        <p:txBody>
          <a:bodyPr anchorCtr="0" anchor="b" bIns="45700" lIns="91425" spcFirstLastPara="1" rIns="91425" wrap="square" tIns="45700">
            <a:normAutofit/>
          </a:bodyPr>
          <a:lstStyle>
            <a:lvl1pPr indent="-228600" lvl="0" marL="457200" algn="ctr">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9" name="Google Shape;19;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888888"/>
                </a:solidFill>
              </a:defRPr>
            </a:lvl1pPr>
            <a:lvl2pPr lvl="1">
              <a:buNone/>
              <a:defRPr>
                <a:solidFill>
                  <a:srgbClr val="888888"/>
                </a:solidFill>
              </a:defRPr>
            </a:lvl2pPr>
            <a:lvl3pPr lvl="2">
              <a:buNone/>
              <a:defRPr>
                <a:solidFill>
                  <a:srgbClr val="888888"/>
                </a:solidFill>
              </a:defRPr>
            </a:lvl3pPr>
            <a:lvl4pPr lvl="3">
              <a:buNone/>
              <a:defRPr>
                <a:solidFill>
                  <a:srgbClr val="888888"/>
                </a:solidFill>
              </a:defRPr>
            </a:lvl4pPr>
            <a:lvl5pPr lvl="4">
              <a:buNone/>
              <a:defRPr>
                <a:solidFill>
                  <a:srgbClr val="888888"/>
                </a:solidFill>
              </a:defRPr>
            </a:lvl5pPr>
            <a:lvl6pPr lvl="5">
              <a:buNone/>
              <a:defRPr>
                <a:solidFill>
                  <a:srgbClr val="888888"/>
                </a:solidFill>
              </a:defRPr>
            </a:lvl6pPr>
            <a:lvl7pPr lvl="6">
              <a:buNone/>
              <a:defRPr>
                <a:solidFill>
                  <a:srgbClr val="888888"/>
                </a:solidFill>
              </a:defRPr>
            </a:lvl7pPr>
            <a:lvl8pPr lvl="7">
              <a:buNone/>
              <a:defRPr>
                <a:solidFill>
                  <a:srgbClr val="888888"/>
                </a:solidFill>
              </a:defRPr>
            </a:lvl8pPr>
            <a:lvl9pPr lvl="8">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 name="Shape 20"/>
        <p:cNvGrpSpPr/>
        <p:nvPr/>
      </p:nvGrpSpPr>
      <p:grpSpPr>
        <a:xfrm>
          <a:off x="0" y="0"/>
          <a:ext cx="0" cy="0"/>
          <a:chOff x="0" y="0"/>
          <a:chExt cx="0" cy="0"/>
        </a:xfrm>
      </p:grpSpPr>
      <p:sp>
        <p:nvSpPr>
          <p:cNvPr id="21" name="Google Shape;21;p5"/>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457200" y="900113"/>
            <a:ext cx="4038600" cy="2545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3" name="Google Shape;23;p5"/>
          <p:cNvSpPr txBox="1"/>
          <p:nvPr>
            <p:ph idx="2" type="body"/>
          </p:nvPr>
        </p:nvSpPr>
        <p:spPr>
          <a:xfrm>
            <a:off x="4648200" y="900113"/>
            <a:ext cx="4038600" cy="2545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4" name="Google Shape;2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 name="Shape 25"/>
        <p:cNvGrpSpPr/>
        <p:nvPr/>
      </p:nvGrpSpPr>
      <p:grpSpPr>
        <a:xfrm>
          <a:off x="0" y="0"/>
          <a:ext cx="0" cy="0"/>
          <a:chOff x="0" y="0"/>
          <a:chExt cx="0" cy="0"/>
        </a:xfrm>
      </p:grpSpPr>
      <p:sp>
        <p:nvSpPr>
          <p:cNvPr id="26" name="Google Shape;26;p6"/>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8" name="Google Shape;28;p6"/>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9" name="Google Shape;29;p6"/>
          <p:cNvSpPr txBox="1"/>
          <p:nvPr>
            <p:ph idx="3" type="body"/>
          </p:nvPr>
        </p:nvSpPr>
        <p:spPr>
          <a:xfrm>
            <a:off x="4645026" y="1151335"/>
            <a:ext cx="4041900" cy="4797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0" name="Google Shape;30;p6"/>
          <p:cNvSpPr txBox="1"/>
          <p:nvPr>
            <p:ph idx="4" type="body"/>
          </p:nvPr>
        </p:nvSpPr>
        <p:spPr>
          <a:xfrm>
            <a:off x="4645026" y="1631156"/>
            <a:ext cx="4041900" cy="29634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1" name="Google Shape;3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7"/>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7" name="Shape 37"/>
        <p:cNvGrpSpPr/>
        <p:nvPr/>
      </p:nvGrpSpPr>
      <p:grpSpPr>
        <a:xfrm>
          <a:off x="0" y="0"/>
          <a:ext cx="0" cy="0"/>
          <a:chOff x="0" y="0"/>
          <a:chExt cx="0" cy="0"/>
        </a:xfrm>
      </p:grpSpPr>
      <p:sp>
        <p:nvSpPr>
          <p:cNvPr id="38" name="Google Shape;38;p9"/>
          <p:cNvSpPr txBox="1"/>
          <p:nvPr>
            <p:ph type="title"/>
          </p:nvPr>
        </p:nvSpPr>
        <p:spPr>
          <a:xfrm>
            <a:off x="457201" y="204787"/>
            <a:ext cx="3008400" cy="8715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Rockwel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9"/>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0" name="Google Shape;40;p9"/>
          <p:cNvSpPr txBox="1"/>
          <p:nvPr>
            <p:ph idx="2" type="body"/>
          </p:nvPr>
        </p:nvSpPr>
        <p:spPr>
          <a:xfrm>
            <a:off x="457201" y="1076326"/>
            <a:ext cx="3008400" cy="35184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1" name="Google Shape;41;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10"/>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Rockwel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0"/>
          <p:cNvSpPr/>
          <p:nvPr>
            <p:ph idx="2" type="pic"/>
          </p:nvPr>
        </p:nvSpPr>
        <p:spPr>
          <a:xfrm>
            <a:off x="1792288" y="459581"/>
            <a:ext cx="5486400" cy="3086100"/>
          </a:xfrm>
          <a:prstGeom prst="rect">
            <a:avLst/>
          </a:prstGeom>
          <a:noFill/>
          <a:ln>
            <a:noFill/>
          </a:ln>
        </p:spPr>
      </p:sp>
      <p:sp>
        <p:nvSpPr>
          <p:cNvPr id="45" name="Google Shape;45;p10"/>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6" name="Google Shape;46;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Rockwell"/>
              <a:buNone/>
              <a:defRPr b="0" i="0" sz="4000" u="none" cap="none" strike="noStrike">
                <a:solidFill>
                  <a:schemeClr val="dk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Calibri"/>
                <a:ea typeface="Calibri"/>
                <a:cs typeface="Calibri"/>
                <a:sym typeface="Calibri"/>
              </a:defRPr>
            </a:lvl1pPr>
            <a:lvl2pPr lvl="1" algn="r">
              <a:buNone/>
              <a:defRPr sz="1300">
                <a:solidFill>
                  <a:schemeClr val="dk1"/>
                </a:solidFill>
                <a:latin typeface="Calibri"/>
                <a:ea typeface="Calibri"/>
                <a:cs typeface="Calibri"/>
                <a:sym typeface="Calibri"/>
              </a:defRPr>
            </a:lvl2pPr>
            <a:lvl3pPr lvl="2" algn="r">
              <a:buNone/>
              <a:defRPr sz="1300">
                <a:solidFill>
                  <a:schemeClr val="dk1"/>
                </a:solidFill>
                <a:latin typeface="Calibri"/>
                <a:ea typeface="Calibri"/>
                <a:cs typeface="Calibri"/>
                <a:sym typeface="Calibri"/>
              </a:defRPr>
            </a:lvl3pPr>
            <a:lvl4pPr lvl="3" algn="r">
              <a:buNone/>
              <a:defRPr sz="1300">
                <a:solidFill>
                  <a:schemeClr val="dk1"/>
                </a:solidFill>
                <a:latin typeface="Calibri"/>
                <a:ea typeface="Calibri"/>
                <a:cs typeface="Calibri"/>
                <a:sym typeface="Calibri"/>
              </a:defRPr>
            </a:lvl4pPr>
            <a:lvl5pPr lvl="4" algn="r">
              <a:buNone/>
              <a:defRPr sz="1300">
                <a:solidFill>
                  <a:schemeClr val="dk1"/>
                </a:solidFill>
                <a:latin typeface="Calibri"/>
                <a:ea typeface="Calibri"/>
                <a:cs typeface="Calibri"/>
                <a:sym typeface="Calibri"/>
              </a:defRPr>
            </a:lvl5pPr>
            <a:lvl6pPr lvl="5" algn="r">
              <a:buNone/>
              <a:defRPr sz="1300">
                <a:solidFill>
                  <a:schemeClr val="dk1"/>
                </a:solidFill>
                <a:latin typeface="Calibri"/>
                <a:ea typeface="Calibri"/>
                <a:cs typeface="Calibri"/>
                <a:sym typeface="Calibri"/>
              </a:defRPr>
            </a:lvl6pPr>
            <a:lvl7pPr lvl="6" algn="r">
              <a:buNone/>
              <a:defRPr sz="1300">
                <a:solidFill>
                  <a:schemeClr val="dk1"/>
                </a:solidFill>
                <a:latin typeface="Calibri"/>
                <a:ea typeface="Calibri"/>
                <a:cs typeface="Calibri"/>
                <a:sym typeface="Calibri"/>
              </a:defRPr>
            </a:lvl7pPr>
            <a:lvl8pPr lvl="7" algn="r">
              <a:buNone/>
              <a:defRPr sz="1300">
                <a:solidFill>
                  <a:schemeClr val="dk1"/>
                </a:solidFill>
                <a:latin typeface="Calibri"/>
                <a:ea typeface="Calibri"/>
                <a:cs typeface="Calibri"/>
                <a:sym typeface="Calibri"/>
              </a:defRPr>
            </a:lvl8pPr>
            <a:lvl9pPr lvl="8" algn="r">
              <a:buNone/>
              <a:defRPr sz="13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0" y="2715803"/>
            <a:ext cx="9134700" cy="849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en" sz="2720"/>
              <a:t>OMSBA5300 DTC</a:t>
            </a:r>
            <a:endParaRPr sz="2720"/>
          </a:p>
        </p:txBody>
      </p:sp>
      <p:sp>
        <p:nvSpPr>
          <p:cNvPr id="64" name="Google Shape;6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nvSpPr>
        <p:spPr>
          <a:xfrm>
            <a:off x="1657800" y="3612625"/>
            <a:ext cx="5819100" cy="1450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Rockwell"/>
                <a:ea typeface="Rockwell"/>
                <a:cs typeface="Rockwell"/>
                <a:sym typeface="Rockwell"/>
              </a:rPr>
              <a:t>Jomaica Alfiler </a:t>
            </a:r>
            <a:endParaRPr sz="1600">
              <a:solidFill>
                <a:schemeClr val="lt1"/>
              </a:solidFill>
              <a:latin typeface="Rockwell"/>
              <a:ea typeface="Rockwell"/>
              <a:cs typeface="Rockwell"/>
              <a:sym typeface="Rockwell"/>
            </a:endParaRPr>
          </a:p>
          <a:p>
            <a:pPr indent="0" lvl="0" marL="0" rtl="0" algn="ctr">
              <a:spcBef>
                <a:spcPts val="0"/>
              </a:spcBef>
              <a:spcAft>
                <a:spcPts val="0"/>
              </a:spcAft>
              <a:buNone/>
            </a:pPr>
            <a:r>
              <a:rPr lang="en" sz="1600">
                <a:solidFill>
                  <a:schemeClr val="lt1"/>
                </a:solidFill>
                <a:latin typeface="Rockwell"/>
                <a:ea typeface="Rockwell"/>
                <a:cs typeface="Rockwell"/>
                <a:sym typeface="Rockwell"/>
              </a:rPr>
              <a:t>Erik Campbell</a:t>
            </a:r>
            <a:endParaRPr sz="1600">
              <a:solidFill>
                <a:schemeClr val="lt1"/>
              </a:solidFill>
              <a:latin typeface="Rockwell"/>
              <a:ea typeface="Rockwell"/>
              <a:cs typeface="Rockwell"/>
              <a:sym typeface="Rockwell"/>
            </a:endParaRPr>
          </a:p>
          <a:p>
            <a:pPr indent="0" lvl="0" marL="0" rtl="0" algn="ctr">
              <a:spcBef>
                <a:spcPts val="0"/>
              </a:spcBef>
              <a:spcAft>
                <a:spcPts val="0"/>
              </a:spcAft>
              <a:buNone/>
            </a:pPr>
            <a:r>
              <a:rPr lang="en" sz="1600">
                <a:solidFill>
                  <a:schemeClr val="lt1"/>
                </a:solidFill>
                <a:latin typeface="Rockwell"/>
                <a:ea typeface="Rockwell"/>
                <a:cs typeface="Rockwell"/>
                <a:sym typeface="Rockwell"/>
              </a:rPr>
              <a:t>Kristen Higashi</a:t>
            </a:r>
            <a:endParaRPr sz="1600">
              <a:solidFill>
                <a:schemeClr val="lt1"/>
              </a:solidFill>
              <a:latin typeface="Rockwell"/>
              <a:ea typeface="Rockwell"/>
              <a:cs typeface="Rockwell"/>
              <a:sym typeface="Rockwell"/>
            </a:endParaRPr>
          </a:p>
          <a:p>
            <a:pPr indent="0" lvl="0" marL="0" rtl="0" algn="ctr">
              <a:spcBef>
                <a:spcPts val="0"/>
              </a:spcBef>
              <a:spcAft>
                <a:spcPts val="0"/>
              </a:spcAft>
              <a:buNone/>
            </a:pPr>
            <a:r>
              <a:rPr lang="en" sz="1600">
                <a:solidFill>
                  <a:schemeClr val="lt1"/>
                </a:solidFill>
                <a:latin typeface="Rockwell"/>
                <a:ea typeface="Rockwell"/>
                <a:cs typeface="Rockwell"/>
                <a:sym typeface="Rockwell"/>
              </a:rPr>
              <a:t>Taylor Mack</a:t>
            </a:r>
            <a:endParaRPr sz="1600">
              <a:solidFill>
                <a:schemeClr val="lt1"/>
              </a:solidFill>
              <a:latin typeface="Rockwell"/>
              <a:ea typeface="Rockwell"/>
              <a:cs typeface="Rockwell"/>
              <a:sym typeface="Rockwell"/>
            </a:endParaRPr>
          </a:p>
          <a:p>
            <a:pPr indent="0" lvl="0" marL="0" rtl="0" algn="ctr">
              <a:spcBef>
                <a:spcPts val="0"/>
              </a:spcBef>
              <a:spcAft>
                <a:spcPts val="0"/>
              </a:spcAft>
              <a:buNone/>
            </a:pPr>
            <a:r>
              <a:rPr lang="en" sz="1600">
                <a:solidFill>
                  <a:schemeClr val="lt1"/>
                </a:solidFill>
                <a:latin typeface="Rockwell"/>
                <a:ea typeface="Rockwell"/>
                <a:cs typeface="Rockwell"/>
                <a:sym typeface="Rockwell"/>
              </a:rPr>
              <a:t>Jill Thompson</a:t>
            </a:r>
            <a:endParaRPr sz="1600">
              <a:solidFill>
                <a:schemeClr val="lt1"/>
              </a:solidFill>
              <a:latin typeface="Rockwell"/>
              <a:ea typeface="Rockwell"/>
              <a:cs typeface="Rockwell"/>
              <a:sym typeface="Rockwell"/>
            </a:endParaRPr>
          </a:p>
          <a:p>
            <a:pPr indent="0" lvl="0" marL="0" rtl="0" algn="l">
              <a:spcBef>
                <a:spcPts val="0"/>
              </a:spcBef>
              <a:spcAft>
                <a:spcPts val="0"/>
              </a:spcAft>
              <a:buNone/>
            </a:pPr>
            <a:r>
              <a:t/>
            </a:r>
            <a:endParaRPr sz="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nvSpPr>
        <p:spPr>
          <a:xfrm>
            <a:off x="136200" y="152225"/>
            <a:ext cx="14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Regression</a:t>
            </a:r>
            <a:r>
              <a:rPr lang="en">
                <a:solidFill>
                  <a:schemeClr val="dk1"/>
                </a:solidFill>
                <a:latin typeface="Calibri"/>
                <a:ea typeface="Calibri"/>
                <a:cs typeface="Calibri"/>
                <a:sym typeface="Calibri"/>
              </a:rPr>
              <a:t> 4</a:t>
            </a:r>
            <a:endParaRPr>
              <a:latin typeface="Calibri"/>
              <a:ea typeface="Calibri"/>
              <a:cs typeface="Calibri"/>
              <a:sym typeface="Calibri"/>
            </a:endParaRPr>
          </a:p>
        </p:txBody>
      </p:sp>
      <p:sp>
        <p:nvSpPr>
          <p:cNvPr id="140" name="Google Shape;140;p23"/>
          <p:cNvSpPr txBox="1"/>
          <p:nvPr/>
        </p:nvSpPr>
        <p:spPr>
          <a:xfrm>
            <a:off x="296400" y="729050"/>
            <a:ext cx="8684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Given the variation </a:t>
            </a:r>
            <a:r>
              <a:rPr lang="en">
                <a:latin typeface="Calibri"/>
                <a:ea typeface="Calibri"/>
                <a:cs typeface="Calibri"/>
                <a:sym typeface="Calibri"/>
              </a:rPr>
              <a:t>between</a:t>
            </a:r>
            <a:r>
              <a:rPr lang="en">
                <a:latin typeface="Calibri"/>
                <a:ea typeface="Calibri"/>
                <a:cs typeface="Calibri"/>
                <a:sym typeface="Calibri"/>
              </a:rPr>
              <a:t> states, we tried a fixed effects regression with a binary variable for X indicating whether a data point is pre-covid (March 2020 and earlier) or post-covid (after March 2020).</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This tells us that, when controlling for state, the monthly average post-covid unemployment rates are 4.67 percent higher than average monthly pre-covid unemployment rates. This is true at a .001 level of significance.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41" name="Google Shape;141;p23"/>
          <p:cNvPicPr preferRelativeResize="0"/>
          <p:nvPr/>
        </p:nvPicPr>
        <p:blipFill>
          <a:blip r:embed="rId3">
            <a:alphaModFix/>
          </a:blip>
          <a:stretch>
            <a:fillRect/>
          </a:stretch>
        </p:blipFill>
        <p:spPr>
          <a:xfrm>
            <a:off x="1843713" y="2258925"/>
            <a:ext cx="5456576" cy="2110675"/>
          </a:xfrm>
          <a:prstGeom prst="rect">
            <a:avLst/>
          </a:prstGeom>
          <a:noFill/>
          <a:ln>
            <a:noFill/>
          </a:ln>
        </p:spPr>
      </p:pic>
      <p:sp>
        <p:nvSpPr>
          <p:cNvPr id="142" name="Google Shape;14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nvSpPr>
        <p:spPr>
          <a:xfrm>
            <a:off x="80125" y="144200"/>
            <a:ext cx="4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Q1 Summary</a:t>
            </a:r>
            <a:endParaRPr>
              <a:latin typeface="Calibri"/>
              <a:ea typeface="Calibri"/>
              <a:cs typeface="Calibri"/>
              <a:sym typeface="Calibri"/>
            </a:endParaRPr>
          </a:p>
        </p:txBody>
      </p:sp>
      <p:sp>
        <p:nvSpPr>
          <p:cNvPr id="148" name="Google Shape;148;p24"/>
          <p:cNvSpPr txBox="1"/>
          <p:nvPr/>
        </p:nvSpPr>
        <p:spPr>
          <a:xfrm>
            <a:off x="296425" y="881275"/>
            <a:ext cx="8358000" cy="3047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Char char="●"/>
            </a:pPr>
            <a:r>
              <a:rPr lang="en" sz="1600">
                <a:latin typeface="Calibri"/>
                <a:ea typeface="Calibri"/>
                <a:cs typeface="Calibri"/>
                <a:sym typeface="Calibri"/>
              </a:rPr>
              <a:t>Our first regression shows a statistically </a:t>
            </a:r>
            <a:r>
              <a:rPr lang="en" sz="1600">
                <a:latin typeface="Calibri"/>
                <a:ea typeface="Calibri"/>
                <a:cs typeface="Calibri"/>
                <a:sym typeface="Calibri"/>
              </a:rPr>
              <a:t>significant</a:t>
            </a:r>
            <a:r>
              <a:rPr lang="en" sz="1600">
                <a:latin typeface="Calibri"/>
                <a:ea typeface="Calibri"/>
                <a:cs typeface="Calibri"/>
                <a:sym typeface="Calibri"/>
              </a:rPr>
              <a:t> relationship between layoffs, lockdown start-dates, and COVID-related unemployment.</a:t>
            </a:r>
            <a:endParaRPr sz="1600">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Our final regression shows a statistically significant increase in monthly average unemployment rates post-Covid (April 2020 - December 2020) versus pre-Covid (January 2019 - March 2020).</a:t>
            </a:r>
            <a:endParaRPr sz="1600">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Overall, Covid created a spike in unemployment and layoffs, but that spike occurred in April 2020 and has been on a downward trend since.</a:t>
            </a:r>
            <a:endParaRPr sz="16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49" name="Google Shape;14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1595950" y="89825"/>
            <a:ext cx="6108000" cy="705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sz="2400"/>
              <a:t>Assumption </a:t>
            </a:r>
            <a:r>
              <a:rPr lang="en" sz="2400"/>
              <a:t>Acknowledgements for Q1.</a:t>
            </a:r>
            <a:r>
              <a:rPr lang="en" sz="2400"/>
              <a:t> </a:t>
            </a:r>
            <a:endParaRPr sz="2400"/>
          </a:p>
        </p:txBody>
      </p:sp>
      <p:sp>
        <p:nvSpPr>
          <p:cNvPr id="155" name="Google Shape;155;p25"/>
          <p:cNvSpPr txBox="1"/>
          <p:nvPr/>
        </p:nvSpPr>
        <p:spPr>
          <a:xfrm>
            <a:off x="840000" y="606225"/>
            <a:ext cx="8218800" cy="2537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Calibri"/>
              <a:buAutoNum type="arabicPeriod"/>
            </a:pPr>
            <a:r>
              <a:rPr lang="en">
                <a:solidFill>
                  <a:schemeClr val="dk1"/>
                </a:solidFill>
                <a:latin typeface="Calibri"/>
                <a:ea typeface="Calibri"/>
                <a:cs typeface="Calibri"/>
                <a:sym typeface="Calibri"/>
              </a:rPr>
              <a:t>Our first assumption was that w</a:t>
            </a:r>
            <a:r>
              <a:rPr lang="en">
                <a:solidFill>
                  <a:schemeClr val="dk1"/>
                </a:solidFill>
                <a:latin typeface="Calibri"/>
                <a:ea typeface="Calibri"/>
                <a:cs typeface="Calibri"/>
                <a:sym typeface="Calibri"/>
              </a:rPr>
              <a:t>e can control for many economic and political differences by controlling for state.</a:t>
            </a:r>
            <a:endParaRPr sz="135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AutoNum type="arabicPeriod"/>
            </a:pPr>
            <a:r>
              <a:rPr lang="en" sz="1350">
                <a:solidFill>
                  <a:schemeClr val="dk1"/>
                </a:solidFill>
                <a:latin typeface="Calibri"/>
                <a:ea typeface="Calibri"/>
                <a:cs typeface="Calibri"/>
                <a:sym typeface="Calibri"/>
              </a:rPr>
              <a:t>Based on the reports during this timeframe, we assume that the total COVID cases reported are accurate. While higher cases of COVID may have occurred earlier in 2020, they may have gone unreported. We are assuming that all data for COVID cases is correct.</a:t>
            </a:r>
            <a:endParaRPr sz="135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AutoNum type="arabicPeriod"/>
            </a:pPr>
            <a:r>
              <a:rPr lang="en" sz="1350">
                <a:solidFill>
                  <a:schemeClr val="dk1"/>
                </a:solidFill>
                <a:latin typeface="Calibri"/>
                <a:ea typeface="Calibri"/>
                <a:cs typeface="Calibri"/>
                <a:sym typeface="Calibri"/>
              </a:rPr>
              <a:t>Moreover, we assume unemployment is the main indicator of retail industry performance. It is assumed that a healthy retail industry has a steady flow of customers contributing to steady revenue flow, enabling it to maintain uniformly sized employee pools.</a:t>
            </a:r>
            <a:endParaRPr sz="1350">
              <a:solidFill>
                <a:schemeClr val="dk1"/>
              </a:solidFill>
              <a:latin typeface="Calibri"/>
              <a:ea typeface="Calibri"/>
              <a:cs typeface="Calibri"/>
              <a:sym typeface="Calibri"/>
            </a:endParaRPr>
          </a:p>
          <a:p>
            <a:pPr indent="0" lvl="0" marL="457200" rtl="0" algn="l">
              <a:spcBef>
                <a:spcPts val="800"/>
              </a:spcBef>
              <a:spcAft>
                <a:spcPts val="0"/>
              </a:spcAft>
              <a:buNone/>
            </a:pPr>
            <a:r>
              <a:t/>
            </a:r>
            <a:endParaRPr>
              <a:latin typeface="Calibri"/>
              <a:ea typeface="Calibri"/>
              <a:cs typeface="Calibri"/>
              <a:sym typeface="Calibri"/>
            </a:endParaRPr>
          </a:p>
        </p:txBody>
      </p:sp>
      <p:sp>
        <p:nvSpPr>
          <p:cNvPr id="156" name="Google Shape;156;p25"/>
          <p:cNvSpPr txBox="1"/>
          <p:nvPr/>
        </p:nvSpPr>
        <p:spPr>
          <a:xfrm>
            <a:off x="280400" y="2387450"/>
            <a:ext cx="8343000" cy="2311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None/>
            </a:pPr>
            <a:r>
              <a:t/>
            </a:r>
            <a:endParaRPr b="1" sz="1600">
              <a:solidFill>
                <a:schemeClr val="dk1"/>
              </a:solidFill>
              <a:latin typeface="Calibri"/>
              <a:ea typeface="Calibri"/>
              <a:cs typeface="Calibri"/>
              <a:sym typeface="Calibri"/>
            </a:endParaRPr>
          </a:p>
          <a:p>
            <a:pPr indent="0" lvl="0" marL="0" rtl="0" algn="ctr">
              <a:lnSpc>
                <a:spcPct val="115000"/>
              </a:lnSpc>
              <a:spcBef>
                <a:spcPts val="1000"/>
              </a:spcBef>
              <a:spcAft>
                <a:spcPts val="0"/>
              </a:spcAft>
              <a:buNone/>
            </a:pPr>
            <a:r>
              <a:rPr b="1" lang="en" sz="1600">
                <a:solidFill>
                  <a:schemeClr val="dk1"/>
                </a:solidFill>
                <a:latin typeface="Calibri"/>
                <a:ea typeface="Calibri"/>
                <a:cs typeface="Calibri"/>
                <a:sym typeface="Calibri"/>
              </a:rPr>
              <a:t>FINAL RESULTS</a:t>
            </a:r>
            <a:endParaRPr b="1" sz="1600">
              <a:solidFill>
                <a:schemeClr val="dk1"/>
              </a:solidFill>
              <a:latin typeface="Calibri"/>
              <a:ea typeface="Calibri"/>
              <a:cs typeface="Calibri"/>
              <a:sym typeface="Calibri"/>
            </a:endParaRPr>
          </a:p>
          <a:p>
            <a:pPr indent="0" lvl="0" marL="0" rtl="0" algn="l">
              <a:lnSpc>
                <a:spcPct val="115000"/>
              </a:lnSpc>
              <a:spcBef>
                <a:spcPts val="1000"/>
              </a:spcBef>
              <a:spcAft>
                <a:spcPts val="0"/>
              </a:spcAft>
              <a:buNone/>
            </a:pPr>
            <a:r>
              <a:rPr lang="en">
                <a:solidFill>
                  <a:schemeClr val="dk1"/>
                </a:solidFill>
                <a:latin typeface="Calibri"/>
                <a:ea typeface="Calibri"/>
                <a:cs typeface="Calibri"/>
                <a:sym typeface="Calibri"/>
              </a:rPr>
              <a:t>We conclude that a rise in unemployment in 2020 was a result of COVID-19's negative impact on the retail industry's health. Overall, Covid created a spike in unemployment and layoffs, but that spike occurred in April 2020 and has been on a downward trend since.</a:t>
            </a:r>
            <a:endParaRPr>
              <a:solidFill>
                <a:schemeClr val="dk1"/>
              </a:solidFill>
              <a:latin typeface="Calibri"/>
              <a:ea typeface="Calibri"/>
              <a:cs typeface="Calibri"/>
              <a:sym typeface="Calibri"/>
            </a:endParaRPr>
          </a:p>
          <a:p>
            <a:pPr indent="0" lvl="0" marL="0" rtl="0" algn="l">
              <a:lnSpc>
                <a:spcPct val="115000"/>
              </a:lnSpc>
              <a:spcBef>
                <a:spcPts val="100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57" name="Google Shape;157;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idx="4294967295" type="body"/>
          </p:nvPr>
        </p:nvSpPr>
        <p:spPr>
          <a:xfrm>
            <a:off x="74700" y="931975"/>
            <a:ext cx="8839200" cy="3245100"/>
          </a:xfrm>
          <a:prstGeom prst="rect">
            <a:avLst/>
          </a:prstGeom>
        </p:spPr>
        <p:txBody>
          <a:bodyPr anchorCtr="0" anchor="t" bIns="45700" lIns="91425" spcFirstLastPara="1" rIns="91425" wrap="square" tIns="45700">
            <a:normAutofit/>
          </a:bodyPr>
          <a:lstStyle/>
          <a:p>
            <a:pPr indent="-330200" lvl="0" marL="457200" rtl="0" algn="l">
              <a:spcBef>
                <a:spcPts val="640"/>
              </a:spcBef>
              <a:spcAft>
                <a:spcPts val="0"/>
              </a:spcAft>
              <a:buSzPts val="1600"/>
              <a:buChar char="-"/>
            </a:pPr>
            <a:r>
              <a:rPr b="1" lang="en" sz="1600"/>
              <a:t>Investigated</a:t>
            </a:r>
            <a:r>
              <a:rPr lang="en" sz="1600"/>
              <a:t> several demographic categories:</a:t>
            </a:r>
            <a:endParaRPr sz="1600"/>
          </a:p>
          <a:p>
            <a:pPr indent="-330200" lvl="1" marL="914400" rtl="0" algn="l">
              <a:spcBef>
                <a:spcPts val="0"/>
              </a:spcBef>
              <a:spcAft>
                <a:spcPts val="0"/>
              </a:spcAft>
              <a:buSzPts val="1600"/>
              <a:buChar char="-"/>
            </a:pPr>
            <a:r>
              <a:rPr lang="en" sz="1600"/>
              <a:t>Geographic (Metro, Region), Industries, Race, and Age</a:t>
            </a:r>
            <a:endParaRPr sz="1600"/>
          </a:p>
          <a:p>
            <a:pPr indent="-330200" lvl="0" marL="457200" rtl="0" algn="l">
              <a:spcBef>
                <a:spcPts val="0"/>
              </a:spcBef>
              <a:spcAft>
                <a:spcPts val="0"/>
              </a:spcAft>
              <a:buSzPts val="1600"/>
              <a:buChar char="-"/>
            </a:pPr>
            <a:r>
              <a:rPr b="1" lang="en" sz="1600"/>
              <a:t>Assumptions</a:t>
            </a:r>
            <a:r>
              <a:rPr lang="en" sz="1600"/>
              <a:t>:</a:t>
            </a:r>
            <a:endParaRPr sz="1600"/>
          </a:p>
          <a:p>
            <a:pPr indent="-330200" lvl="1" marL="914400" rtl="0" algn="l">
              <a:spcBef>
                <a:spcPts val="0"/>
              </a:spcBef>
              <a:spcAft>
                <a:spcPts val="0"/>
              </a:spcAft>
              <a:buSzPts val="1600"/>
              <a:buChar char="-"/>
            </a:pPr>
            <a:r>
              <a:rPr lang="en" sz="1600"/>
              <a:t>Used personal employment as a proxy for income. </a:t>
            </a:r>
            <a:endParaRPr sz="1600"/>
          </a:p>
          <a:p>
            <a:pPr indent="-330200" lvl="2" marL="1371600" rtl="0" algn="l">
              <a:spcBef>
                <a:spcPts val="0"/>
              </a:spcBef>
              <a:spcAft>
                <a:spcPts val="0"/>
              </a:spcAft>
              <a:buSzPts val="1600"/>
              <a:buChar char="-"/>
            </a:pPr>
            <a:r>
              <a:rPr i="1" lang="en" sz="1600"/>
              <a:t>“If you have a job, you have money.”</a:t>
            </a:r>
            <a:endParaRPr i="1" sz="1600"/>
          </a:p>
          <a:p>
            <a:pPr indent="-330200" lvl="2" marL="1371600" rtl="0" algn="l">
              <a:spcBef>
                <a:spcPts val="0"/>
              </a:spcBef>
              <a:spcAft>
                <a:spcPts val="0"/>
              </a:spcAft>
              <a:buSzPts val="1600"/>
              <a:buChar char="-"/>
            </a:pPr>
            <a:r>
              <a:rPr lang="en" sz="1600"/>
              <a:t>Did not incorporate actual job incomes</a:t>
            </a:r>
            <a:endParaRPr sz="1600"/>
          </a:p>
          <a:p>
            <a:pPr indent="-330200" lvl="1" marL="914400" rtl="0" algn="l">
              <a:spcBef>
                <a:spcPts val="0"/>
              </a:spcBef>
              <a:spcAft>
                <a:spcPts val="0"/>
              </a:spcAft>
              <a:buSzPts val="1600"/>
              <a:buChar char="-"/>
            </a:pPr>
            <a:r>
              <a:rPr lang="en" sz="1600"/>
              <a:t>Time periods: </a:t>
            </a:r>
            <a:endParaRPr sz="1600"/>
          </a:p>
          <a:p>
            <a:pPr indent="-330200" lvl="2" marL="1371600" rtl="0" algn="l">
              <a:spcBef>
                <a:spcPts val="0"/>
              </a:spcBef>
              <a:spcAft>
                <a:spcPts val="0"/>
              </a:spcAft>
              <a:buSzPts val="1600"/>
              <a:buChar char="-"/>
            </a:pPr>
            <a:r>
              <a:rPr lang="en" sz="1600"/>
              <a:t>Pre-COVID (&lt; March 2020)</a:t>
            </a:r>
            <a:endParaRPr sz="1600"/>
          </a:p>
          <a:p>
            <a:pPr indent="-330200" lvl="2" marL="1371600" rtl="0" algn="l">
              <a:spcBef>
                <a:spcPts val="0"/>
              </a:spcBef>
              <a:spcAft>
                <a:spcPts val="0"/>
              </a:spcAft>
              <a:buSzPts val="1600"/>
              <a:buChar char="-"/>
            </a:pPr>
            <a:r>
              <a:rPr lang="en" sz="1600"/>
              <a:t>During-COVID (March 2020)</a:t>
            </a:r>
            <a:endParaRPr sz="1600"/>
          </a:p>
          <a:p>
            <a:pPr indent="-330200" lvl="2" marL="1371600" rtl="0" algn="l">
              <a:spcBef>
                <a:spcPts val="0"/>
              </a:spcBef>
              <a:spcAft>
                <a:spcPts val="0"/>
              </a:spcAft>
              <a:buSzPts val="1600"/>
              <a:buChar char="-"/>
            </a:pPr>
            <a:r>
              <a:rPr lang="en" sz="1600"/>
              <a:t>Post-COVID (&gt;March 2020)</a:t>
            </a:r>
            <a:endParaRPr b="1" sz="1600"/>
          </a:p>
          <a:p>
            <a:pPr indent="0" lvl="0" marL="0" rtl="0" algn="l">
              <a:spcBef>
                <a:spcPts val="640"/>
              </a:spcBef>
              <a:spcAft>
                <a:spcPts val="0"/>
              </a:spcAft>
              <a:buNone/>
            </a:pPr>
            <a:r>
              <a:t/>
            </a:r>
            <a:endParaRPr sz="1800"/>
          </a:p>
        </p:txBody>
      </p:sp>
      <p:pic>
        <p:nvPicPr>
          <p:cNvPr id="163" name="Google Shape;163;p26"/>
          <p:cNvPicPr preferRelativeResize="0"/>
          <p:nvPr/>
        </p:nvPicPr>
        <p:blipFill rotWithShape="1">
          <a:blip r:embed="rId3">
            <a:alphaModFix/>
          </a:blip>
          <a:srcRect b="12880" l="0" r="0" t="12190"/>
          <a:stretch/>
        </p:blipFill>
        <p:spPr>
          <a:xfrm>
            <a:off x="5117300" y="2391400"/>
            <a:ext cx="3916524" cy="2096050"/>
          </a:xfrm>
          <a:prstGeom prst="rect">
            <a:avLst/>
          </a:prstGeom>
          <a:noFill/>
          <a:ln cap="flat" cmpd="sng" w="9525">
            <a:solidFill>
              <a:schemeClr val="dk2"/>
            </a:solidFill>
            <a:prstDash val="solid"/>
            <a:round/>
            <a:headEnd len="sm" w="sm" type="none"/>
            <a:tailEnd len="sm" w="sm" type="none"/>
          </a:ln>
        </p:spPr>
      </p:pic>
      <p:pic>
        <p:nvPicPr>
          <p:cNvPr id="164" name="Google Shape;164;p26"/>
          <p:cNvPicPr preferRelativeResize="0"/>
          <p:nvPr/>
        </p:nvPicPr>
        <p:blipFill>
          <a:blip r:embed="rId4">
            <a:alphaModFix/>
          </a:blip>
          <a:stretch>
            <a:fillRect/>
          </a:stretch>
        </p:blipFill>
        <p:spPr>
          <a:xfrm>
            <a:off x="6232025" y="569600"/>
            <a:ext cx="2801800" cy="1763050"/>
          </a:xfrm>
          <a:prstGeom prst="rect">
            <a:avLst/>
          </a:prstGeom>
          <a:noFill/>
          <a:ln cap="flat" cmpd="sng" w="9525">
            <a:solidFill>
              <a:schemeClr val="dk2"/>
            </a:solidFill>
            <a:prstDash val="solid"/>
            <a:round/>
            <a:headEnd len="sm" w="sm" type="none"/>
            <a:tailEnd len="sm" w="sm" type="none"/>
          </a:ln>
        </p:spPr>
      </p:pic>
      <p:sp>
        <p:nvSpPr>
          <p:cNvPr id="165" name="Google Shape;165;p26"/>
          <p:cNvSpPr txBox="1"/>
          <p:nvPr>
            <p:ph type="title"/>
          </p:nvPr>
        </p:nvSpPr>
        <p:spPr>
          <a:xfrm>
            <a:off x="0" y="-78650"/>
            <a:ext cx="9144000" cy="785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sz="2888"/>
              <a:t> - </a:t>
            </a:r>
            <a:r>
              <a:rPr lang="en" sz="2322"/>
              <a:t>What has changed about </a:t>
            </a:r>
            <a:r>
              <a:rPr i="1" lang="en" sz="2322"/>
              <a:t>who</a:t>
            </a:r>
            <a:r>
              <a:rPr lang="en" sz="2322"/>
              <a:t> is working and earning money?</a:t>
            </a:r>
            <a:endParaRPr sz="5222"/>
          </a:p>
        </p:txBody>
      </p:sp>
      <p:sp>
        <p:nvSpPr>
          <p:cNvPr id="166" name="Google Shape;166;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idx="2" type="body"/>
          </p:nvPr>
        </p:nvSpPr>
        <p:spPr>
          <a:xfrm>
            <a:off x="74700" y="1213850"/>
            <a:ext cx="4422600" cy="2963400"/>
          </a:xfrm>
          <a:prstGeom prst="rect">
            <a:avLst/>
          </a:prstGeom>
        </p:spPr>
        <p:txBody>
          <a:bodyPr anchorCtr="0" anchor="t" bIns="45700" lIns="91425" spcFirstLastPara="1" rIns="91425" wrap="square" tIns="45700">
            <a:normAutofit lnSpcReduction="10000"/>
          </a:bodyPr>
          <a:lstStyle/>
          <a:p>
            <a:pPr indent="-342900" lvl="0" marL="457200" rtl="0" algn="l">
              <a:spcBef>
                <a:spcPts val="480"/>
              </a:spcBef>
              <a:spcAft>
                <a:spcPts val="0"/>
              </a:spcAft>
              <a:buSzPts val="1800"/>
              <a:buChar char="-"/>
            </a:pPr>
            <a:r>
              <a:rPr lang="en" sz="1800"/>
              <a:t>Location </a:t>
            </a:r>
            <a:endParaRPr sz="1800"/>
          </a:p>
          <a:p>
            <a:pPr indent="-342900" lvl="1" marL="685800" rtl="0" algn="l">
              <a:spcBef>
                <a:spcPts val="0"/>
              </a:spcBef>
              <a:spcAft>
                <a:spcPts val="0"/>
              </a:spcAft>
              <a:buSzPts val="1800"/>
              <a:buChar char="-"/>
            </a:pPr>
            <a:r>
              <a:rPr lang="en" sz="1800"/>
              <a:t>C</a:t>
            </a:r>
            <a:r>
              <a:rPr lang="en" sz="1800"/>
              <a:t>ity, suburban, rural, other</a:t>
            </a:r>
            <a:endParaRPr sz="1800"/>
          </a:p>
          <a:p>
            <a:pPr indent="-342900" lvl="1" marL="685800" rtl="0" algn="l">
              <a:spcBef>
                <a:spcPts val="0"/>
              </a:spcBef>
              <a:spcAft>
                <a:spcPts val="0"/>
              </a:spcAft>
              <a:buSzPts val="1800"/>
              <a:buChar char="-"/>
            </a:pPr>
            <a:r>
              <a:rPr lang="en" sz="1800"/>
              <a:t>March 2020 - A</a:t>
            </a:r>
            <a:r>
              <a:rPr lang="en" sz="1800"/>
              <a:t>ll regions experienced sudden employment changes, regardless of location</a:t>
            </a:r>
            <a:endParaRPr sz="1800"/>
          </a:p>
          <a:p>
            <a:pPr indent="0" lvl="0" marL="0" rtl="0" algn="l">
              <a:spcBef>
                <a:spcPts val="480"/>
              </a:spcBef>
              <a:spcAft>
                <a:spcPts val="0"/>
              </a:spcAft>
              <a:buNone/>
            </a:pPr>
            <a:r>
              <a:t/>
            </a:r>
            <a:endParaRPr sz="500"/>
          </a:p>
          <a:p>
            <a:pPr indent="-342900" lvl="0" marL="457200" rtl="0" algn="l">
              <a:spcBef>
                <a:spcPts val="480"/>
              </a:spcBef>
              <a:spcAft>
                <a:spcPts val="0"/>
              </a:spcAft>
              <a:buSzPts val="1800"/>
              <a:buChar char="-"/>
            </a:pPr>
            <a:r>
              <a:rPr lang="en" sz="1800"/>
              <a:t>Region </a:t>
            </a:r>
            <a:endParaRPr sz="1800"/>
          </a:p>
          <a:p>
            <a:pPr indent="-342900" lvl="1" marL="685800" rtl="0" algn="l">
              <a:spcBef>
                <a:spcPts val="0"/>
              </a:spcBef>
              <a:spcAft>
                <a:spcPts val="0"/>
              </a:spcAft>
              <a:buSzPts val="1800"/>
              <a:buChar char="-"/>
            </a:pPr>
            <a:r>
              <a:rPr lang="en" sz="1800"/>
              <a:t>Midwest, Northeast, South, West</a:t>
            </a:r>
            <a:endParaRPr sz="1800"/>
          </a:p>
          <a:p>
            <a:pPr indent="-342900" lvl="1" marL="685800" rtl="0" algn="l">
              <a:spcBef>
                <a:spcPts val="0"/>
              </a:spcBef>
              <a:spcAft>
                <a:spcPts val="0"/>
              </a:spcAft>
              <a:buSzPts val="1800"/>
              <a:buChar char="-"/>
            </a:pPr>
            <a:r>
              <a:rPr lang="en" sz="1800"/>
              <a:t>April 2020 to early 2021 - </a:t>
            </a:r>
            <a:r>
              <a:rPr lang="en" sz="1800"/>
              <a:t>Northeast and Western US had higher rates of unemployment.</a:t>
            </a:r>
            <a:endParaRPr sz="1800"/>
          </a:p>
        </p:txBody>
      </p:sp>
      <p:sp>
        <p:nvSpPr>
          <p:cNvPr id="172" name="Google Shape;172;p27"/>
          <p:cNvSpPr txBox="1"/>
          <p:nvPr>
            <p:ph idx="1" type="body"/>
          </p:nvPr>
        </p:nvSpPr>
        <p:spPr>
          <a:xfrm>
            <a:off x="457125" y="734160"/>
            <a:ext cx="4040100" cy="479700"/>
          </a:xfrm>
          <a:prstGeom prst="rect">
            <a:avLst/>
          </a:prstGeom>
        </p:spPr>
        <p:txBody>
          <a:bodyPr anchorCtr="0" anchor="b" bIns="45700" lIns="91425" spcFirstLastPara="1" rIns="91425" wrap="square" tIns="45700">
            <a:normAutofit/>
          </a:bodyPr>
          <a:lstStyle/>
          <a:p>
            <a:pPr indent="0" lvl="0" marL="0" rtl="0" algn="l">
              <a:spcBef>
                <a:spcPts val="480"/>
              </a:spcBef>
              <a:spcAft>
                <a:spcPts val="0"/>
              </a:spcAft>
              <a:buNone/>
            </a:pPr>
            <a:r>
              <a:rPr lang="en"/>
              <a:t>Findings:</a:t>
            </a:r>
            <a:endParaRPr/>
          </a:p>
        </p:txBody>
      </p:sp>
      <p:pic>
        <p:nvPicPr>
          <p:cNvPr id="173" name="Google Shape;173;p27"/>
          <p:cNvPicPr preferRelativeResize="0"/>
          <p:nvPr/>
        </p:nvPicPr>
        <p:blipFill>
          <a:blip r:embed="rId3">
            <a:alphaModFix/>
          </a:blip>
          <a:stretch>
            <a:fillRect/>
          </a:stretch>
        </p:blipFill>
        <p:spPr>
          <a:xfrm>
            <a:off x="4755300" y="-72012"/>
            <a:ext cx="3983068" cy="2845049"/>
          </a:xfrm>
          <a:prstGeom prst="rect">
            <a:avLst/>
          </a:prstGeom>
          <a:noFill/>
          <a:ln>
            <a:noFill/>
          </a:ln>
        </p:spPr>
      </p:pic>
      <p:sp>
        <p:nvSpPr>
          <p:cNvPr id="174" name="Google Shape;174;p27"/>
          <p:cNvSpPr txBox="1"/>
          <p:nvPr>
            <p:ph type="title"/>
          </p:nvPr>
        </p:nvSpPr>
        <p:spPr>
          <a:xfrm>
            <a:off x="0" y="0"/>
            <a:ext cx="8286000" cy="573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sz="2888"/>
              <a:t> - Geographical</a:t>
            </a:r>
            <a:endParaRPr sz="2888"/>
          </a:p>
          <a:p>
            <a:pPr indent="0" lvl="0" marL="0" rtl="0" algn="l">
              <a:spcBef>
                <a:spcPts val="0"/>
              </a:spcBef>
              <a:spcAft>
                <a:spcPts val="0"/>
              </a:spcAft>
              <a:buNone/>
            </a:pPr>
            <a:r>
              <a:rPr lang="en" sz="1544"/>
              <a:t>What has changed about </a:t>
            </a:r>
            <a:r>
              <a:rPr i="1" lang="en" sz="1544"/>
              <a:t>who</a:t>
            </a:r>
            <a:r>
              <a:rPr lang="en" sz="1544"/>
              <a:t> is working and earning money?</a:t>
            </a:r>
            <a:endParaRPr sz="4444"/>
          </a:p>
        </p:txBody>
      </p:sp>
      <p:pic>
        <p:nvPicPr>
          <p:cNvPr id="175" name="Google Shape;175;p27"/>
          <p:cNvPicPr preferRelativeResize="0"/>
          <p:nvPr/>
        </p:nvPicPr>
        <p:blipFill rotWithShape="1">
          <a:blip r:embed="rId4">
            <a:alphaModFix/>
          </a:blip>
          <a:srcRect b="14302" l="0" r="0" t="11667"/>
          <a:stretch/>
        </p:blipFill>
        <p:spPr>
          <a:xfrm>
            <a:off x="4672463" y="2282575"/>
            <a:ext cx="4148726" cy="2193725"/>
          </a:xfrm>
          <a:prstGeom prst="rect">
            <a:avLst/>
          </a:prstGeom>
          <a:noFill/>
          <a:ln>
            <a:noFill/>
          </a:ln>
        </p:spPr>
      </p:pic>
      <p:sp>
        <p:nvSpPr>
          <p:cNvPr id="176" name="Google Shape;17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idx="2" type="body"/>
          </p:nvPr>
        </p:nvSpPr>
        <p:spPr>
          <a:xfrm>
            <a:off x="74700" y="1213850"/>
            <a:ext cx="4422600" cy="2963400"/>
          </a:xfrm>
          <a:prstGeom prst="rect">
            <a:avLst/>
          </a:prstGeom>
        </p:spPr>
        <p:txBody>
          <a:bodyPr anchorCtr="0" anchor="t" bIns="45700" lIns="91425" spcFirstLastPara="1" rIns="91425" wrap="square" tIns="45700">
            <a:normAutofit lnSpcReduction="20000"/>
          </a:bodyPr>
          <a:lstStyle/>
          <a:p>
            <a:pPr indent="-342900" lvl="0" marL="342900" rtl="0" algn="l">
              <a:spcBef>
                <a:spcPts val="480"/>
              </a:spcBef>
              <a:spcAft>
                <a:spcPts val="0"/>
              </a:spcAft>
              <a:buSzPts val="1800"/>
              <a:buChar char="-"/>
            </a:pPr>
            <a:r>
              <a:rPr b="1" lang="en" sz="1800"/>
              <a:t>Age Groups</a:t>
            </a:r>
            <a:endParaRPr b="1" sz="1800"/>
          </a:p>
          <a:p>
            <a:pPr indent="-342900" lvl="1" marL="685800" rtl="0" algn="l">
              <a:spcBef>
                <a:spcPts val="0"/>
              </a:spcBef>
              <a:spcAft>
                <a:spcPts val="0"/>
              </a:spcAft>
              <a:buSzPts val="1800"/>
              <a:buChar char="-"/>
            </a:pPr>
            <a:r>
              <a:rPr lang="en" sz="1800"/>
              <a:t>People &lt;30 years old experienced higher rates of unemployment than older populations</a:t>
            </a:r>
            <a:endParaRPr sz="1800"/>
          </a:p>
          <a:p>
            <a:pPr indent="-342900" lvl="1" marL="685800" rtl="0" algn="l">
              <a:spcBef>
                <a:spcPts val="0"/>
              </a:spcBef>
              <a:spcAft>
                <a:spcPts val="0"/>
              </a:spcAft>
              <a:buSzPts val="1800"/>
              <a:buChar char="-"/>
            </a:pPr>
            <a:r>
              <a:rPr lang="en" sz="1800"/>
              <a:t>30-59 year olds had lower unemployment rates</a:t>
            </a:r>
            <a:endParaRPr sz="1800"/>
          </a:p>
          <a:p>
            <a:pPr indent="-342900" lvl="0" marL="342900" rtl="0" algn="l">
              <a:spcBef>
                <a:spcPts val="0"/>
              </a:spcBef>
              <a:spcAft>
                <a:spcPts val="0"/>
              </a:spcAft>
              <a:buSzPts val="1800"/>
              <a:buChar char="-"/>
            </a:pPr>
            <a:r>
              <a:rPr b="1" lang="en" sz="1800"/>
              <a:t>Race</a:t>
            </a:r>
            <a:r>
              <a:rPr lang="en" sz="1800"/>
              <a:t> </a:t>
            </a:r>
            <a:endParaRPr sz="1800"/>
          </a:p>
          <a:p>
            <a:pPr indent="-342900" lvl="1" marL="685800" rtl="0" algn="l">
              <a:spcBef>
                <a:spcPts val="0"/>
              </a:spcBef>
              <a:spcAft>
                <a:spcPts val="0"/>
              </a:spcAft>
              <a:buSzPts val="1800"/>
              <a:buChar char="-"/>
            </a:pPr>
            <a:r>
              <a:rPr lang="en" sz="1800"/>
              <a:t>POC tended to have higher unemployment rates</a:t>
            </a:r>
            <a:endParaRPr sz="1800"/>
          </a:p>
          <a:p>
            <a:pPr indent="-342900" lvl="1" marL="685800" rtl="0" algn="l">
              <a:spcBef>
                <a:spcPts val="0"/>
              </a:spcBef>
              <a:spcAft>
                <a:spcPts val="0"/>
              </a:spcAft>
              <a:buSzPts val="1800"/>
              <a:buChar char="-"/>
            </a:pPr>
            <a:r>
              <a:rPr lang="en" sz="1800"/>
              <a:t>White and Asian races had lower unemployment rates</a:t>
            </a:r>
            <a:endParaRPr sz="1800"/>
          </a:p>
          <a:p>
            <a:pPr indent="0" lvl="0" marL="685800" rtl="0" algn="l">
              <a:spcBef>
                <a:spcPts val="480"/>
              </a:spcBef>
              <a:spcAft>
                <a:spcPts val="0"/>
              </a:spcAft>
              <a:buNone/>
            </a:pPr>
            <a:r>
              <a:t/>
            </a:r>
            <a:endParaRPr sz="1800"/>
          </a:p>
        </p:txBody>
      </p:sp>
      <p:sp>
        <p:nvSpPr>
          <p:cNvPr id="182" name="Google Shape;182;p28"/>
          <p:cNvSpPr txBox="1"/>
          <p:nvPr>
            <p:ph idx="1" type="body"/>
          </p:nvPr>
        </p:nvSpPr>
        <p:spPr>
          <a:xfrm>
            <a:off x="74700" y="734160"/>
            <a:ext cx="4040100" cy="479700"/>
          </a:xfrm>
          <a:prstGeom prst="rect">
            <a:avLst/>
          </a:prstGeom>
        </p:spPr>
        <p:txBody>
          <a:bodyPr anchorCtr="0" anchor="b" bIns="45700" lIns="91425" spcFirstLastPara="1" rIns="91425" wrap="square" tIns="45700">
            <a:normAutofit/>
          </a:bodyPr>
          <a:lstStyle/>
          <a:p>
            <a:pPr indent="0" lvl="0" marL="0" rtl="0" algn="l">
              <a:spcBef>
                <a:spcPts val="480"/>
              </a:spcBef>
              <a:spcAft>
                <a:spcPts val="0"/>
              </a:spcAft>
              <a:buNone/>
            </a:pPr>
            <a:r>
              <a:rPr lang="en"/>
              <a:t>Findings:</a:t>
            </a:r>
            <a:endParaRPr/>
          </a:p>
        </p:txBody>
      </p:sp>
      <p:pic>
        <p:nvPicPr>
          <p:cNvPr id="183" name="Google Shape;183;p28"/>
          <p:cNvPicPr preferRelativeResize="0"/>
          <p:nvPr/>
        </p:nvPicPr>
        <p:blipFill rotWithShape="1">
          <a:blip r:embed="rId3">
            <a:alphaModFix/>
          </a:blip>
          <a:srcRect b="22040" l="0" r="0" t="16583"/>
          <a:stretch/>
        </p:blipFill>
        <p:spPr>
          <a:xfrm>
            <a:off x="4713538" y="756125"/>
            <a:ext cx="4214851" cy="1847875"/>
          </a:xfrm>
          <a:prstGeom prst="rect">
            <a:avLst/>
          </a:prstGeom>
          <a:noFill/>
          <a:ln>
            <a:noFill/>
          </a:ln>
        </p:spPr>
      </p:pic>
      <p:pic>
        <p:nvPicPr>
          <p:cNvPr id="184" name="Google Shape;184;p28"/>
          <p:cNvPicPr preferRelativeResize="0"/>
          <p:nvPr/>
        </p:nvPicPr>
        <p:blipFill rotWithShape="1">
          <a:blip r:embed="rId4">
            <a:alphaModFix/>
          </a:blip>
          <a:srcRect b="21196" l="-2170" r="2170" t="21190"/>
          <a:stretch/>
        </p:blipFill>
        <p:spPr>
          <a:xfrm>
            <a:off x="4572000" y="2786825"/>
            <a:ext cx="4214851" cy="1748551"/>
          </a:xfrm>
          <a:prstGeom prst="rect">
            <a:avLst/>
          </a:prstGeom>
          <a:noFill/>
          <a:ln>
            <a:noFill/>
          </a:ln>
        </p:spPr>
      </p:pic>
      <p:sp>
        <p:nvSpPr>
          <p:cNvPr id="185" name="Google Shape;185;p28"/>
          <p:cNvSpPr txBox="1"/>
          <p:nvPr>
            <p:ph type="title"/>
          </p:nvPr>
        </p:nvSpPr>
        <p:spPr>
          <a:xfrm>
            <a:off x="0" y="0"/>
            <a:ext cx="8286000" cy="573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sz="2888"/>
              <a:t> - Age &amp; Race</a:t>
            </a:r>
            <a:endParaRPr sz="2888"/>
          </a:p>
          <a:p>
            <a:pPr indent="0" lvl="0" marL="0" rtl="0" algn="l">
              <a:spcBef>
                <a:spcPts val="0"/>
              </a:spcBef>
              <a:spcAft>
                <a:spcPts val="0"/>
              </a:spcAft>
              <a:buNone/>
            </a:pPr>
            <a:r>
              <a:rPr lang="en" sz="1544"/>
              <a:t>What has changed about </a:t>
            </a:r>
            <a:r>
              <a:rPr i="1" lang="en" sz="1544"/>
              <a:t>who</a:t>
            </a:r>
            <a:r>
              <a:rPr lang="en" sz="1544"/>
              <a:t> is working and earning money?</a:t>
            </a:r>
            <a:endParaRPr sz="4444"/>
          </a:p>
        </p:txBody>
      </p:sp>
      <p:sp>
        <p:nvSpPr>
          <p:cNvPr id="186" name="Google Shape;186;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2056125" y="191825"/>
            <a:ext cx="33774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 sz="2888"/>
              <a:t> Q3- Regression 1</a:t>
            </a:r>
            <a:endParaRPr/>
          </a:p>
        </p:txBody>
      </p:sp>
      <p:sp>
        <p:nvSpPr>
          <p:cNvPr id="192" name="Google Shape;192;p29"/>
          <p:cNvSpPr txBox="1"/>
          <p:nvPr>
            <p:ph idx="1" type="body"/>
          </p:nvPr>
        </p:nvSpPr>
        <p:spPr>
          <a:xfrm>
            <a:off x="457200" y="1200151"/>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 sz="1600"/>
              <a:t>reg1 &lt;- feols(is_employed~period_type + indname, se = 'hetero', data = reg_df)</a:t>
            </a:r>
            <a:endParaRPr sz="1600"/>
          </a:p>
          <a:p>
            <a:pPr indent="0" lvl="0" marL="0" rtl="0" algn="l">
              <a:spcBef>
                <a:spcPts val="360"/>
              </a:spcBef>
              <a:spcAft>
                <a:spcPts val="0"/>
              </a:spcAft>
              <a:buNone/>
            </a:pPr>
            <a:r>
              <a:t/>
            </a:r>
            <a:endParaRPr sz="1600"/>
          </a:p>
        </p:txBody>
      </p:sp>
      <p:pic>
        <p:nvPicPr>
          <p:cNvPr id="193" name="Google Shape;193;p29"/>
          <p:cNvPicPr preferRelativeResize="0"/>
          <p:nvPr/>
        </p:nvPicPr>
        <p:blipFill>
          <a:blip r:embed="rId3">
            <a:alphaModFix/>
          </a:blip>
          <a:stretch>
            <a:fillRect/>
          </a:stretch>
        </p:blipFill>
        <p:spPr>
          <a:xfrm>
            <a:off x="1174450" y="1517200"/>
            <a:ext cx="5681575" cy="2760400"/>
          </a:xfrm>
          <a:prstGeom prst="rect">
            <a:avLst/>
          </a:prstGeom>
          <a:noFill/>
          <a:ln>
            <a:noFill/>
          </a:ln>
        </p:spPr>
      </p:pic>
      <p:sp>
        <p:nvSpPr>
          <p:cNvPr id="194" name="Google Shape;194;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2350625" y="213050"/>
            <a:ext cx="32952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 sz="2888"/>
              <a:t>Q3 - Regression 2</a:t>
            </a:r>
            <a:endParaRPr/>
          </a:p>
        </p:txBody>
      </p:sp>
      <p:sp>
        <p:nvSpPr>
          <p:cNvPr id="200" name="Google Shape;200;p30"/>
          <p:cNvSpPr txBox="1"/>
          <p:nvPr>
            <p:ph idx="1" type="body"/>
          </p:nvPr>
        </p:nvSpPr>
        <p:spPr>
          <a:xfrm>
            <a:off x="457200" y="1200151"/>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 sz="1600"/>
              <a:t>reg2 &lt;- feols(is_employed~indname + period_type, se = 'hetero', data = reg_df)</a:t>
            </a:r>
            <a:endParaRPr sz="1600"/>
          </a:p>
          <a:p>
            <a:pPr indent="0" lvl="0" marL="0" rtl="0" algn="l">
              <a:spcBef>
                <a:spcPts val="360"/>
              </a:spcBef>
              <a:spcAft>
                <a:spcPts val="0"/>
              </a:spcAft>
              <a:buNone/>
            </a:pPr>
            <a:r>
              <a:t/>
            </a:r>
            <a:endParaRPr sz="1600"/>
          </a:p>
        </p:txBody>
      </p:sp>
      <p:pic>
        <p:nvPicPr>
          <p:cNvPr id="201" name="Google Shape;201;p30"/>
          <p:cNvPicPr preferRelativeResize="0"/>
          <p:nvPr/>
        </p:nvPicPr>
        <p:blipFill>
          <a:blip r:embed="rId3">
            <a:alphaModFix/>
          </a:blip>
          <a:stretch>
            <a:fillRect/>
          </a:stretch>
        </p:blipFill>
        <p:spPr>
          <a:xfrm>
            <a:off x="1587075" y="1553850"/>
            <a:ext cx="5405800" cy="2493025"/>
          </a:xfrm>
          <a:prstGeom prst="rect">
            <a:avLst/>
          </a:prstGeom>
          <a:noFill/>
          <a:ln>
            <a:noFill/>
          </a:ln>
        </p:spPr>
      </p:pic>
      <p:sp>
        <p:nvSpPr>
          <p:cNvPr id="202" name="Google Shape;202;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126875" y="0"/>
            <a:ext cx="8653200" cy="570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sz="2666"/>
              <a:t>Q3 - Model assumptions and exploration for better models</a:t>
            </a:r>
            <a:endParaRPr sz="2666"/>
          </a:p>
          <a:p>
            <a:pPr indent="0" lvl="0" marL="0" rtl="0" algn="l">
              <a:spcBef>
                <a:spcPts val="0"/>
              </a:spcBef>
              <a:spcAft>
                <a:spcPts val="0"/>
              </a:spcAft>
              <a:buNone/>
            </a:pPr>
            <a:r>
              <a:rPr lang="en" sz="1544"/>
              <a:t>What has changed about </a:t>
            </a:r>
            <a:r>
              <a:rPr i="1" lang="en" sz="1544"/>
              <a:t>who</a:t>
            </a:r>
            <a:r>
              <a:rPr lang="en" sz="1544"/>
              <a:t> is working and earning money?</a:t>
            </a:r>
            <a:endParaRPr sz="4444"/>
          </a:p>
        </p:txBody>
      </p:sp>
      <p:sp>
        <p:nvSpPr>
          <p:cNvPr id="208" name="Google Shape;208;p31"/>
          <p:cNvSpPr txBox="1"/>
          <p:nvPr>
            <p:ph idx="1" type="body"/>
          </p:nvPr>
        </p:nvSpPr>
        <p:spPr>
          <a:xfrm>
            <a:off x="457200" y="874501"/>
            <a:ext cx="8229600" cy="3394500"/>
          </a:xfrm>
          <a:prstGeom prst="rect">
            <a:avLst/>
          </a:prstGeom>
        </p:spPr>
        <p:txBody>
          <a:bodyPr anchorCtr="0" anchor="t" bIns="45700" lIns="91425" spcFirstLastPara="1" rIns="91425" wrap="square" tIns="45700">
            <a:normAutofit/>
          </a:bodyPr>
          <a:lstStyle/>
          <a:p>
            <a:pPr indent="-342900" lvl="0" marL="342900" rtl="0" algn="l">
              <a:spcBef>
                <a:spcPts val="480"/>
              </a:spcBef>
              <a:spcAft>
                <a:spcPts val="0"/>
              </a:spcAft>
              <a:buSzPts val="1800"/>
              <a:buChar char="-"/>
            </a:pPr>
            <a:r>
              <a:rPr b="1" lang="en" sz="1800"/>
              <a:t>Occupations and Income trends</a:t>
            </a:r>
            <a:endParaRPr b="1" sz="1800"/>
          </a:p>
          <a:p>
            <a:pPr indent="-342900" lvl="1" marL="685800" rtl="0" algn="l">
              <a:spcBef>
                <a:spcPts val="0"/>
              </a:spcBef>
              <a:spcAft>
                <a:spcPts val="0"/>
              </a:spcAft>
              <a:buSzPts val="1800"/>
              <a:buChar char="-"/>
            </a:pPr>
            <a:r>
              <a:rPr lang="en" sz="1800"/>
              <a:t> Not all jobs are created equal. Specializations, certifications, etc. </a:t>
            </a:r>
            <a:endParaRPr sz="1800"/>
          </a:p>
          <a:p>
            <a:pPr indent="-342900" lvl="0" marL="342900" rtl="0" algn="l">
              <a:spcBef>
                <a:spcPts val="0"/>
              </a:spcBef>
              <a:spcAft>
                <a:spcPts val="0"/>
              </a:spcAft>
              <a:buSzPts val="1800"/>
              <a:buChar char="-"/>
            </a:pPr>
            <a:r>
              <a:rPr b="1" lang="en" sz="1800"/>
              <a:t>Spending and Household size </a:t>
            </a:r>
            <a:endParaRPr b="1" sz="1800"/>
          </a:p>
          <a:p>
            <a:pPr indent="-342900" lvl="1" marL="685800" rtl="0" algn="l">
              <a:spcBef>
                <a:spcPts val="0"/>
              </a:spcBef>
              <a:spcAft>
                <a:spcPts val="0"/>
              </a:spcAft>
              <a:buSzPts val="1800"/>
              <a:buChar char="-"/>
            </a:pPr>
            <a:r>
              <a:rPr lang="en" sz="1800"/>
              <a:t>Kids cost more, especially when there are more of them</a:t>
            </a:r>
            <a:endParaRPr sz="1800"/>
          </a:p>
          <a:p>
            <a:pPr indent="-342900" lvl="0" marL="342900" rtl="0" algn="l">
              <a:spcBef>
                <a:spcPts val="0"/>
              </a:spcBef>
              <a:spcAft>
                <a:spcPts val="0"/>
              </a:spcAft>
              <a:buSzPts val="1800"/>
              <a:buChar char="-"/>
            </a:pPr>
            <a:r>
              <a:rPr b="1" lang="en" sz="1800"/>
              <a:t>Savings and Assets</a:t>
            </a:r>
            <a:endParaRPr b="1" sz="1800"/>
          </a:p>
          <a:p>
            <a:pPr indent="-342900" lvl="1" marL="685800" rtl="0" algn="l">
              <a:spcBef>
                <a:spcPts val="0"/>
              </a:spcBef>
              <a:spcAft>
                <a:spcPts val="0"/>
              </a:spcAft>
              <a:buSzPts val="1800"/>
              <a:buChar char="-"/>
            </a:pPr>
            <a:r>
              <a:rPr lang="en" sz="1800"/>
              <a:t>Money now makes money later</a:t>
            </a:r>
            <a:endParaRPr sz="1800"/>
          </a:p>
          <a:p>
            <a:pPr indent="-342900" lvl="0" marL="342900" rtl="0" algn="l">
              <a:spcBef>
                <a:spcPts val="0"/>
              </a:spcBef>
              <a:spcAft>
                <a:spcPts val="0"/>
              </a:spcAft>
              <a:buSzPts val="1800"/>
              <a:buChar char="-"/>
            </a:pPr>
            <a:r>
              <a:rPr b="1" lang="en" sz="1800"/>
              <a:t>Occupation Geographical Requirements</a:t>
            </a:r>
            <a:r>
              <a:rPr lang="en" sz="1800"/>
              <a:t> </a:t>
            </a:r>
            <a:endParaRPr sz="1800"/>
          </a:p>
          <a:p>
            <a:pPr indent="-342900" lvl="1" marL="685800" rtl="0" algn="l">
              <a:spcBef>
                <a:spcPts val="0"/>
              </a:spcBef>
              <a:spcAft>
                <a:spcPts val="0"/>
              </a:spcAft>
              <a:buSzPts val="1800"/>
              <a:buChar char="-"/>
            </a:pPr>
            <a:r>
              <a:rPr lang="en" sz="1800"/>
              <a:t>Including remote/telecommute</a:t>
            </a:r>
            <a:endParaRPr sz="1800"/>
          </a:p>
          <a:p>
            <a:pPr indent="-342900" lvl="0" marL="342900" rtl="0" algn="l">
              <a:spcBef>
                <a:spcPts val="0"/>
              </a:spcBef>
              <a:spcAft>
                <a:spcPts val="0"/>
              </a:spcAft>
              <a:buSzPts val="1800"/>
              <a:buChar char="-"/>
            </a:pPr>
            <a:r>
              <a:rPr b="1" lang="en" sz="1800"/>
              <a:t>Consider Time Series breakouts </a:t>
            </a:r>
            <a:endParaRPr b="1" sz="1800"/>
          </a:p>
          <a:p>
            <a:pPr indent="-342900" lvl="1" marL="685800" rtl="0" algn="l">
              <a:spcBef>
                <a:spcPts val="0"/>
              </a:spcBef>
              <a:spcAft>
                <a:spcPts val="0"/>
              </a:spcAft>
              <a:buSzPts val="1800"/>
              <a:buChar char="-"/>
            </a:pPr>
            <a:r>
              <a:rPr lang="en" sz="1800"/>
              <a:t>Monthly, quarterly, yearly, etc.</a:t>
            </a:r>
            <a:endParaRPr sz="1800"/>
          </a:p>
        </p:txBody>
      </p:sp>
      <p:sp>
        <p:nvSpPr>
          <p:cNvPr id="209" name="Google Shape;209;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457200" y="205979"/>
            <a:ext cx="8229600" cy="8574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Pending any further questions the team is available via email</a:t>
            </a:r>
            <a:endParaRPr/>
          </a:p>
        </p:txBody>
      </p:sp>
      <p:sp>
        <p:nvSpPr>
          <p:cNvPr id="215" name="Google Shape;215;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457200" y="205979"/>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Introduction</a:t>
            </a:r>
            <a:endParaRPr/>
          </a:p>
        </p:txBody>
      </p:sp>
      <p:sp>
        <p:nvSpPr>
          <p:cNvPr id="71" name="Google Shape;71;p15"/>
          <p:cNvSpPr txBox="1"/>
          <p:nvPr/>
        </p:nvSpPr>
        <p:spPr>
          <a:xfrm>
            <a:off x="730650" y="1214000"/>
            <a:ext cx="7682700" cy="328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Clr>
                <a:schemeClr val="dk1"/>
              </a:buClr>
              <a:buSzPts val="1100"/>
              <a:buFont typeface="Arial"/>
              <a:buNone/>
            </a:pPr>
            <a:r>
              <a:rPr b="1" lang="en" sz="1900">
                <a:solidFill>
                  <a:srgbClr val="262626"/>
                </a:solidFill>
                <a:highlight>
                  <a:srgbClr val="FFFFFF"/>
                </a:highlight>
                <a:latin typeface="Calibri"/>
                <a:ea typeface="Calibri"/>
                <a:cs typeface="Calibri"/>
                <a:sym typeface="Calibri"/>
              </a:rPr>
              <a:t>During the course of this research, we examined how the retail sector and the economy have been affected by COVID-19.</a:t>
            </a:r>
            <a:r>
              <a:rPr b="1" lang="en" sz="1900">
                <a:solidFill>
                  <a:srgbClr val="262626"/>
                </a:solidFill>
                <a:latin typeface="Calibri"/>
                <a:ea typeface="Calibri"/>
                <a:cs typeface="Calibri"/>
                <a:sym typeface="Calibri"/>
              </a:rPr>
              <a:t> We will highlight the results from our study based on the </a:t>
            </a:r>
            <a:r>
              <a:rPr b="1" lang="en" sz="1900">
                <a:solidFill>
                  <a:srgbClr val="262626"/>
                </a:solidFill>
                <a:latin typeface="Calibri"/>
                <a:ea typeface="Calibri"/>
                <a:cs typeface="Calibri"/>
                <a:sym typeface="Calibri"/>
              </a:rPr>
              <a:t>three</a:t>
            </a:r>
            <a:r>
              <a:rPr b="1" lang="en" sz="1900">
                <a:solidFill>
                  <a:srgbClr val="262626"/>
                </a:solidFill>
                <a:latin typeface="Calibri"/>
                <a:ea typeface="Calibri"/>
                <a:cs typeface="Calibri"/>
                <a:sym typeface="Calibri"/>
              </a:rPr>
              <a:t> questions below.</a:t>
            </a:r>
            <a:br>
              <a:rPr b="1" lang="en" sz="1900">
                <a:solidFill>
                  <a:srgbClr val="262626"/>
                </a:solidFill>
                <a:latin typeface="Calibri"/>
                <a:ea typeface="Calibri"/>
                <a:cs typeface="Calibri"/>
                <a:sym typeface="Calibri"/>
              </a:rPr>
            </a:br>
            <a:endParaRPr b="1" sz="1900">
              <a:solidFill>
                <a:srgbClr val="262626"/>
              </a:solidFill>
              <a:latin typeface="Calibri"/>
              <a:ea typeface="Calibri"/>
              <a:cs typeface="Calibri"/>
              <a:sym typeface="Calibri"/>
            </a:endParaRPr>
          </a:p>
          <a:p>
            <a:pPr indent="-330200" lvl="0" marL="457200" rtl="0" algn="l">
              <a:lnSpc>
                <a:spcPct val="115000"/>
              </a:lnSpc>
              <a:spcBef>
                <a:spcPts val="1000"/>
              </a:spcBef>
              <a:spcAft>
                <a:spcPts val="0"/>
              </a:spcAft>
              <a:buSzPts val="1600"/>
              <a:buAutoNum type="arabicPeriod"/>
            </a:pPr>
            <a:r>
              <a:rPr lang="en" sz="1600">
                <a:solidFill>
                  <a:srgbClr val="262626"/>
                </a:solidFill>
              </a:rPr>
              <a:t>How has COVID affected the health of the retail industry, as measured by employment?</a:t>
            </a:r>
            <a:endParaRPr sz="1600">
              <a:solidFill>
                <a:srgbClr val="262626"/>
              </a:solidFill>
            </a:endParaRPr>
          </a:p>
          <a:p>
            <a:pPr indent="-330200" lvl="0" marL="457200" rtl="0" algn="l">
              <a:lnSpc>
                <a:spcPct val="115000"/>
              </a:lnSpc>
              <a:spcBef>
                <a:spcPts val="0"/>
              </a:spcBef>
              <a:spcAft>
                <a:spcPts val="0"/>
              </a:spcAft>
              <a:buSzPts val="1600"/>
              <a:buAutoNum type="arabicPeriod"/>
            </a:pPr>
            <a:r>
              <a:rPr lang="en" sz="1600">
                <a:solidFill>
                  <a:srgbClr val="262626"/>
                </a:solidFill>
              </a:rPr>
              <a:t>How has retail fared relative to other industries?</a:t>
            </a:r>
            <a:endParaRPr sz="1600">
              <a:solidFill>
                <a:srgbClr val="262626"/>
              </a:solidFill>
            </a:endParaRPr>
          </a:p>
          <a:p>
            <a:pPr indent="-330200" lvl="0" marL="457200" rtl="0" algn="l">
              <a:lnSpc>
                <a:spcPct val="115000"/>
              </a:lnSpc>
              <a:spcBef>
                <a:spcPts val="0"/>
              </a:spcBef>
              <a:spcAft>
                <a:spcPts val="0"/>
              </a:spcAft>
              <a:buSzPts val="1600"/>
              <a:buAutoNum type="arabicPeriod"/>
            </a:pPr>
            <a:r>
              <a:rPr lang="en" sz="1600">
                <a:solidFill>
                  <a:srgbClr val="262626"/>
                </a:solidFill>
              </a:rPr>
              <a:t>Retail needs to worry about who has money to spend - what has changed about </a:t>
            </a:r>
            <a:r>
              <a:rPr i="1" lang="en" sz="1600">
                <a:solidFill>
                  <a:srgbClr val="262626"/>
                </a:solidFill>
              </a:rPr>
              <a:t>who</a:t>
            </a:r>
            <a:r>
              <a:rPr lang="en" sz="1600">
                <a:solidFill>
                  <a:srgbClr val="262626"/>
                </a:solidFill>
              </a:rPr>
              <a:t> is working and earning money?</a:t>
            </a:r>
            <a:endParaRPr sz="1600">
              <a:solidFill>
                <a:srgbClr val="262626"/>
              </a:solidFill>
            </a:endParaRPr>
          </a:p>
          <a:p>
            <a:pPr indent="0" lvl="0" marL="0" rtl="0" algn="l">
              <a:spcBef>
                <a:spcPts val="0"/>
              </a:spcBef>
              <a:spcAft>
                <a:spcPts val="0"/>
              </a:spcAft>
              <a:buNone/>
            </a:pPr>
            <a:r>
              <a:t/>
            </a:r>
            <a:endParaRPr>
              <a:latin typeface="Calibri"/>
              <a:ea typeface="Calibri"/>
              <a:cs typeface="Calibri"/>
              <a:sym typeface="Calibri"/>
            </a:endParaRPr>
          </a:p>
        </p:txBody>
      </p:sp>
      <p:sp>
        <p:nvSpPr>
          <p:cNvPr id="72" name="Google Shape;7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457200" y="205978"/>
            <a:ext cx="8229600" cy="3009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Q1.</a:t>
            </a:r>
            <a:endParaRPr/>
          </a:p>
          <a:p>
            <a:pPr indent="0" lvl="0" marL="0" rtl="0" algn="ctr">
              <a:spcBef>
                <a:spcPts val="0"/>
              </a:spcBef>
              <a:spcAft>
                <a:spcPts val="0"/>
              </a:spcAft>
              <a:buNone/>
            </a:pPr>
            <a:r>
              <a:rPr lang="en" sz="2777"/>
              <a:t>How has COVID affected the health of the retail industry, as measured by employment?</a:t>
            </a:r>
            <a:endParaRPr sz="2777"/>
          </a:p>
        </p:txBody>
      </p:sp>
      <p:sp>
        <p:nvSpPr>
          <p:cNvPr id="78" name="Google Shape;78;p16"/>
          <p:cNvSpPr txBox="1"/>
          <p:nvPr/>
        </p:nvSpPr>
        <p:spPr>
          <a:xfrm>
            <a:off x="1220200" y="1717325"/>
            <a:ext cx="670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79" name="Google Shape;79;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6"/>
          <p:cNvPicPr preferRelativeResize="0"/>
          <p:nvPr/>
        </p:nvPicPr>
        <p:blipFill>
          <a:blip r:embed="rId3">
            <a:alphaModFix/>
          </a:blip>
          <a:stretch>
            <a:fillRect/>
          </a:stretch>
        </p:blipFill>
        <p:spPr>
          <a:xfrm>
            <a:off x="1099075" y="2778675"/>
            <a:ext cx="7351175" cy="1465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420000" y="1090200"/>
            <a:ext cx="3168000" cy="2857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lang="en" sz="1300">
                <a:solidFill>
                  <a:schemeClr val="dk1"/>
                </a:solidFill>
                <a:highlight>
                  <a:schemeClr val="lt1"/>
                </a:highlight>
              </a:rPr>
              <a:t>Using COVID-19 as a potential cause for unemployment, we were able to identify trends shown in Figure 1.</a:t>
            </a:r>
            <a:endParaRPr sz="1300">
              <a:solidFill>
                <a:schemeClr val="dk1"/>
              </a:solidFill>
              <a:highlight>
                <a:schemeClr val="lt1"/>
              </a:highlight>
            </a:endParaRPr>
          </a:p>
          <a:p>
            <a:pPr indent="0" lvl="0" marL="0" rtl="0" algn="l">
              <a:lnSpc>
                <a:spcPct val="90000"/>
              </a:lnSpc>
              <a:spcBef>
                <a:spcPts val="1000"/>
              </a:spcBef>
              <a:spcAft>
                <a:spcPts val="0"/>
              </a:spcAft>
              <a:buClr>
                <a:schemeClr val="dk1"/>
              </a:buClr>
              <a:buSzPts val="1100"/>
              <a:buFont typeface="Arial"/>
              <a:buNone/>
            </a:pPr>
            <a:r>
              <a:rPr lang="en" sz="1300">
                <a:solidFill>
                  <a:schemeClr val="dk1"/>
                </a:solidFill>
                <a:highlight>
                  <a:schemeClr val="lt1"/>
                </a:highlight>
              </a:rPr>
              <a:t>Layoffs appear to have been the primary cause of unemployment at the beginning of the pandemic in 2020, which decreased after April.</a:t>
            </a:r>
            <a:endParaRPr sz="1300">
              <a:solidFill>
                <a:schemeClr val="dk1"/>
              </a:solidFill>
              <a:highlight>
                <a:schemeClr val="lt1"/>
              </a:highlight>
            </a:endParaRPr>
          </a:p>
          <a:p>
            <a:pPr indent="0" lvl="0" marL="0" rtl="0" algn="l">
              <a:lnSpc>
                <a:spcPct val="90000"/>
              </a:lnSpc>
              <a:spcBef>
                <a:spcPts val="1000"/>
              </a:spcBef>
              <a:spcAft>
                <a:spcPts val="0"/>
              </a:spcAft>
              <a:buClr>
                <a:schemeClr val="dk1"/>
              </a:buClr>
              <a:buSzPts val="1100"/>
              <a:buFont typeface="Arial"/>
              <a:buNone/>
            </a:pPr>
            <a:r>
              <a:rPr lang="en" sz="1300">
                <a:solidFill>
                  <a:schemeClr val="dk1"/>
                </a:solidFill>
                <a:highlight>
                  <a:schemeClr val="lt1"/>
                </a:highlight>
              </a:rPr>
              <a:t>As those who were </a:t>
            </a:r>
            <a:r>
              <a:rPr i="1" lang="en" sz="1300">
                <a:solidFill>
                  <a:schemeClr val="dk1"/>
                </a:solidFill>
                <a:highlight>
                  <a:schemeClr val="lt1"/>
                </a:highlight>
              </a:rPr>
              <a:t>Laid Off </a:t>
            </a:r>
            <a:r>
              <a:rPr lang="en" sz="1300">
                <a:solidFill>
                  <a:schemeClr val="dk1"/>
                </a:solidFill>
                <a:highlight>
                  <a:schemeClr val="lt1"/>
                </a:highlight>
              </a:rPr>
              <a:t>returned to work in September, and those who lost their jobs for </a:t>
            </a:r>
            <a:r>
              <a:rPr i="1" lang="en" sz="1300">
                <a:solidFill>
                  <a:schemeClr val="dk1"/>
                </a:solidFill>
                <a:highlight>
                  <a:schemeClr val="lt1"/>
                </a:highlight>
              </a:rPr>
              <a:t>Other </a:t>
            </a:r>
            <a:r>
              <a:rPr lang="en" sz="1300">
                <a:solidFill>
                  <a:schemeClr val="dk1"/>
                </a:solidFill>
                <a:highlight>
                  <a:schemeClr val="lt1"/>
                </a:highlight>
              </a:rPr>
              <a:t>reasons had the highest unemployment rates.</a:t>
            </a:r>
            <a:endParaRPr sz="1300">
              <a:solidFill>
                <a:schemeClr val="dk1"/>
              </a:solidFill>
              <a:highlight>
                <a:schemeClr val="lt1"/>
              </a:highlight>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
        <p:nvSpPr>
          <p:cNvPr id="86" name="Google Shape;86;p17"/>
          <p:cNvSpPr txBox="1"/>
          <p:nvPr/>
        </p:nvSpPr>
        <p:spPr>
          <a:xfrm>
            <a:off x="2844000" y="4236000"/>
            <a:ext cx="142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a:latin typeface="Calibri"/>
              <a:ea typeface="Calibri"/>
              <a:cs typeface="Calibri"/>
              <a:sym typeface="Calibri"/>
            </a:endParaRPr>
          </a:p>
        </p:txBody>
      </p:sp>
      <p:pic>
        <p:nvPicPr>
          <p:cNvPr id="87" name="Google Shape;87;p17"/>
          <p:cNvPicPr preferRelativeResize="0"/>
          <p:nvPr/>
        </p:nvPicPr>
        <p:blipFill>
          <a:blip r:embed="rId3">
            <a:alphaModFix/>
          </a:blip>
          <a:stretch>
            <a:fillRect/>
          </a:stretch>
        </p:blipFill>
        <p:spPr>
          <a:xfrm>
            <a:off x="3984500" y="547875"/>
            <a:ext cx="5015350" cy="3304125"/>
          </a:xfrm>
          <a:prstGeom prst="rect">
            <a:avLst/>
          </a:prstGeom>
          <a:noFill/>
          <a:ln>
            <a:noFill/>
          </a:ln>
        </p:spPr>
      </p:pic>
      <p:sp>
        <p:nvSpPr>
          <p:cNvPr id="88" name="Google Shape;88;p17"/>
          <p:cNvSpPr txBox="1"/>
          <p:nvPr/>
        </p:nvSpPr>
        <p:spPr>
          <a:xfrm>
            <a:off x="228000" y="84000"/>
            <a:ext cx="24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Analysis 1.</a:t>
            </a:r>
            <a:endParaRPr>
              <a:latin typeface="Calibri"/>
              <a:ea typeface="Calibri"/>
              <a:cs typeface="Calibri"/>
              <a:sym typeface="Calibri"/>
            </a:endParaRPr>
          </a:p>
        </p:txBody>
      </p:sp>
      <p:sp>
        <p:nvSpPr>
          <p:cNvPr id="89" name="Google Shape;89;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nvSpPr>
        <p:spPr>
          <a:xfrm>
            <a:off x="252000" y="84000"/>
            <a:ext cx="336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Analysis 2.</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95" name="Google Shape;95;p18"/>
          <p:cNvPicPr preferRelativeResize="0"/>
          <p:nvPr/>
        </p:nvPicPr>
        <p:blipFill>
          <a:blip r:embed="rId3">
            <a:alphaModFix/>
          </a:blip>
          <a:stretch>
            <a:fillRect/>
          </a:stretch>
        </p:blipFill>
        <p:spPr>
          <a:xfrm>
            <a:off x="4305075" y="864000"/>
            <a:ext cx="4698050" cy="3095100"/>
          </a:xfrm>
          <a:prstGeom prst="rect">
            <a:avLst/>
          </a:prstGeom>
          <a:noFill/>
          <a:ln>
            <a:noFill/>
          </a:ln>
        </p:spPr>
      </p:pic>
      <p:sp>
        <p:nvSpPr>
          <p:cNvPr id="96" name="Google Shape;96;p18"/>
          <p:cNvSpPr txBox="1"/>
          <p:nvPr/>
        </p:nvSpPr>
        <p:spPr>
          <a:xfrm>
            <a:off x="804000" y="1008000"/>
            <a:ext cx="2892000" cy="2606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lang="en" sz="1500">
                <a:solidFill>
                  <a:schemeClr val="dk1"/>
                </a:solidFill>
              </a:rPr>
              <a:t>Based on the total number of unemployment cases reported, we plotted whether COVID was the reason for unemployment or not. </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500">
                <a:solidFill>
                  <a:schemeClr val="dk1"/>
                </a:solidFill>
              </a:rPr>
              <a:t>As shown in Figure 2, we can see that the majority of unemployment reported in this time frame is due to COVID. </a:t>
            </a:r>
            <a:endParaRPr sz="1500">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p:txBody>
      </p:sp>
      <p:sp>
        <p:nvSpPr>
          <p:cNvPr id="97" name="Google Shape;97;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nvSpPr>
        <p:spPr>
          <a:xfrm>
            <a:off x="192000" y="168000"/>
            <a:ext cx="178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Regression 1.</a:t>
            </a:r>
            <a:endParaRPr>
              <a:latin typeface="Calibri"/>
              <a:ea typeface="Calibri"/>
              <a:cs typeface="Calibri"/>
              <a:sym typeface="Calibri"/>
            </a:endParaRPr>
          </a:p>
        </p:txBody>
      </p:sp>
      <p:pic>
        <p:nvPicPr>
          <p:cNvPr id="103" name="Google Shape;103;p19"/>
          <p:cNvPicPr preferRelativeResize="0"/>
          <p:nvPr/>
        </p:nvPicPr>
        <p:blipFill>
          <a:blip r:embed="rId3">
            <a:alphaModFix/>
          </a:blip>
          <a:stretch>
            <a:fillRect/>
          </a:stretch>
        </p:blipFill>
        <p:spPr>
          <a:xfrm>
            <a:off x="1331875" y="152412"/>
            <a:ext cx="1709875" cy="4270289"/>
          </a:xfrm>
          <a:prstGeom prst="rect">
            <a:avLst/>
          </a:prstGeom>
          <a:noFill/>
          <a:ln>
            <a:noFill/>
          </a:ln>
        </p:spPr>
      </p:pic>
      <p:pic>
        <p:nvPicPr>
          <p:cNvPr id="104" name="Google Shape;104;p19"/>
          <p:cNvPicPr preferRelativeResize="0"/>
          <p:nvPr/>
        </p:nvPicPr>
        <p:blipFill>
          <a:blip r:embed="rId4">
            <a:alphaModFix/>
          </a:blip>
          <a:stretch>
            <a:fillRect/>
          </a:stretch>
        </p:blipFill>
        <p:spPr>
          <a:xfrm>
            <a:off x="3041750" y="152400"/>
            <a:ext cx="1675675" cy="4223550"/>
          </a:xfrm>
          <a:prstGeom prst="rect">
            <a:avLst/>
          </a:prstGeom>
          <a:noFill/>
          <a:ln>
            <a:noFill/>
          </a:ln>
        </p:spPr>
      </p:pic>
      <p:pic>
        <p:nvPicPr>
          <p:cNvPr id="105" name="Google Shape;105;p19"/>
          <p:cNvPicPr preferRelativeResize="0"/>
          <p:nvPr/>
        </p:nvPicPr>
        <p:blipFill>
          <a:blip r:embed="rId5">
            <a:alphaModFix/>
          </a:blip>
          <a:stretch>
            <a:fillRect/>
          </a:stretch>
        </p:blipFill>
        <p:spPr>
          <a:xfrm>
            <a:off x="4699900" y="175775"/>
            <a:ext cx="1675675" cy="4223553"/>
          </a:xfrm>
          <a:prstGeom prst="rect">
            <a:avLst/>
          </a:prstGeom>
          <a:noFill/>
          <a:ln>
            <a:noFill/>
          </a:ln>
        </p:spPr>
      </p:pic>
      <p:pic>
        <p:nvPicPr>
          <p:cNvPr id="106" name="Google Shape;106;p19"/>
          <p:cNvPicPr preferRelativeResize="0"/>
          <p:nvPr/>
        </p:nvPicPr>
        <p:blipFill rotWithShape="1">
          <a:blip r:embed="rId6">
            <a:alphaModFix/>
          </a:blip>
          <a:srcRect b="0" l="-3020" r="3020" t="0"/>
          <a:stretch/>
        </p:blipFill>
        <p:spPr>
          <a:xfrm>
            <a:off x="6342325" y="175775"/>
            <a:ext cx="2080500" cy="1835100"/>
          </a:xfrm>
          <a:prstGeom prst="rect">
            <a:avLst/>
          </a:prstGeom>
          <a:noFill/>
          <a:ln>
            <a:noFill/>
          </a:ln>
        </p:spPr>
      </p:pic>
      <p:sp>
        <p:nvSpPr>
          <p:cNvPr id="107" name="Google Shape;107;p19"/>
          <p:cNvSpPr txBox="1"/>
          <p:nvPr/>
        </p:nvSpPr>
        <p:spPr>
          <a:xfrm>
            <a:off x="6605975" y="2110575"/>
            <a:ext cx="21936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50">
                <a:solidFill>
                  <a:srgbClr val="333333"/>
                </a:solidFill>
                <a:highlight>
                  <a:srgbClr val="FFFFFF"/>
                </a:highlight>
                <a:latin typeface="Helvetica Neue"/>
                <a:ea typeface="Helvetica Neue"/>
                <a:cs typeface="Helvetica Neue"/>
                <a:sym typeface="Helvetica Neue"/>
              </a:rPr>
              <a:t>The model included a LSDV factor for states to provide a fixed effect control for collective variables such as politics, which could have influenced COVID-19 government policy implementation during that time.</a:t>
            </a:r>
            <a:endParaRPr sz="8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8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 sz="850">
                <a:solidFill>
                  <a:srgbClr val="333333"/>
                </a:solidFill>
                <a:highlight>
                  <a:srgbClr val="FFFFFF"/>
                </a:highlight>
                <a:latin typeface="Helvetica Neue"/>
                <a:ea typeface="Helvetica Neue"/>
                <a:cs typeface="Helvetica Neue"/>
                <a:sym typeface="Helvetica Neue"/>
              </a:rPr>
              <a:t>In the first model, you can see that lock down orders had a significant relationship between layoffs, </a:t>
            </a:r>
            <a:r>
              <a:rPr lang="en" sz="850">
                <a:solidFill>
                  <a:srgbClr val="333333"/>
                </a:solidFill>
                <a:highlight>
                  <a:srgbClr val="FFFFFF"/>
                </a:highlight>
                <a:latin typeface="Helvetica Neue"/>
                <a:ea typeface="Helvetica Neue"/>
                <a:cs typeface="Helvetica Neue"/>
                <a:sym typeface="Helvetica Neue"/>
              </a:rPr>
              <a:t>lockdown</a:t>
            </a:r>
            <a:r>
              <a:rPr lang="en" sz="850">
                <a:solidFill>
                  <a:srgbClr val="333333"/>
                </a:solidFill>
                <a:highlight>
                  <a:srgbClr val="FFFFFF"/>
                </a:highlight>
                <a:latin typeface="Helvetica Neue"/>
                <a:ea typeface="Helvetica Neue"/>
                <a:cs typeface="Helvetica Neue"/>
                <a:sym typeface="Helvetica Neue"/>
              </a:rPr>
              <a:t> and COVID related unemployments due to the states being factored. This is because some states remained open, while some didn’t which could explain why there was high rates of unemployment due to the states being closed down. </a:t>
            </a:r>
            <a:endParaRPr sz="850">
              <a:solidFill>
                <a:srgbClr val="333333"/>
              </a:solidFill>
              <a:highlight>
                <a:srgbClr val="FFFFFF"/>
              </a:highlight>
              <a:latin typeface="Helvetica Neue"/>
              <a:ea typeface="Helvetica Neue"/>
              <a:cs typeface="Helvetica Neue"/>
              <a:sym typeface="Helvetica Neue"/>
            </a:endParaRPr>
          </a:p>
        </p:txBody>
      </p:sp>
      <p:sp>
        <p:nvSpPr>
          <p:cNvPr id="108" name="Google Shape;108;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nvSpPr>
        <p:spPr>
          <a:xfrm>
            <a:off x="180000" y="108000"/>
            <a:ext cx="178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Regression 2.</a:t>
            </a:r>
            <a:endParaRPr>
              <a:latin typeface="Calibri"/>
              <a:ea typeface="Calibri"/>
              <a:cs typeface="Calibri"/>
              <a:sym typeface="Calibri"/>
            </a:endParaRPr>
          </a:p>
        </p:txBody>
      </p:sp>
      <p:pic>
        <p:nvPicPr>
          <p:cNvPr id="114" name="Google Shape;114;p20"/>
          <p:cNvPicPr preferRelativeResize="0"/>
          <p:nvPr/>
        </p:nvPicPr>
        <p:blipFill>
          <a:blip r:embed="rId3">
            <a:alphaModFix/>
          </a:blip>
          <a:stretch>
            <a:fillRect/>
          </a:stretch>
        </p:blipFill>
        <p:spPr>
          <a:xfrm>
            <a:off x="6176700" y="147250"/>
            <a:ext cx="2703428" cy="4270500"/>
          </a:xfrm>
          <a:prstGeom prst="rect">
            <a:avLst/>
          </a:prstGeom>
          <a:noFill/>
          <a:ln>
            <a:noFill/>
          </a:ln>
        </p:spPr>
      </p:pic>
      <p:sp>
        <p:nvSpPr>
          <p:cNvPr id="115" name="Google Shape;115;p20"/>
          <p:cNvSpPr txBox="1"/>
          <p:nvPr/>
        </p:nvSpPr>
        <p:spPr>
          <a:xfrm>
            <a:off x="806000" y="2052400"/>
            <a:ext cx="43374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333333"/>
                </a:solidFill>
                <a:highlight>
                  <a:srgbClr val="FFFFFF"/>
                </a:highlight>
                <a:latin typeface="Helvetica Neue"/>
                <a:ea typeface="Helvetica Neue"/>
                <a:cs typeface="Helvetica Neue"/>
                <a:sym typeface="Helvetica Neue"/>
              </a:rPr>
              <a:t>The 2nd model did not show a statistically significant relationship between the lock down start dates and  layoffs.</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 sz="1050">
                <a:solidFill>
                  <a:srgbClr val="333333"/>
                </a:solidFill>
                <a:highlight>
                  <a:srgbClr val="FFFFFF"/>
                </a:highlight>
                <a:latin typeface="Helvetica Neue"/>
                <a:ea typeface="Helvetica Neue"/>
                <a:cs typeface="Helvetica Neue"/>
                <a:sym typeface="Helvetica Neue"/>
              </a:rPr>
              <a:t>This is hardly surprising given that layoffs began to reduce shortly after the first government lock down orders were issued on March 18th, 2020.</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 sz="1050">
                <a:solidFill>
                  <a:srgbClr val="333333"/>
                </a:solidFill>
                <a:highlight>
                  <a:srgbClr val="FFFFFF"/>
                </a:highlight>
                <a:latin typeface="Helvetica Neue"/>
                <a:ea typeface="Helvetica Neue"/>
                <a:cs typeface="Helvetica Neue"/>
                <a:sym typeface="Helvetica Neue"/>
              </a:rPr>
              <a:t>Furthermore, lockdown orders does not appear to have had a negative impact on the retail sector. Thus, we fail to reject our null and cannot accept the alternative hypothesis.</a:t>
            </a:r>
            <a:endParaRPr>
              <a:latin typeface="Calibri"/>
              <a:ea typeface="Calibri"/>
              <a:cs typeface="Calibri"/>
              <a:sym typeface="Calibri"/>
            </a:endParaRPr>
          </a:p>
        </p:txBody>
      </p:sp>
      <p:sp>
        <p:nvSpPr>
          <p:cNvPr id="116" name="Google Shape;116;p20"/>
          <p:cNvSpPr txBox="1"/>
          <p:nvPr/>
        </p:nvSpPr>
        <p:spPr>
          <a:xfrm>
            <a:off x="180000" y="847550"/>
            <a:ext cx="5811000" cy="105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850">
                <a:solidFill>
                  <a:srgbClr val="333333"/>
                </a:solidFill>
                <a:latin typeface="Helvetica Neue"/>
                <a:ea typeface="Helvetica Neue"/>
                <a:cs typeface="Helvetica Neue"/>
                <a:sym typeface="Helvetica Neue"/>
              </a:rPr>
              <a:t>H0</a:t>
            </a:r>
            <a:r>
              <a:rPr lang="en" sz="850">
                <a:solidFill>
                  <a:srgbClr val="333333"/>
                </a:solidFill>
                <a:latin typeface="Helvetica Neue"/>
                <a:ea typeface="Helvetica Neue"/>
                <a:cs typeface="Helvetica Neue"/>
                <a:sym typeface="Helvetica Neue"/>
              </a:rPr>
              <a:t> = As measured by unemployment, COVID had no impact on retail industry health. (</a:t>
            </a:r>
            <a:r>
              <a:rPr i="1" lang="en" sz="850">
                <a:solidFill>
                  <a:srgbClr val="333333"/>
                </a:solidFill>
                <a:latin typeface="Helvetica Neue"/>
                <a:ea typeface="Helvetica Neue"/>
                <a:cs typeface="Helvetica Neue"/>
                <a:sym typeface="Helvetica Neue"/>
              </a:rPr>
              <a:t>Key</a:t>
            </a:r>
            <a:r>
              <a:rPr lang="en" sz="850">
                <a:solidFill>
                  <a:srgbClr val="333333"/>
                </a:solidFill>
                <a:latin typeface="Helvetica Neue"/>
                <a:ea typeface="Helvetica Neue"/>
                <a:cs typeface="Helvetica Neue"/>
                <a:sym typeface="Helvetica Neue"/>
              </a:rPr>
              <a:t>: COVID had no impact.)</a:t>
            </a:r>
            <a:endParaRPr sz="850">
              <a:solidFill>
                <a:srgbClr val="333333"/>
              </a:solidFill>
              <a:latin typeface="Helvetica Neue"/>
              <a:ea typeface="Helvetica Neue"/>
              <a:cs typeface="Helvetica Neue"/>
              <a:sym typeface="Helvetica Neue"/>
            </a:endParaRPr>
          </a:p>
          <a:p>
            <a:pPr indent="0" lvl="0" marL="0" rtl="0" algn="l">
              <a:lnSpc>
                <a:spcPct val="115000"/>
              </a:lnSpc>
              <a:spcBef>
                <a:spcPts val="800"/>
              </a:spcBef>
              <a:spcAft>
                <a:spcPts val="0"/>
              </a:spcAft>
              <a:buClr>
                <a:schemeClr val="dk1"/>
              </a:buClr>
              <a:buSzPts val="1100"/>
              <a:buFont typeface="Arial"/>
              <a:buNone/>
            </a:pPr>
            <a:r>
              <a:rPr b="1" lang="en" sz="850">
                <a:solidFill>
                  <a:srgbClr val="333333"/>
                </a:solidFill>
                <a:latin typeface="Helvetica Neue"/>
                <a:ea typeface="Helvetica Neue"/>
                <a:cs typeface="Helvetica Neue"/>
                <a:sym typeface="Helvetica Neue"/>
              </a:rPr>
              <a:t>H1</a:t>
            </a:r>
            <a:r>
              <a:rPr lang="en" sz="850">
                <a:solidFill>
                  <a:srgbClr val="333333"/>
                </a:solidFill>
                <a:latin typeface="Helvetica Neue"/>
                <a:ea typeface="Helvetica Neue"/>
                <a:cs typeface="Helvetica Neue"/>
                <a:sym typeface="Helvetica Neue"/>
              </a:rPr>
              <a:t> = Retail industry health was affected by COVID related measures, specifically stay at home orders. (</a:t>
            </a:r>
            <a:r>
              <a:rPr i="1" lang="en" sz="850">
                <a:solidFill>
                  <a:srgbClr val="333333"/>
                </a:solidFill>
                <a:latin typeface="Helvetica Neue"/>
                <a:ea typeface="Helvetica Neue"/>
                <a:cs typeface="Helvetica Neue"/>
                <a:sym typeface="Helvetica Neue"/>
              </a:rPr>
              <a:t>Key</a:t>
            </a:r>
            <a:r>
              <a:rPr lang="en" sz="850">
                <a:solidFill>
                  <a:srgbClr val="333333"/>
                </a:solidFill>
                <a:latin typeface="Helvetica Neue"/>
                <a:ea typeface="Helvetica Neue"/>
                <a:cs typeface="Helvetica Neue"/>
                <a:sym typeface="Helvetica Neue"/>
              </a:rPr>
              <a:t>: COVID related measures: lockdowns.)</a:t>
            </a:r>
            <a:endParaRPr sz="850">
              <a:solidFill>
                <a:srgbClr val="333333"/>
              </a:solidFill>
              <a:latin typeface="Helvetica Neue"/>
              <a:ea typeface="Helvetica Neue"/>
              <a:cs typeface="Helvetica Neue"/>
              <a:sym typeface="Helvetica Neue"/>
            </a:endParaRPr>
          </a:p>
          <a:p>
            <a:pPr indent="0" lvl="0" marL="0" rtl="0" algn="l">
              <a:spcBef>
                <a:spcPts val="800"/>
              </a:spcBef>
              <a:spcAft>
                <a:spcPts val="0"/>
              </a:spcAft>
              <a:buNone/>
            </a:pPr>
            <a:r>
              <a:t/>
            </a:r>
            <a:endParaRPr>
              <a:latin typeface="Calibri"/>
              <a:ea typeface="Calibri"/>
              <a:cs typeface="Calibri"/>
              <a:sym typeface="Calibri"/>
            </a:endParaRPr>
          </a:p>
        </p:txBody>
      </p:sp>
      <p:sp>
        <p:nvSpPr>
          <p:cNvPr id="117" name="Google Shape;117;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nvSpPr>
        <p:spPr>
          <a:xfrm>
            <a:off x="120000" y="960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3" name="Google Shape;123;p21"/>
          <p:cNvSpPr txBox="1"/>
          <p:nvPr/>
        </p:nvSpPr>
        <p:spPr>
          <a:xfrm>
            <a:off x="180000" y="108000"/>
            <a:ext cx="178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Analysis 3</a:t>
            </a:r>
            <a:endParaRPr>
              <a:latin typeface="Calibri"/>
              <a:ea typeface="Calibri"/>
              <a:cs typeface="Calibri"/>
              <a:sym typeface="Calibri"/>
            </a:endParaRPr>
          </a:p>
        </p:txBody>
      </p:sp>
      <p:sp>
        <p:nvSpPr>
          <p:cNvPr id="124" name="Google Shape;124;p21"/>
          <p:cNvSpPr txBox="1"/>
          <p:nvPr/>
        </p:nvSpPr>
        <p:spPr>
          <a:xfrm>
            <a:off x="180000" y="1001475"/>
            <a:ext cx="3437100" cy="239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 sz="1500">
                <a:solidFill>
                  <a:schemeClr val="dk1"/>
                </a:solidFill>
              </a:rPr>
              <a:t>We </a:t>
            </a:r>
            <a:r>
              <a:rPr lang="en" sz="1500">
                <a:solidFill>
                  <a:schemeClr val="dk1"/>
                </a:solidFill>
              </a:rPr>
              <a:t>decided to conduct a third analysis using unemployment rates within the data as our metric (rather than number of layoffs).</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500">
                <a:solidFill>
                  <a:schemeClr val="dk1"/>
                </a:solidFill>
              </a:rPr>
              <a:t>First, we graphed unemployment rates over time. We see the expected jump in unemployment in April of 2020, followed by a steady return to normal levels by the beginning of 2021.</a:t>
            </a:r>
            <a:endParaRPr sz="1500">
              <a:solidFill>
                <a:schemeClr val="dk1"/>
              </a:solidFill>
            </a:endParaRPr>
          </a:p>
        </p:txBody>
      </p:sp>
      <p:pic>
        <p:nvPicPr>
          <p:cNvPr id="125" name="Google Shape;125;p21"/>
          <p:cNvPicPr preferRelativeResize="0"/>
          <p:nvPr/>
        </p:nvPicPr>
        <p:blipFill>
          <a:blip r:embed="rId3">
            <a:alphaModFix/>
          </a:blip>
          <a:stretch>
            <a:fillRect/>
          </a:stretch>
        </p:blipFill>
        <p:spPr>
          <a:xfrm>
            <a:off x="3788375" y="585050"/>
            <a:ext cx="5034801" cy="3204475"/>
          </a:xfrm>
          <a:prstGeom prst="rect">
            <a:avLst/>
          </a:prstGeom>
          <a:noFill/>
          <a:ln>
            <a:noFill/>
          </a:ln>
        </p:spPr>
      </p:pic>
      <p:sp>
        <p:nvSpPr>
          <p:cNvPr id="126" name="Google Shape;12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nvSpPr>
        <p:spPr>
          <a:xfrm>
            <a:off x="120000" y="960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Analysis 4</a:t>
            </a:r>
            <a:endParaRPr/>
          </a:p>
        </p:txBody>
      </p:sp>
      <p:sp>
        <p:nvSpPr>
          <p:cNvPr id="132" name="Google Shape;132;p22"/>
          <p:cNvSpPr txBox="1"/>
          <p:nvPr/>
        </p:nvSpPr>
        <p:spPr>
          <a:xfrm>
            <a:off x="240350" y="937375"/>
            <a:ext cx="3284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But what if we took that exact same data and grouped it by state?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As you can see, the overall trend looks similar, but there is significant variation between states.</a:t>
            </a:r>
            <a:endParaRPr>
              <a:latin typeface="Calibri"/>
              <a:ea typeface="Calibri"/>
              <a:cs typeface="Calibri"/>
              <a:sym typeface="Calibri"/>
            </a:endParaRPr>
          </a:p>
        </p:txBody>
      </p:sp>
      <p:pic>
        <p:nvPicPr>
          <p:cNvPr id="133" name="Google Shape;133;p22"/>
          <p:cNvPicPr preferRelativeResize="0"/>
          <p:nvPr/>
        </p:nvPicPr>
        <p:blipFill>
          <a:blip r:embed="rId3">
            <a:alphaModFix/>
          </a:blip>
          <a:stretch>
            <a:fillRect/>
          </a:stretch>
        </p:blipFill>
        <p:spPr>
          <a:xfrm>
            <a:off x="3364975" y="585025"/>
            <a:ext cx="5592300" cy="3212501"/>
          </a:xfrm>
          <a:prstGeom prst="rect">
            <a:avLst/>
          </a:prstGeom>
          <a:noFill/>
          <a:ln>
            <a:noFill/>
          </a:ln>
        </p:spPr>
      </p:pic>
      <p:sp>
        <p:nvSpPr>
          <p:cNvPr id="134" name="Google Shape;13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