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a20039a36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20039a36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The watch will function as a regular watch in addition to reminding the user to wash their hands throughout the day and count down the recommended time of doing so. When the watch reaches the set time, buzzers will emit a sound to remind the user, and at the same time the LED light will light up. In order to achieve these functions, we need the materials in the above list, We will also update the list of subsequent feature development</a:t>
            </a:r>
            <a:endParaRPr sz="14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a486bb58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a486bb58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The watch will function as a regular watch in addition to reminding the user to wash their hands throughout the day and count down the recommended time of doing so. When the watch reaches the set time, buzzers will emit a sound to remind the user, and at the same time the LED light will light up. In order to achieve these functions, we need the materials in the above list, We will also update the list of subsequent feature development</a:t>
            </a:r>
            <a:endParaRPr sz="14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a20039a3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20039a36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final prototype, our goal is to have a fully functioning watch that can display both a 12-hour clock or a 24-hour clock, as well as remind the user to wash their hands, how long to wash their hands for, and collect that data so that the user will be able to track how often their hands get washed within a day. </a:t>
            </a:r>
            <a:endParaRPr/>
          </a:p>
          <a:p>
            <a:pPr indent="0" lvl="0" marL="0" rtl="0" algn="l">
              <a:spcBef>
                <a:spcPts val="0"/>
              </a:spcBef>
              <a:spcAft>
                <a:spcPts val="0"/>
              </a:spcAft>
              <a:buNone/>
            </a:pPr>
            <a:r>
              <a:rPr lang="en"/>
              <a:t>This is an especially useful function with the climate we are in now with co</a:t>
            </a:r>
            <a:endParaRPr/>
          </a:p>
          <a:p>
            <a:pPr indent="0" lvl="0" marL="0" rtl="0" algn="l">
              <a:spcBef>
                <a:spcPts val="0"/>
              </a:spcBef>
              <a:spcAft>
                <a:spcPts val="0"/>
              </a:spcAft>
              <a:buNone/>
            </a:pPr>
            <a:r>
              <a:rPr lang="en"/>
              <a:t>vid, as well as something useful to parents who want to track how often their child practices good hygiene.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a486bb58c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a486bb58c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final prototype, our goal is to have a fully functioning watch that can display both a 12-hour clock or a 24-hour clock, as well as remind the user to wash their hands, how long to wash their hands for, and collect that data so that the user will be able to track how often their hands get washed within a day. </a:t>
            </a:r>
            <a:endParaRPr/>
          </a:p>
          <a:p>
            <a:pPr indent="0" lvl="0" marL="0" rtl="0" algn="l">
              <a:spcBef>
                <a:spcPts val="0"/>
              </a:spcBef>
              <a:spcAft>
                <a:spcPts val="0"/>
              </a:spcAft>
              <a:buNone/>
            </a:pPr>
            <a:r>
              <a:rPr lang="en"/>
              <a:t>This is an especially useful function with the climate we are in now with covid, as well as something useful to parents who want to track how often their child practices good hygiene.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a20039a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a20039a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difficulties we expect to experience during the making of our prototypes are figuring out the code to make each special function work, how to debug our code, and how to combine all our ideas together into one functioning item. We anticipate needing to use a 3D printer or buy some parts and tools to make the final product.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a486bb58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a486bb58c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a20039a36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a20039a36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20039a36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20039a36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04f0703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04f0703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a5189b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5189b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a20039a3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20039a3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a20039a36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a20039a36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a20039a36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20039a36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a20039a3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20039a3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This watch is to help keep up good hygiene practices as well as act as a normal watch, that is able to transmit data to another device.</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chemeClr val="dk2"/>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486bb58c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486bb58c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This watch is to help keep up good hygiene practices as well as act as a normal watch, that is able to transmit data to another device.</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chemeClr val="dk2"/>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a20039a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a20039a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light of the current pandemic, having a watch with the hand-washing feature is a great way to create and maintain health and hygiene habits such as washing your hands when possible.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a20039a36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a20039a36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Our </a:t>
            </a:r>
            <a:r>
              <a:rPr lang="en" sz="1300">
                <a:solidFill>
                  <a:schemeClr val="dk2"/>
                </a:solidFill>
                <a:latin typeface="Roboto"/>
                <a:ea typeface="Roboto"/>
                <a:cs typeface="Roboto"/>
                <a:sym typeface="Roboto"/>
              </a:rPr>
              <a:t>Hand wash reminder watch will be Suitable for all ages. With Coronavirus affecting our lives, developing hand washing habits is so important to everyone. We hope this project can help people to practice good hygiene habits and awareness. This applied to people of all ages, and will especially be useful to parents who are wanting to track their child’s hygiene habits. The watch will also act as a teacher to the kid, indicating to them how long they must wash their hands for.</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chemeClr val="dk2"/>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a20039a36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a20039a36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Our Hand wash reminder watch will be Suitable for all ages. With Coronavirus affecting our lives, developing hand washing habits is so important to everyone. We hope this project can help people to practice good hygiene habits and awareness. This applied to people of all ages, and will especially be useful to parents who are wanting to track their child’s hygiene habits. The watch will also act as a teacher to the kid, indicating to them how long they must wash their hands for.</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chemeClr val="dk2"/>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a20039a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a20039a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The watch will function as a regular watch in addition to reminding the user to wash their hands throughout the day and count down the recommended time of doing so. When the watch reaches the set time, buzzers will emit a sound to remind the user, and at the same time the LED light will light up. In order to achieve these functions, we need the materials in the above list, We will also update the list of subsequent feature development</a:t>
            </a:r>
            <a:endParaRPr sz="14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create.arduino.cc/projecthub/Mukesh_Sankhla/diy-hand-wash-reminder-3b2ceb?ref=platform&amp;ref_id=424_trending__beginner_&amp;offset=28" TargetMode="External"/><Relationship Id="rId4" Type="http://schemas.openxmlformats.org/officeDocument/2006/relationships/hyperlink" Target="https://www.instructables.com/id/Make-your-own-smart-watch/" TargetMode="External"/><Relationship Id="rId5" Type="http://schemas.openxmlformats.org/officeDocument/2006/relationships/hyperlink" Target="http://www.cdc.gov/handwashing/when-how-handwash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Hand-Washing Smart Watch</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ECE 211/212 - Summer 2020</a:t>
            </a:r>
            <a:endParaRPr/>
          </a:p>
          <a:p>
            <a:pPr indent="0" lvl="0" marL="0" rtl="0" algn="l">
              <a:spcBef>
                <a:spcPts val="0"/>
              </a:spcBef>
              <a:spcAft>
                <a:spcPts val="0"/>
              </a:spcAft>
              <a:buNone/>
            </a:pPr>
            <a:r>
              <a:rPr lang="en"/>
              <a:t>Team: Gabrielle, Jana, Garth, Zheng</a:t>
            </a:r>
            <a:endParaRPr/>
          </a:p>
        </p:txBody>
      </p:sp>
      <p:pic>
        <p:nvPicPr>
          <p:cNvPr id="66" name="Google Shape;66;p13"/>
          <p:cNvPicPr preferRelativeResize="0"/>
          <p:nvPr/>
        </p:nvPicPr>
        <p:blipFill>
          <a:blip r:embed="rId3">
            <a:alphaModFix/>
          </a:blip>
          <a:stretch>
            <a:fillRect/>
          </a:stretch>
        </p:blipFill>
        <p:spPr>
          <a:xfrm>
            <a:off x="5609050" y="1822225"/>
            <a:ext cx="2076450" cy="233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125" name="Google Shape;125;p22"/>
          <p:cNvSpPr txBox="1"/>
          <p:nvPr/>
        </p:nvSpPr>
        <p:spPr>
          <a:xfrm>
            <a:off x="462100" y="1587250"/>
            <a:ext cx="6961800" cy="26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Materials Anticipated: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-Buzzer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-LED’s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-Push button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-Uno board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-Water resistant product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-Mini Tray Compartment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-Display Screen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-Wrist band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131" name="Google Shape;131;p23"/>
          <p:cNvSpPr txBox="1"/>
          <p:nvPr/>
        </p:nvSpPr>
        <p:spPr>
          <a:xfrm>
            <a:off x="462100" y="1587250"/>
            <a:ext cx="6961800" cy="26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Materials Anticipated: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-Buzzer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-LED’s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-Push button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-Uno board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-Water resistant product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-Mini Tray Compartment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-Display Screen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-Wrist band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3706500" cy="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Requirements</a:t>
            </a:r>
            <a:endParaRPr/>
          </a:p>
        </p:txBody>
      </p:sp>
      <p:sp>
        <p:nvSpPr>
          <p:cNvPr id="137" name="Google Shape;137;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Shows the time in a 24-hour and 12-hour format</a:t>
            </a:r>
            <a:endParaRPr/>
          </a:p>
          <a:p>
            <a:pPr indent="-311150" lvl="0" marL="457200" rtl="0" algn="l">
              <a:lnSpc>
                <a:spcPct val="200000"/>
              </a:lnSpc>
              <a:spcBef>
                <a:spcPts val="0"/>
              </a:spcBef>
              <a:spcAft>
                <a:spcPts val="0"/>
              </a:spcAft>
              <a:buSzPts val="1300"/>
              <a:buChar char="●"/>
            </a:pPr>
            <a:r>
              <a:rPr lang="en"/>
              <a:t>Notify user when to wash their hands </a:t>
            </a:r>
            <a:endParaRPr/>
          </a:p>
          <a:p>
            <a:pPr indent="-311150" lvl="0" marL="457200" rtl="0" algn="l">
              <a:lnSpc>
                <a:spcPct val="200000"/>
              </a:lnSpc>
              <a:spcBef>
                <a:spcPts val="0"/>
              </a:spcBef>
              <a:spcAft>
                <a:spcPts val="0"/>
              </a:spcAft>
              <a:buSzPts val="1300"/>
              <a:buChar char="●"/>
            </a:pPr>
            <a:r>
              <a:rPr lang="en"/>
              <a:t>Timer for washing hands</a:t>
            </a:r>
            <a:endParaRPr/>
          </a:p>
          <a:p>
            <a:pPr indent="-311150" lvl="0" marL="457200" rtl="0" algn="l">
              <a:lnSpc>
                <a:spcPct val="200000"/>
              </a:lnSpc>
              <a:spcBef>
                <a:spcPts val="0"/>
              </a:spcBef>
              <a:spcAft>
                <a:spcPts val="0"/>
              </a:spcAft>
              <a:buSzPts val="1300"/>
              <a:buChar char="●"/>
            </a:pPr>
            <a:r>
              <a:rPr lang="en"/>
              <a:t>Water Resistant</a:t>
            </a:r>
            <a:endParaRPr/>
          </a:p>
          <a:p>
            <a:pPr indent="-311150" lvl="0" marL="457200" rtl="0" algn="l">
              <a:lnSpc>
                <a:spcPct val="200000"/>
              </a:lnSpc>
              <a:spcBef>
                <a:spcPts val="0"/>
              </a:spcBef>
              <a:spcAft>
                <a:spcPts val="0"/>
              </a:spcAft>
              <a:buSzPts val="1300"/>
              <a:buChar char="●"/>
            </a:pPr>
            <a:r>
              <a:rPr lang="en"/>
              <a:t>Collect and transmit data about frequency of hand washing per day to another device (ei. Android via bluetooth or cloud)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3706500" cy="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Requirements</a:t>
            </a:r>
            <a:endParaRPr/>
          </a:p>
        </p:txBody>
      </p:sp>
      <p:sp>
        <p:nvSpPr>
          <p:cNvPr id="143" name="Google Shape;143;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Shows the time in a 24-hour and 12-hour format</a:t>
            </a:r>
            <a:endParaRPr/>
          </a:p>
          <a:p>
            <a:pPr indent="-311150" lvl="0" marL="457200" rtl="0" algn="l">
              <a:lnSpc>
                <a:spcPct val="200000"/>
              </a:lnSpc>
              <a:spcBef>
                <a:spcPts val="0"/>
              </a:spcBef>
              <a:spcAft>
                <a:spcPts val="0"/>
              </a:spcAft>
              <a:buSzPts val="1300"/>
              <a:buChar char="●"/>
            </a:pPr>
            <a:r>
              <a:rPr lang="en"/>
              <a:t>Notify user when to wash their hands </a:t>
            </a:r>
            <a:endParaRPr/>
          </a:p>
          <a:p>
            <a:pPr indent="-311150" lvl="0" marL="457200" rtl="0" algn="l">
              <a:lnSpc>
                <a:spcPct val="200000"/>
              </a:lnSpc>
              <a:spcBef>
                <a:spcPts val="0"/>
              </a:spcBef>
              <a:spcAft>
                <a:spcPts val="0"/>
              </a:spcAft>
              <a:buSzPts val="1300"/>
              <a:buChar char="●"/>
            </a:pPr>
            <a:r>
              <a:rPr lang="en"/>
              <a:t>Timer for washing hands</a:t>
            </a:r>
            <a:endParaRPr/>
          </a:p>
          <a:p>
            <a:pPr indent="-311150" lvl="0" marL="457200" rtl="0" algn="l">
              <a:lnSpc>
                <a:spcPct val="200000"/>
              </a:lnSpc>
              <a:spcBef>
                <a:spcPts val="0"/>
              </a:spcBef>
              <a:spcAft>
                <a:spcPts val="0"/>
              </a:spcAft>
              <a:buSzPts val="1300"/>
              <a:buChar char="●"/>
            </a:pPr>
            <a:r>
              <a:rPr lang="en"/>
              <a:t>Water Resistant</a:t>
            </a:r>
            <a:endParaRPr/>
          </a:p>
          <a:p>
            <a:pPr indent="-311150" lvl="0" marL="457200" rtl="0" algn="l">
              <a:lnSpc>
                <a:spcPct val="200000"/>
              </a:lnSpc>
              <a:spcBef>
                <a:spcPts val="0"/>
              </a:spcBef>
              <a:spcAft>
                <a:spcPts val="0"/>
              </a:spcAft>
              <a:buSzPts val="1300"/>
              <a:buChar char="●"/>
            </a:pPr>
            <a:r>
              <a:rPr lang="en"/>
              <a:t>Collect and transmit data about frequency of hand washing per day to another device (ei. Android via bluetooth or cloud)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a:t>
            </a:r>
            <a:endParaRPr/>
          </a:p>
        </p:txBody>
      </p:sp>
      <p:sp>
        <p:nvSpPr>
          <p:cNvPr id="149" name="Google Shape;149;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Creating the program that will be able to have all the functions described</a:t>
            </a:r>
            <a:endParaRPr/>
          </a:p>
          <a:p>
            <a:pPr indent="-298450" lvl="1" marL="914400" rtl="0" algn="l">
              <a:spcBef>
                <a:spcPts val="0"/>
              </a:spcBef>
              <a:spcAft>
                <a:spcPts val="0"/>
              </a:spcAft>
              <a:buSzPts val="1100"/>
              <a:buChar char="○"/>
            </a:pPr>
            <a:r>
              <a:rPr lang="en"/>
              <a:t>Writing the code</a:t>
            </a:r>
            <a:endParaRPr/>
          </a:p>
          <a:p>
            <a:pPr indent="-298450" lvl="1" marL="914400" rtl="0" algn="l">
              <a:spcBef>
                <a:spcPts val="0"/>
              </a:spcBef>
              <a:spcAft>
                <a:spcPts val="0"/>
              </a:spcAft>
              <a:buSzPts val="1100"/>
              <a:buChar char="○"/>
            </a:pPr>
            <a:r>
              <a:rPr lang="en"/>
              <a:t>Compiling and debugging code to ensure there are no errors</a:t>
            </a:r>
            <a:endParaRPr/>
          </a:p>
          <a:p>
            <a:pPr indent="-311150" lvl="0" marL="457200" rtl="0" algn="l">
              <a:spcBef>
                <a:spcPts val="0"/>
              </a:spcBef>
              <a:spcAft>
                <a:spcPts val="0"/>
              </a:spcAft>
              <a:buSzPts val="1300"/>
              <a:buChar char="●"/>
            </a:pPr>
            <a:r>
              <a:rPr lang="en"/>
              <a:t>Constructing</a:t>
            </a:r>
            <a:r>
              <a:rPr lang="en"/>
              <a:t> a prototype of the design</a:t>
            </a:r>
            <a:endParaRPr/>
          </a:p>
          <a:p>
            <a:pPr indent="-298450" lvl="1" marL="914400" rtl="0" algn="l">
              <a:spcBef>
                <a:spcPts val="0"/>
              </a:spcBef>
              <a:spcAft>
                <a:spcPts val="0"/>
              </a:spcAft>
              <a:buSzPts val="1100"/>
              <a:buChar char="○"/>
            </a:pPr>
            <a:r>
              <a:rPr lang="en"/>
              <a:t>3D printing</a:t>
            </a:r>
            <a:endParaRPr/>
          </a:p>
          <a:p>
            <a:pPr indent="-298450" lvl="1" marL="914400" rtl="0" algn="l">
              <a:spcBef>
                <a:spcPts val="0"/>
              </a:spcBef>
              <a:spcAft>
                <a:spcPts val="0"/>
              </a:spcAft>
              <a:buSzPts val="1100"/>
              <a:buChar char="○"/>
            </a:pPr>
            <a:r>
              <a:rPr lang="en"/>
              <a:t>Circuit design and implementation</a:t>
            </a:r>
            <a:endParaRPr/>
          </a:p>
          <a:p>
            <a:pPr indent="-311150" lvl="0" marL="457200" rtl="0" algn="l">
              <a:spcBef>
                <a:spcPts val="0"/>
              </a:spcBef>
              <a:spcAft>
                <a:spcPts val="0"/>
              </a:spcAft>
              <a:buSzPts val="1300"/>
              <a:buChar char="●"/>
            </a:pPr>
            <a:r>
              <a:rPr lang="en"/>
              <a:t>Bluetooth</a:t>
            </a:r>
            <a:r>
              <a:rPr lang="en"/>
              <a:t>/Cloud compatibility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151788" y="431685"/>
            <a:ext cx="8840424" cy="42801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Decomposition</a:t>
            </a:r>
            <a:endParaRPr/>
          </a:p>
        </p:txBody>
      </p:sp>
      <p:pic>
        <p:nvPicPr>
          <p:cNvPr id="160" name="Google Shape;160;p28"/>
          <p:cNvPicPr preferRelativeResize="0"/>
          <p:nvPr/>
        </p:nvPicPr>
        <p:blipFill rotWithShape="1">
          <a:blip r:embed="rId3">
            <a:alphaModFix/>
          </a:blip>
          <a:srcRect b="0" l="1620" r="-1620" t="0"/>
          <a:stretch/>
        </p:blipFill>
        <p:spPr>
          <a:xfrm>
            <a:off x="1163900" y="1442450"/>
            <a:ext cx="6819900" cy="2895600"/>
          </a:xfrm>
          <a:prstGeom prst="rect">
            <a:avLst/>
          </a:prstGeom>
          <a:noFill/>
          <a:ln>
            <a:noFill/>
          </a:ln>
        </p:spPr>
      </p:pic>
      <p:sp>
        <p:nvSpPr>
          <p:cNvPr id="161" name="Google Shape;161;p28"/>
          <p:cNvSpPr txBox="1"/>
          <p:nvPr/>
        </p:nvSpPr>
        <p:spPr>
          <a:xfrm>
            <a:off x="7312450" y="1442450"/>
            <a:ext cx="1300200" cy="17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0" y="0"/>
            <a:ext cx="4514400" cy="7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7" name="Google Shape;167;p29"/>
          <p:cNvSpPr txBox="1"/>
          <p:nvPr/>
        </p:nvSpPr>
        <p:spPr>
          <a:xfrm>
            <a:off x="0" y="692700"/>
            <a:ext cx="4023600" cy="145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12-hour and 24-hour clock</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Fight disease with hand-washing reminder</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Record wash time</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Track hand-washing daily</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Waterproof</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For all ages</a:t>
            </a:r>
            <a:endParaRPr>
              <a:solidFill>
                <a:schemeClr val="dk2"/>
              </a:solidFill>
              <a:latin typeface="Roboto"/>
              <a:ea typeface="Roboto"/>
              <a:cs typeface="Roboto"/>
              <a:sym typeface="Roboto"/>
            </a:endParaRPr>
          </a:p>
        </p:txBody>
      </p:sp>
      <p:pic>
        <p:nvPicPr>
          <p:cNvPr id="168" name="Google Shape;168;p29"/>
          <p:cNvPicPr preferRelativeResize="0"/>
          <p:nvPr/>
        </p:nvPicPr>
        <p:blipFill>
          <a:blip r:embed="rId3">
            <a:alphaModFix/>
          </a:blip>
          <a:stretch>
            <a:fillRect/>
          </a:stretch>
        </p:blipFill>
        <p:spPr>
          <a:xfrm>
            <a:off x="260551" y="2144701"/>
            <a:ext cx="5714800" cy="273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0" y="100"/>
            <a:ext cx="9144000" cy="76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4" name="Google Shape;174;p30"/>
          <p:cNvSpPr txBox="1"/>
          <p:nvPr/>
        </p:nvSpPr>
        <p:spPr>
          <a:xfrm>
            <a:off x="4911525" y="692750"/>
            <a:ext cx="4023600" cy="3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30"/>
          <p:cNvSpPr txBox="1"/>
          <p:nvPr/>
        </p:nvSpPr>
        <p:spPr>
          <a:xfrm>
            <a:off x="0" y="873300"/>
            <a:ext cx="9144000" cy="4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The hand washer reminder prototype was made using an Arduino Uno with a grove - vibration sensor with a smart device app.</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highlight>
                <a:schemeClr val="accent3"/>
              </a:highlight>
              <a:latin typeface="Roboto"/>
              <a:ea typeface="Roboto"/>
              <a:cs typeface="Roboto"/>
              <a:sym typeface="Roboto"/>
            </a:endParaRPr>
          </a:p>
          <a:p>
            <a:pPr indent="0" lvl="0" marL="0" rtl="0" algn="l">
              <a:spcBef>
                <a:spcPts val="0"/>
              </a:spcBef>
              <a:spcAft>
                <a:spcPts val="0"/>
              </a:spcAft>
              <a:buNone/>
            </a:pPr>
            <a:r>
              <a:rPr lang="en" sz="1200">
                <a:solidFill>
                  <a:schemeClr val="dk2"/>
                </a:solidFill>
                <a:highlight>
                  <a:schemeClr val="accent3"/>
                </a:highlight>
                <a:latin typeface="Roboto"/>
                <a:ea typeface="Roboto"/>
                <a:cs typeface="Roboto"/>
                <a:sym typeface="Roboto"/>
              </a:rPr>
              <a:t>Whenever a person washes his/her hands after the set alarm goes off,  the vibration sensor detects </a:t>
            </a:r>
            <a:r>
              <a:rPr lang="en" sz="1200">
                <a:solidFill>
                  <a:schemeClr val="dk2"/>
                </a:solidFill>
                <a:latin typeface="Roboto"/>
                <a:ea typeface="Roboto"/>
                <a:cs typeface="Roboto"/>
                <a:sym typeface="Roboto"/>
              </a:rPr>
              <a:t>hand washing gestures </a:t>
            </a:r>
            <a:r>
              <a:rPr lang="en" sz="1200">
                <a:solidFill>
                  <a:schemeClr val="dk2"/>
                </a:solidFill>
                <a:highlight>
                  <a:schemeClr val="accent3"/>
                </a:highlight>
                <a:latin typeface="Roboto"/>
                <a:ea typeface="Roboto"/>
                <a:cs typeface="Roboto"/>
                <a:sym typeface="Roboto"/>
              </a:rPr>
              <a:t>and triggers the reset of the Arduino board for 20 seconds.</a:t>
            </a:r>
            <a:endParaRPr sz="1200">
              <a:solidFill>
                <a:schemeClr val="dk2"/>
              </a:solidFill>
              <a:highlight>
                <a:schemeClr val="accent3"/>
              </a:highlight>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It was designed to run on smart devices to provide reminders and automatically keep track of each hand wash data.</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Regular hand washing is widely recognized as the most effective means to combat the spread of infectious illness/ viruses such as COVID-19. We as a team thinks it is a highly scalable project and overcomes most limitations for an individual.</a:t>
            </a:r>
            <a:endParaRPr sz="1200">
              <a:solidFill>
                <a:schemeClr val="dk2"/>
              </a:solidFill>
              <a:highlight>
                <a:schemeClr val="accent3"/>
              </a:highlight>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0" y="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MATRIX</a:t>
            </a:r>
            <a:endParaRPr/>
          </a:p>
        </p:txBody>
      </p:sp>
      <p:pic>
        <p:nvPicPr>
          <p:cNvPr id="72" name="Google Shape;72;p14"/>
          <p:cNvPicPr preferRelativeResize="0"/>
          <p:nvPr/>
        </p:nvPicPr>
        <p:blipFill>
          <a:blip r:embed="rId3">
            <a:alphaModFix/>
          </a:blip>
          <a:stretch>
            <a:fillRect/>
          </a:stretch>
        </p:blipFill>
        <p:spPr>
          <a:xfrm>
            <a:off x="1321200" y="1708875"/>
            <a:ext cx="6977974" cy="271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REFERENCES</a:t>
            </a:r>
            <a:endParaRPr sz="2200"/>
          </a:p>
        </p:txBody>
      </p:sp>
      <p:sp>
        <p:nvSpPr>
          <p:cNvPr id="186" name="Google Shape;186;p32"/>
          <p:cNvSpPr txBox="1"/>
          <p:nvPr/>
        </p:nvSpPr>
        <p:spPr>
          <a:xfrm>
            <a:off x="808575" y="681025"/>
            <a:ext cx="5466300" cy="3325200"/>
          </a:xfrm>
          <a:prstGeom prst="rect">
            <a:avLst/>
          </a:prstGeom>
          <a:noFill/>
          <a:ln>
            <a:noFill/>
          </a:ln>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None/>
            </a:pPr>
            <a:r>
              <a:rPr lang="en" sz="1200">
                <a:solidFill>
                  <a:srgbClr val="323232"/>
                </a:solidFill>
                <a:latin typeface="Times New Roman"/>
                <a:ea typeface="Times New Roman"/>
                <a:cs typeface="Times New Roman"/>
                <a:sym typeface="Times New Roman"/>
              </a:rPr>
              <a:t>DIY Hand Wash Reminder. (n.d.). Retrieved from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https://create.arduino.cc/projecthub/Mukesh_Sankhla/diy-hand-wash-reminder-3b2ceb?ref=platform&amp;ref_id=424_trending__beginner_&amp;offset=28</a:t>
            </a:r>
            <a:endParaRPr sz="1200">
              <a:solidFill>
                <a:srgbClr val="323232"/>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00">
                <a:solidFill>
                  <a:srgbClr val="323232"/>
                </a:solidFill>
                <a:latin typeface="Times New Roman"/>
                <a:ea typeface="Times New Roman"/>
                <a:cs typeface="Times New Roman"/>
                <a:sym typeface="Times New Roman"/>
              </a:rPr>
              <a:t>GodsTale, &amp; Instructables. (2017, October 17). Make Your Own Smart Watch. Retrieved from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https://www.instructables.com/id/Make-your-own-smart-watch/</a:t>
            </a:r>
            <a:endParaRPr sz="1200">
              <a:solidFill>
                <a:srgbClr val="323232"/>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00">
                <a:solidFill>
                  <a:srgbClr val="323232"/>
                </a:solidFill>
                <a:latin typeface="Times New Roman"/>
                <a:ea typeface="Times New Roman"/>
                <a:cs typeface="Times New Roman"/>
                <a:sym typeface="Times New Roman"/>
              </a:rPr>
              <a:t>“When and How to Wash Your Hands.” </a:t>
            </a:r>
            <a:r>
              <a:rPr i="1" lang="en" sz="1200">
                <a:solidFill>
                  <a:srgbClr val="323232"/>
                </a:solidFill>
                <a:latin typeface="Times New Roman"/>
                <a:ea typeface="Times New Roman"/>
                <a:cs typeface="Times New Roman"/>
                <a:sym typeface="Times New Roman"/>
              </a:rPr>
              <a:t>Centers for Disease Control and Prevention</a:t>
            </a:r>
            <a:r>
              <a:rPr lang="en" sz="1200">
                <a:solidFill>
                  <a:srgbClr val="323232"/>
                </a:solidFill>
                <a:latin typeface="Times New Roman"/>
                <a:ea typeface="Times New Roman"/>
                <a:cs typeface="Times New Roman"/>
                <a:sym typeface="Times New Roman"/>
              </a:rPr>
              <a:t>, Centers for Disease Control and Prevention, 2 Apr. 2020, </a:t>
            </a: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www.cdc.gov/handwashing/when-how-handwashing.html</a:t>
            </a:r>
            <a:r>
              <a:rPr lang="en" sz="1200">
                <a:solidFill>
                  <a:srgbClr val="323232"/>
                </a:solidFill>
                <a:latin typeface="Times New Roman"/>
                <a:ea typeface="Times New Roman"/>
                <a:cs typeface="Times New Roman"/>
                <a:sym typeface="Times New Roman"/>
              </a:rPr>
              <a:t>.</a:t>
            </a:r>
            <a:endParaRPr sz="1200">
              <a:solidFill>
                <a:srgbClr val="32323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MATRIX</a:t>
            </a:r>
            <a:endParaRPr/>
          </a:p>
        </p:txBody>
      </p:sp>
      <p:pic>
        <p:nvPicPr>
          <p:cNvPr id="78" name="Google Shape;78;p15"/>
          <p:cNvPicPr preferRelativeResize="0"/>
          <p:nvPr/>
        </p:nvPicPr>
        <p:blipFill>
          <a:blip r:embed="rId3">
            <a:alphaModFix/>
          </a:blip>
          <a:stretch>
            <a:fillRect/>
          </a:stretch>
        </p:blipFill>
        <p:spPr>
          <a:xfrm>
            <a:off x="1321200" y="1708875"/>
            <a:ext cx="6977974" cy="271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a:t>
            </a:r>
            <a:endParaRPr/>
          </a:p>
        </p:txBody>
      </p:sp>
      <p:pic>
        <p:nvPicPr>
          <p:cNvPr id="84" name="Google Shape;84;p16"/>
          <p:cNvPicPr preferRelativeResize="0"/>
          <p:nvPr/>
        </p:nvPicPr>
        <p:blipFill>
          <a:blip r:embed="rId3">
            <a:alphaModFix/>
          </a:blip>
          <a:stretch>
            <a:fillRect/>
          </a:stretch>
        </p:blipFill>
        <p:spPr>
          <a:xfrm>
            <a:off x="5507050" y="2770650"/>
            <a:ext cx="2441642" cy="1828875"/>
          </a:xfrm>
          <a:prstGeom prst="rect">
            <a:avLst/>
          </a:prstGeom>
          <a:noFill/>
          <a:ln>
            <a:noFill/>
          </a:ln>
        </p:spPr>
      </p:pic>
      <p:pic>
        <p:nvPicPr>
          <p:cNvPr id="85" name="Google Shape;85;p16"/>
          <p:cNvPicPr preferRelativeResize="0"/>
          <p:nvPr/>
        </p:nvPicPr>
        <p:blipFill>
          <a:blip r:embed="rId4">
            <a:alphaModFix/>
          </a:blip>
          <a:stretch>
            <a:fillRect/>
          </a:stretch>
        </p:blipFill>
        <p:spPr>
          <a:xfrm>
            <a:off x="5592850" y="428625"/>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a:t>
            </a:r>
            <a:endParaRPr/>
          </a:p>
        </p:txBody>
      </p:sp>
      <p:pic>
        <p:nvPicPr>
          <p:cNvPr id="91" name="Google Shape;91;p17"/>
          <p:cNvPicPr preferRelativeResize="0"/>
          <p:nvPr/>
        </p:nvPicPr>
        <p:blipFill>
          <a:blip r:embed="rId3">
            <a:alphaModFix/>
          </a:blip>
          <a:stretch>
            <a:fillRect/>
          </a:stretch>
        </p:blipFill>
        <p:spPr>
          <a:xfrm>
            <a:off x="5507050" y="2770650"/>
            <a:ext cx="2441642" cy="1828875"/>
          </a:xfrm>
          <a:prstGeom prst="rect">
            <a:avLst/>
          </a:prstGeom>
          <a:noFill/>
          <a:ln>
            <a:noFill/>
          </a:ln>
        </p:spPr>
      </p:pic>
      <p:pic>
        <p:nvPicPr>
          <p:cNvPr id="92" name="Google Shape;92;p17"/>
          <p:cNvPicPr preferRelativeResize="0"/>
          <p:nvPr/>
        </p:nvPicPr>
        <p:blipFill>
          <a:blip r:embed="rId4">
            <a:alphaModFix/>
          </a:blip>
          <a:stretch>
            <a:fillRect/>
          </a:stretch>
        </p:blipFill>
        <p:spPr>
          <a:xfrm>
            <a:off x="5592850" y="428625"/>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98" name="Google Shape;98;p18"/>
          <p:cNvSpPr txBox="1"/>
          <p:nvPr/>
        </p:nvSpPr>
        <p:spPr>
          <a:xfrm>
            <a:off x="606025" y="1496850"/>
            <a:ext cx="7902900" cy="30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797125" y="799750"/>
            <a:ext cx="7549752" cy="4057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a:t>
            </a:r>
            <a:endParaRPr/>
          </a:p>
        </p:txBody>
      </p:sp>
      <p:pic>
        <p:nvPicPr>
          <p:cNvPr id="105" name="Google Shape;105;p19"/>
          <p:cNvPicPr preferRelativeResize="0"/>
          <p:nvPr/>
        </p:nvPicPr>
        <p:blipFill>
          <a:blip r:embed="rId3">
            <a:alphaModFix/>
          </a:blip>
          <a:stretch>
            <a:fillRect/>
          </a:stretch>
        </p:blipFill>
        <p:spPr>
          <a:xfrm>
            <a:off x="2969488" y="1274350"/>
            <a:ext cx="5942520" cy="3714075"/>
          </a:xfrm>
          <a:prstGeom prst="rect">
            <a:avLst/>
          </a:prstGeom>
          <a:noFill/>
          <a:ln>
            <a:noFill/>
          </a:ln>
        </p:spPr>
      </p:pic>
      <p:sp>
        <p:nvSpPr>
          <p:cNvPr id="106" name="Google Shape;106;p19"/>
          <p:cNvSpPr txBox="1"/>
          <p:nvPr/>
        </p:nvSpPr>
        <p:spPr>
          <a:xfrm>
            <a:off x="476450" y="1753700"/>
            <a:ext cx="26412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urier New"/>
                <a:ea typeface="Courier New"/>
                <a:cs typeface="Courier New"/>
                <a:sym typeface="Courier New"/>
              </a:rPr>
              <a:t>For Everyone!</a:t>
            </a:r>
            <a:endParaRPr b="1" sz="15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a:t>
            </a:r>
            <a:endParaRPr/>
          </a:p>
        </p:txBody>
      </p:sp>
      <p:pic>
        <p:nvPicPr>
          <p:cNvPr id="112" name="Google Shape;112;p20"/>
          <p:cNvPicPr preferRelativeResize="0"/>
          <p:nvPr/>
        </p:nvPicPr>
        <p:blipFill>
          <a:blip r:embed="rId3">
            <a:alphaModFix/>
          </a:blip>
          <a:stretch>
            <a:fillRect/>
          </a:stretch>
        </p:blipFill>
        <p:spPr>
          <a:xfrm>
            <a:off x="2969488" y="1274350"/>
            <a:ext cx="5942520" cy="3714075"/>
          </a:xfrm>
          <a:prstGeom prst="rect">
            <a:avLst/>
          </a:prstGeom>
          <a:noFill/>
          <a:ln>
            <a:noFill/>
          </a:ln>
        </p:spPr>
      </p:pic>
      <p:sp>
        <p:nvSpPr>
          <p:cNvPr id="113" name="Google Shape;113;p20"/>
          <p:cNvSpPr txBox="1"/>
          <p:nvPr/>
        </p:nvSpPr>
        <p:spPr>
          <a:xfrm>
            <a:off x="476450" y="1753700"/>
            <a:ext cx="26412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ourier New"/>
                <a:ea typeface="Courier New"/>
                <a:cs typeface="Courier New"/>
                <a:sym typeface="Courier New"/>
              </a:rPr>
              <a:t>For Everyone!</a:t>
            </a:r>
            <a:endParaRPr b="1" sz="15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119" name="Google Shape;119;p21"/>
          <p:cNvSpPr txBox="1"/>
          <p:nvPr/>
        </p:nvSpPr>
        <p:spPr>
          <a:xfrm>
            <a:off x="462100" y="1587250"/>
            <a:ext cx="6961800" cy="26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Materials Anticipated: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-Buzzer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-LED’s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-Push button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-Uno board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-Water resistant product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-Mini Tray Compartment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-Display Screen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-Wrist band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