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5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tags/tag6.xml" ContentType="application/vnd.openxmlformats-officedocument.presentationml.tags+xml"/>
  <Override PartName="/ppt/notesSlides/notesSlide18.xml" ContentType="application/vnd.openxmlformats-officedocument.presentationml.notesSlide+xml"/>
  <Override PartName="/ppt/tags/tag7.xml" ContentType="application/vnd.openxmlformats-officedocument.presentationml.tags+xml"/>
  <Override PartName="/ppt/notesSlides/notesSlide19.xml" ContentType="application/vnd.openxmlformats-officedocument.presentationml.notesSlide+xml"/>
  <Override PartName="/ppt/tags/tag8.xml" ContentType="application/vnd.openxmlformats-officedocument.presentationml.tags+xml"/>
  <Override PartName="/ppt/notesSlides/notesSlide20.xml" ContentType="application/vnd.openxmlformats-officedocument.presentationml.notesSlide+xml"/>
  <Override PartName="/ppt/tags/tag9.xml" ContentType="application/vnd.openxmlformats-officedocument.presentationml.tags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0" r:id="rId1"/>
  </p:sldMasterIdLst>
  <p:notesMasterIdLst>
    <p:notesMasterId r:id="rId23"/>
  </p:notesMasterIdLst>
  <p:sldIdLst>
    <p:sldId id="876" r:id="rId2"/>
    <p:sldId id="860" r:id="rId3"/>
    <p:sldId id="759" r:id="rId4"/>
    <p:sldId id="1054" r:id="rId5"/>
    <p:sldId id="1090" r:id="rId6"/>
    <p:sldId id="1091" r:id="rId7"/>
    <p:sldId id="1092" r:id="rId8"/>
    <p:sldId id="1093" r:id="rId9"/>
    <p:sldId id="1094" r:id="rId10"/>
    <p:sldId id="1095" r:id="rId11"/>
    <p:sldId id="1096" r:id="rId12"/>
    <p:sldId id="1056" r:id="rId13"/>
    <p:sldId id="1097" r:id="rId14"/>
    <p:sldId id="1098" r:id="rId15"/>
    <p:sldId id="1099" r:id="rId16"/>
    <p:sldId id="1100" r:id="rId17"/>
    <p:sldId id="1101" r:id="rId18"/>
    <p:sldId id="957" r:id="rId19"/>
    <p:sldId id="958" r:id="rId20"/>
    <p:sldId id="874" r:id="rId21"/>
    <p:sldId id="291" r:id="rId22"/>
  </p:sldIdLst>
  <p:sldSz cx="9144000" cy="5143500" type="screen16x9"/>
  <p:notesSz cx="6858000" cy="9144000"/>
  <p:custDataLst>
    <p:tags r:id="rId24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336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arbara Reif" initials="BR" lastIdx="3" clrIdx="0"/>
  <p:cmAuthor id="1" name="Jane Gibbons -X (jagibbon - DEL ORO CONSULTING INC at Cisco)" initials="JG-(-DOCIaC" lastIdx="28" clrIdx="1">
    <p:extLst>
      <p:ext uri="{19B8F6BF-5375-455C-9EA6-DF929625EA0E}">
        <p15:presenceInfo xmlns:p15="http://schemas.microsoft.com/office/powerpoint/2012/main" userId="S-1-5-21-1708537768-1303643608-725345543-200204" providerId="AD"/>
      </p:ext>
    </p:extLst>
  </p:cmAuthor>
  <p:cmAuthor id="2" name="Bob Vachon" initials="BV" lastIdx="24" clrIdx="2">
    <p:extLst>
      <p:ext uri="{19B8F6BF-5375-455C-9EA6-DF929625EA0E}">
        <p15:presenceInfo xmlns:p15="http://schemas.microsoft.com/office/powerpoint/2012/main" userId="c7abe87968a0b633" providerId="Windows Live"/>
      </p:ext>
    </p:extLst>
  </p:cmAuthor>
  <p:cmAuthor id="3" name="Sue Livingston -X (suliving - UNICON INC at Cisco)" initials="SL-(-UIaC" lastIdx="26" clrIdx="3">
    <p:extLst>
      <p:ext uri="{19B8F6BF-5375-455C-9EA6-DF929625EA0E}">
        <p15:presenceInfo xmlns:p15="http://schemas.microsoft.com/office/powerpoint/2012/main" userId="S::suliving@cisco.com::dc701d48-dd51-411a-9041-b7f1328f1486" providerId="AD"/>
      </p:ext>
    </p:extLst>
  </p:cmAuthor>
  <p:cmAuthor id="4" name="jagibbon" initials="jmg" lastIdx="8" clrIdx="4">
    <p:extLst>
      <p:ext uri="{19B8F6BF-5375-455C-9EA6-DF929625EA0E}">
        <p15:presenceInfo xmlns:p15="http://schemas.microsoft.com/office/powerpoint/2012/main" userId="jagibbo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00CC"/>
    <a:srgbClr val="000099"/>
    <a:srgbClr val="CC99FF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941" autoAdjust="0"/>
    <p:restoredTop sz="86488" autoAdjust="0"/>
  </p:normalViewPr>
  <p:slideViewPr>
    <p:cSldViewPr snapToGrid="0" showGuides="1">
      <p:cViewPr varScale="1">
        <p:scale>
          <a:sx n="125" d="100"/>
          <a:sy n="125" d="100"/>
        </p:scale>
        <p:origin x="822" y="108"/>
      </p:cViewPr>
      <p:guideLst>
        <p:guide orient="horz" pos="1620"/>
        <p:guide pos="336"/>
      </p:guideLst>
    </p:cSldViewPr>
  </p:slideViewPr>
  <p:outlineViewPr>
    <p:cViewPr>
      <p:scale>
        <a:sx n="33" d="100"/>
        <a:sy n="33" d="100"/>
      </p:scale>
      <p:origin x="0" y="-22670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11" d="100"/>
        <a:sy n="111" d="100"/>
      </p:scale>
      <p:origin x="0" y="-512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6337D9-3022-3D41-8D8A-BDF2F3B0DD8E}" type="datetimeFigureOut">
              <a:rPr lang="en-US" smtClean="0"/>
              <a:t>9/18/2021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41018C-6CAF-B84E-B92C-ECB119457FBA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564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s-419"/>
              <a:t>Cisco Networking Academy ProgramPrograma de la Academia de Redes de Cisco</a:t>
            </a:r>
          </a:p>
          <a:p>
            <a:pPr rtl="0"/>
            <a:r>
              <a:rPr lang="es-419"/>
              <a:t>Introducción a Redes v7.0 (ITN)</a:t>
            </a:r>
          </a:p>
          <a:p>
            <a:pPr rtl="0"/>
            <a:r>
              <a:rPr lang="es-419"/>
              <a:t>Módulo 5: Sistemas de numeración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081187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s-419"/>
              <a:t>5 – Sistemas numéricos</a:t>
            </a:r>
          </a:p>
          <a:p>
            <a:pPr rtl="0"/>
            <a:r>
              <a:rPr lang="es-419"/>
              <a:t>5.1 – Sistemas de numeración binaria</a:t>
            </a:r>
          </a:p>
          <a:p>
            <a:pPr rtl="0"/>
            <a:r>
              <a:rPr lang="es-419"/>
              <a:t>5.1.8 – Ejemplo de conversión de decimal a binario</a:t>
            </a:r>
          </a:p>
          <a:p>
            <a:pPr rtl="0"/>
            <a:r>
              <a:rPr lang="es-419"/>
              <a:t>5.1.9 - Actividad - Conversiones de decimal a binario</a:t>
            </a:r>
          </a:p>
          <a:p>
            <a:pPr rtl="0"/>
            <a:r>
              <a:rPr lang="es-419"/>
              <a:t>5.1.10 – Actividad: Juego binario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16944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s-419"/>
              <a:t>5 – Sistemas numéricos</a:t>
            </a:r>
          </a:p>
          <a:p>
            <a:pPr rtl="0"/>
            <a:r>
              <a:rPr lang="es-419"/>
              <a:t>5.1 – Sistemas de numeración binaria</a:t>
            </a:r>
          </a:p>
          <a:p>
            <a:pPr rtl="0"/>
            <a:r>
              <a:rPr lang="es-419"/>
              <a:t>5.1.11 — Direcciones IPv4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147983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s-419"/>
              <a:t>5- Sistemas numéricos</a:t>
            </a:r>
          </a:p>
          <a:p>
            <a:pPr rtl="0"/>
            <a:r>
              <a:rPr lang="es-419"/>
              <a:t>5.2 - Sistema de números hexadecimales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632910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s-419"/>
              <a:t>5 – Sistemas numéricos</a:t>
            </a:r>
          </a:p>
          <a:p>
            <a:pPr rtl="0"/>
            <a:r>
              <a:rPr lang="es-419"/>
              <a:t>5.2 – Sistemas de números hexadecimales</a:t>
            </a:r>
          </a:p>
          <a:p>
            <a:pPr rtl="0"/>
            <a:r>
              <a:rPr lang="es-419"/>
              <a:t>5.2.1: Direcciones hexadecimales e IPv6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338363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s-419"/>
              <a:t>5 – Sistemas numéricos</a:t>
            </a:r>
          </a:p>
          <a:p>
            <a:pPr rtl="0"/>
            <a:r>
              <a:rPr lang="es-419"/>
              <a:t>5.2 – Sistemas de números hexadecimales</a:t>
            </a:r>
          </a:p>
          <a:p>
            <a:pPr rtl="0"/>
            <a:r>
              <a:rPr lang="es-419"/>
              <a:t>5.2.1: Direcciones hexadecimales e IPv6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878752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s-419"/>
              <a:t>5 – Sistemas numéricos</a:t>
            </a:r>
          </a:p>
          <a:p>
            <a:pPr rtl="0"/>
            <a:r>
              <a:rPr lang="es-419"/>
              <a:t>5.2 – Sistemas de números hexadecimales</a:t>
            </a:r>
          </a:p>
          <a:p>
            <a:pPr rtl="0"/>
            <a:r>
              <a:rPr lang="es-419"/>
              <a:t>5.2.2 — Vídeo — Conversión entre sistemas de numeración hexadecimal y decimal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364433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s-419"/>
              <a:t>5 – Sistemas numéricos</a:t>
            </a:r>
          </a:p>
          <a:p>
            <a:pPr rtl="0"/>
            <a:r>
              <a:rPr lang="es-419"/>
              <a:t>5.2 – Sistemas de números hexadecimales</a:t>
            </a:r>
          </a:p>
          <a:p>
            <a:pPr rtl="0"/>
            <a:r>
              <a:rPr lang="es-419"/>
              <a:t>5.2.3 – </a:t>
            </a:r>
            <a:r>
              <a:rPr lang="es-419" sz="1200"/>
              <a:t>Decimal to Hexadecimal Conversions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612798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s-419"/>
              <a:t>5 – Sistemas numéricos</a:t>
            </a:r>
          </a:p>
          <a:p>
            <a:pPr rtl="0"/>
            <a:r>
              <a:rPr lang="es-419"/>
              <a:t>5.2 – Sistemas de números hexadecimales</a:t>
            </a:r>
          </a:p>
          <a:p>
            <a:pPr rtl="0"/>
            <a:r>
              <a:rPr lang="es-419"/>
              <a:t>5.2.4 - </a:t>
            </a:r>
            <a:r>
              <a:rPr lang="es-419" sz="1200"/>
              <a:t>Hexadecimal to Decimal Conversions</a:t>
            </a:r>
          </a:p>
          <a:p>
            <a:pPr rtl="0"/>
            <a:r>
              <a:rPr lang="es-419" sz="1200"/>
              <a:t>5.2.5 — Compruebe su comprensión — Sistema numérico hexadecimal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747155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buFontTx/>
              <a:buNone/>
            </a:pPr>
            <a:r>
              <a:rPr lang="es-419"/>
              <a:t>5 - Sistemas numéricos</a:t>
            </a:r>
          </a:p>
          <a:p>
            <a:pPr rtl="0">
              <a:buFontTx/>
              <a:buNone/>
            </a:pPr>
            <a:r>
              <a:rPr lang="es-419"/>
              <a:t>5.3 - Módulo de práctica y cuestionario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71436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rtl="0"/>
            <a:fld id="{3997A419-355F-A04A-96E0-21643AF8E9FF}" type="slidenum">
              <a:rPr sz="800">
                <a:solidFill>
                  <a:prstClr val="black"/>
                </a:solidFill>
              </a:rPr>
              <a:pPr rtl="0"/>
              <a:t>19</a:t>
            </a:fld>
            <a:endParaRPr sz="800">
              <a:solidFill>
                <a:prstClr val="black"/>
              </a:solidFill>
            </a:endParaRPr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rtl="0"/>
            <a:r>
              <a:rPr lang="es-419"/>
              <a:t>5 – Sistemas numéricos</a:t>
            </a:r>
          </a:p>
          <a:p>
            <a:pPr rtl="0"/>
            <a:r>
              <a:rPr lang="es-419"/>
              <a:t>5.3 Módulo de Práctica y Cuestionario</a:t>
            </a:r>
          </a:p>
          <a:p>
            <a:pPr rtl="0"/>
            <a:r>
              <a:rPr lang="es-419"/>
              <a:t>5.3.1 – ¿Qué aprendí en este módulo?</a:t>
            </a:r>
          </a:p>
          <a:p>
            <a:pPr rtl="0"/>
            <a:r>
              <a:rPr lang="es-419" sz="1200"/>
              <a:t>5.3.2 – Preguntas del módulo</a:t>
            </a:r>
          </a:p>
        </p:txBody>
      </p:sp>
    </p:spTree>
    <p:extLst>
      <p:ext uri="{BB962C8B-B14F-4D97-AF65-F5344CB8AC3E}">
        <p14:creationId xmlns:p14="http://schemas.microsoft.com/office/powerpoint/2010/main" val="14768241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rtl="0"/>
            <a:fld id="{7C839C26-801B-42B6-A101-60F37FE2B0A8}" type="slidenum">
              <a:rPr sz="800" b="0">
                <a:solidFill>
                  <a:prstClr val="black"/>
                </a:solidFill>
              </a:rPr>
              <a:pPr algn="r" rtl="0"/>
              <a:t>2</a:t>
            </a:fld>
            <a:endParaRPr sz="800" b="0">
              <a:solidFill>
                <a:prstClr val="black"/>
              </a:solidFill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rtl="0">
              <a:buFontTx/>
              <a:buNone/>
            </a:pPr>
            <a:r>
              <a:rPr lang="es-419"/>
              <a:t>5.0 Introducción</a:t>
            </a:r>
          </a:p>
          <a:p>
            <a:pPr rtl="0">
              <a:buFontTx/>
              <a:buNone/>
            </a:pPr>
            <a:r>
              <a:rPr lang="es-419"/>
              <a:t>5.0.2 – ¿Qué aprenderé en este módulo?</a:t>
            </a:r>
          </a:p>
        </p:txBody>
      </p:sp>
    </p:spTree>
    <p:extLst>
      <p:ext uri="{BB962C8B-B14F-4D97-AF65-F5344CB8AC3E}">
        <p14:creationId xmlns:p14="http://schemas.microsoft.com/office/powerpoint/2010/main" val="17344456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rtl="0"/>
            <a:fld id="{6C92755B-29FD-8743-9094-C0E3A734D22E}" type="slidenum">
              <a:rPr sz="800">
                <a:solidFill>
                  <a:prstClr val="black"/>
                </a:solidFill>
              </a:rPr>
              <a:pPr rtl="0"/>
              <a:t>20</a:t>
            </a:fld>
            <a:endParaRPr sz="800">
              <a:solidFill>
                <a:prstClr val="black"/>
              </a:solidFill>
            </a:endParaRPr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74291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913942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s-419"/>
              <a:t>5 -Sistemas numéricos</a:t>
            </a:r>
          </a:p>
          <a:p>
            <a:pPr rtl="0"/>
            <a:r>
              <a:rPr lang="es-419"/>
              <a:t>5.1 Sistema de numeración binaria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255296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s-419"/>
              <a:t>5 – Sistemas numéricos</a:t>
            </a:r>
          </a:p>
          <a:p>
            <a:pPr rtl="0"/>
            <a:r>
              <a:rPr lang="es-419"/>
              <a:t>5.1 – Sistemas de numeración binaria</a:t>
            </a:r>
          </a:p>
          <a:p>
            <a:pPr rtl="0"/>
            <a:r>
              <a:rPr lang="es-419"/>
              <a:t>5.1.1 — Direcciones binarias e IPv4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923122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s-419"/>
              <a:t>5 – Sistemas numéricos</a:t>
            </a:r>
          </a:p>
          <a:p>
            <a:pPr rtl="0"/>
            <a:r>
              <a:rPr lang="es-419"/>
              <a:t>5.1 – Sistemas de numeración binaria</a:t>
            </a:r>
          </a:p>
          <a:p>
            <a:pPr rtl="0"/>
            <a:r>
              <a:rPr lang="es-419"/>
              <a:t>5.1.2 – Video - Convertir entre sistemas de numeración binarios y decimales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75425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s-419"/>
              <a:t>5 – Sistemas numéricos</a:t>
            </a:r>
          </a:p>
          <a:p>
            <a:pPr rtl="0"/>
            <a:r>
              <a:rPr lang="es-419"/>
              <a:t>5.1 – Sistemas de numeración binaria</a:t>
            </a:r>
          </a:p>
          <a:p>
            <a:pPr rtl="0"/>
            <a:r>
              <a:rPr lang="es-419"/>
              <a:t>5.1.3 – Notación de posición binaria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578811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s-419"/>
              <a:t>5 – Sistemas numéricos</a:t>
            </a:r>
          </a:p>
          <a:p>
            <a:pPr rtl="0"/>
            <a:r>
              <a:rPr lang="es-419"/>
              <a:t>5.1 – Sistemas de numeración binaria</a:t>
            </a:r>
          </a:p>
          <a:p>
            <a:pPr rtl="0"/>
            <a:r>
              <a:rPr lang="es-419"/>
              <a:t>5.1.3 – Notación de posición binaria</a:t>
            </a:r>
          </a:p>
          <a:p>
            <a:pPr rtl="0"/>
            <a:r>
              <a:rPr lang="es-419"/>
              <a:t>5.1.4 — Compruebe su comprensión — Sistema de números binarios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419780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s-419"/>
              <a:t>5 – Sistemas numéricos</a:t>
            </a:r>
          </a:p>
          <a:p>
            <a:pPr rtl="0"/>
            <a:r>
              <a:rPr lang="es-419"/>
              <a:t>5.1 – Sistemas de numeración binaria</a:t>
            </a:r>
          </a:p>
          <a:p>
            <a:pPr rtl="0"/>
            <a:r>
              <a:rPr lang="es-419"/>
              <a:t>5.1.5 - Convertir binario a decimal</a:t>
            </a:r>
          </a:p>
          <a:p>
            <a:pPr rtl="0"/>
            <a:r>
              <a:rPr lang="es-419"/>
              <a:t>5.1.6 – Actividad - Conversión de sistema binario a decimal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636774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s-419"/>
              <a:t>5 – Sistemas numéricos</a:t>
            </a:r>
          </a:p>
          <a:p>
            <a:pPr rtl="0"/>
            <a:r>
              <a:rPr lang="es-419"/>
              <a:t>5.1 – Sistemas de numeración binaria</a:t>
            </a:r>
          </a:p>
          <a:p>
            <a:pPr rtl="0"/>
            <a:r>
              <a:rPr lang="es-419"/>
              <a:t>5.1.7 – Conversión de sistema decimal a binario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031538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Slide-animated gradi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469496" y="3809526"/>
            <a:ext cx="4319105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accent5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469496" y="4049523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469496" y="4289520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3292" y="2872236"/>
            <a:ext cx="5925246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000" baseline="0">
                <a:solidFill>
                  <a:schemeClr val="bg2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itle 1"/>
          <p:cNvSpPr>
            <a:spLocks noGrp="1"/>
          </p:cNvSpPr>
          <p:nvPr>
            <p:ph type="ctrTitle"/>
          </p:nvPr>
        </p:nvSpPr>
        <p:spPr>
          <a:xfrm>
            <a:off x="425765" y="2300750"/>
            <a:ext cx="5955513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3600" b="0" i="0" spc="0" baseline="0">
                <a:solidFill>
                  <a:srgbClr val="38C6F4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492125" y="395288"/>
            <a:ext cx="796924" cy="423863"/>
            <a:chOff x="310" y="249"/>
            <a:chExt cx="502" cy="267"/>
          </a:xfrm>
          <a:solidFill>
            <a:schemeClr val="accent5"/>
          </a:solidFill>
        </p:grpSpPr>
        <p:sp>
          <p:nvSpPr>
            <p:cNvPr id="9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86725553"/>
      </p:ext>
    </p:extLst>
  </p:cSld>
  <p:clrMapOvr>
    <a:masterClrMapping/>
  </p:clrMapOvr>
  <p:transition spd="slow">
    <p:wipe/>
  </p:transition>
  <p:extLst>
    <p:ext uri="{DCECCB84-F9BA-43D5-87BE-67443E8EF086}">
      <p15:sldGuideLst xmlns:p15="http://schemas.microsoft.com/office/powerpoint/2012/main">
        <p15:guide id="1" orient="horz" pos="228" userDrawn="1">
          <p15:clr>
            <a:srgbClr val="FBAE40"/>
          </p15:clr>
        </p15:guide>
        <p15:guide id="2" pos="360" userDrawn="1">
          <p15:clr>
            <a:srgbClr val="FBAE40"/>
          </p15:clr>
        </p15:guide>
        <p15:guide id="3" orient="horz" pos="518" userDrawn="1">
          <p15:clr>
            <a:srgbClr val="FBAE40"/>
          </p15:clr>
        </p15:guide>
        <p15:guide id="4" pos="812" userDrawn="1">
          <p15:clr>
            <a:srgbClr val="FBAE40"/>
          </p15:clr>
        </p15:guide>
        <p15:guide id="5" pos="311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Closing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"/>
            <a:ext cx="9143999" cy="5165874"/>
          </a:xfrm>
          <a:prstGeom prst="rect">
            <a:avLst/>
          </a:prstGeom>
        </p:spPr>
      </p:pic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3746294" y="2129856"/>
            <a:ext cx="1617944" cy="860542"/>
            <a:chOff x="310" y="249"/>
            <a:chExt cx="502" cy="267"/>
          </a:xfrm>
          <a:solidFill>
            <a:schemeClr val="accent5"/>
          </a:solidFill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98843304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394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3746294" y="2129856"/>
            <a:ext cx="1617944" cy="860542"/>
            <a:chOff x="310" y="249"/>
            <a:chExt cx="502" cy="267"/>
          </a:xfrm>
          <a:solidFill>
            <a:schemeClr val="accent5"/>
          </a:solidFill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7974899"/>
      </p:ext>
    </p:extLst>
  </p:cSld>
  <p:clrMapOvr>
    <a:masterClrMapping/>
  </p:clrMapOvr>
  <p:transition spd="slow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Closing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3746294" y="2129856"/>
            <a:ext cx="1617944" cy="860542"/>
            <a:chOff x="310" y="249"/>
            <a:chExt cx="502" cy="267"/>
          </a:xfrm>
          <a:solidFill>
            <a:schemeClr val="accent1">
              <a:lumMod val="75000"/>
            </a:schemeClr>
          </a:solidFill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51544963"/>
      </p:ext>
    </p:extLst>
  </p:cSld>
  <p:clrMapOvr>
    <a:masterClrMapping/>
  </p:clrMapOvr>
  <p:transition spd="slow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3441" y="4954263"/>
            <a:ext cx="676910" cy="1892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5">
                <a:solidFill>
                  <a:schemeClr val="tx2"/>
                </a:solidFill>
              </a:defRPr>
            </a:lvl1pPr>
          </a:lstStyle>
          <a:p>
            <a:pPr defTabSz="385763">
              <a:defRPr/>
            </a:pPr>
            <a:fld id="{2F5CCB13-0A32-4557-88E9-079F0C330695}" type="slidenum">
              <a:rPr lang="en-US" kern="0" smtClean="0">
                <a:solidFill>
                  <a:srgbClr val="595959"/>
                </a:solidFill>
              </a:rPr>
              <a:pPr defTabSz="385763">
                <a:defRPr/>
              </a:pPr>
              <a:t>‹Nº›</a:t>
            </a:fld>
            <a:endParaRPr lang="en-US" kern="0" dirty="0">
              <a:solidFill>
                <a:srgbClr val="595959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44065" y="798944"/>
            <a:ext cx="8853286" cy="4155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anchor="t" anchorCtr="0" compatLnSpc="1">
            <a:prstTxWarp prst="textNoShape">
              <a:avLst/>
            </a:prstTxWarp>
          </a:bodyPr>
          <a:lstStyle>
            <a:lvl1pPr marL="169863" indent="-1698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4pPr>
          </a:lstStyle>
          <a:p>
            <a:pPr lvl="0"/>
            <a:r>
              <a:rPr lang="en-US">
                <a:sym typeface="Arial" pitchFamily="34" charset="0"/>
              </a:rPr>
              <a:t>Click to edit Master text styles</a:t>
            </a:r>
          </a:p>
          <a:p>
            <a:pPr lvl="1"/>
            <a:r>
              <a:rPr lang="en-US">
                <a:sym typeface="Arial" pitchFamily="34" charset="0"/>
              </a:rPr>
              <a:t>Second level</a:t>
            </a:r>
          </a:p>
          <a:p>
            <a:pPr lvl="2"/>
            <a:r>
              <a:rPr lang="en-US">
                <a:sym typeface="Arial" pitchFamily="34" charset="0"/>
              </a:rPr>
              <a:t>Third level</a:t>
            </a:r>
          </a:p>
          <a:p>
            <a:pPr lvl="3"/>
            <a:r>
              <a:rPr lang="en-US">
                <a:sym typeface="Arial" pitchFamily="34" charset="0"/>
              </a:rPr>
              <a:t>Fourth level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" y="41393"/>
            <a:ext cx="9144000" cy="757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2400"/>
            </a:lvl1pPr>
          </a:lstStyle>
          <a:p>
            <a:pPr lvl="0"/>
            <a:r>
              <a:rPr lang="en-US">
                <a:sym typeface="Arial" pitchFamily="34" charset="0"/>
              </a:rPr>
              <a:t>Click to edit Master title style</a:t>
            </a:r>
            <a:endParaRPr lang="en-US" dirty="0"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7996623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99250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Slide-animated gradi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469496" y="3809526"/>
            <a:ext cx="4319105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accent1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469496" y="4049523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469496" y="4289520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492125" y="395288"/>
            <a:ext cx="796924" cy="423863"/>
            <a:chOff x="310" y="249"/>
            <a:chExt cx="502" cy="267"/>
          </a:xfrm>
          <a:solidFill>
            <a:srgbClr val="004C69"/>
          </a:solidFill>
        </p:grpSpPr>
        <p:sp>
          <p:nvSpPr>
            <p:cNvPr id="9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3292" y="2872236"/>
            <a:ext cx="5925246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000" baseline="0">
                <a:solidFill>
                  <a:schemeClr val="accent1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itle 1"/>
          <p:cNvSpPr>
            <a:spLocks noGrp="1"/>
          </p:cNvSpPr>
          <p:nvPr>
            <p:ph type="ctrTitle"/>
          </p:nvPr>
        </p:nvSpPr>
        <p:spPr>
          <a:xfrm>
            <a:off x="425765" y="2300750"/>
            <a:ext cx="5955513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3600" b="0" i="0" spc="0" baseline="0">
                <a:solidFill>
                  <a:schemeClr val="accent1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042546"/>
      </p:ext>
    </p:extLst>
  </p:cSld>
  <p:clrMapOvr>
    <a:masterClrMapping/>
  </p:clrMapOvr>
  <p:transition spd="slow">
    <p:wipe/>
  </p:transition>
  <p:extLst>
    <p:ext uri="{DCECCB84-F9BA-43D5-87BE-67443E8EF086}">
      <p15:sldGuideLst xmlns:p15="http://schemas.microsoft.com/office/powerpoint/2012/main">
        <p15:guide id="1" orient="horz" pos="228" userDrawn="1">
          <p15:clr>
            <a:srgbClr val="FBAE40"/>
          </p15:clr>
        </p15:guide>
        <p15:guide id="2" pos="360" userDrawn="1">
          <p15:clr>
            <a:srgbClr val="FBAE40"/>
          </p15:clr>
        </p15:guide>
        <p15:guide id="3" orient="horz" pos="518" userDrawn="1">
          <p15:clr>
            <a:srgbClr val="FBAE40"/>
          </p15:clr>
        </p15:guide>
        <p15:guide id="4" pos="812" userDrawn="1">
          <p15:clr>
            <a:srgbClr val="FBAE40"/>
          </p15:clr>
        </p15:guide>
        <p15:guide id="5" pos="311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Title Slide-animated gradi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469496" y="3809526"/>
            <a:ext cx="4319105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accent5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469496" y="4049523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469496" y="4289520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492125" y="395288"/>
            <a:ext cx="796924" cy="423863"/>
            <a:chOff x="310" y="249"/>
            <a:chExt cx="502" cy="267"/>
          </a:xfrm>
          <a:solidFill>
            <a:schemeClr val="accent5"/>
          </a:solidFill>
        </p:grpSpPr>
        <p:sp>
          <p:nvSpPr>
            <p:cNvPr id="9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3292" y="2872236"/>
            <a:ext cx="5925246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000" baseline="0">
                <a:solidFill>
                  <a:schemeClr val="bg2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itle 1"/>
          <p:cNvSpPr>
            <a:spLocks noGrp="1"/>
          </p:cNvSpPr>
          <p:nvPr>
            <p:ph type="ctrTitle"/>
          </p:nvPr>
        </p:nvSpPr>
        <p:spPr>
          <a:xfrm>
            <a:off x="425765" y="2300750"/>
            <a:ext cx="5955513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3600" b="0" i="0" spc="0" baseline="0">
                <a:solidFill>
                  <a:srgbClr val="38C6F4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617842"/>
      </p:ext>
    </p:extLst>
  </p:cSld>
  <p:clrMapOvr>
    <a:masterClrMapping/>
  </p:clrMapOvr>
  <p:transition spd="slow">
    <p:wipe/>
  </p:transition>
  <p:extLst>
    <p:ext uri="{DCECCB84-F9BA-43D5-87BE-67443E8EF086}">
      <p15:sldGuideLst xmlns:p15="http://schemas.microsoft.com/office/powerpoint/2012/main">
        <p15:guide id="1" orient="horz" pos="228" userDrawn="1">
          <p15:clr>
            <a:srgbClr val="FBAE40"/>
          </p15:clr>
        </p15:guide>
        <p15:guide id="2" pos="360" userDrawn="1">
          <p15:clr>
            <a:srgbClr val="FBAE40"/>
          </p15:clr>
        </p15:guide>
        <p15:guide id="3" orient="horz" pos="518" userDrawn="1">
          <p15:clr>
            <a:srgbClr val="FBAE40"/>
          </p15:clr>
        </p15:guide>
        <p15:guide id="4" pos="812" userDrawn="1">
          <p15:clr>
            <a:srgbClr val="FBAE40"/>
          </p15:clr>
        </p15:guide>
        <p15:guide id="5" pos="311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Segu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00394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416425" y="915409"/>
            <a:ext cx="7598042" cy="256994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600" b="0" i="0" spc="0" baseline="0">
                <a:solidFill>
                  <a:schemeClr val="accent5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ltGray">
          <a:xfrm>
            <a:off x="8515707" y="4742907"/>
            <a:ext cx="218414" cy="1545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86" tIns="30792" rIns="61586" bIns="30792" anchor="b">
            <a:spAutoFit/>
          </a:bodyPr>
          <a:lstStyle/>
          <a:p>
            <a:pPr algn="r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fld id="{6A1E46DC-7EF6-4EA2-B285-14272867D133}" type="slidenum">
              <a:rPr sz="60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CiscoSans Thin"/>
              </a:rPr>
              <a:pPr algn="r" defTabSz="610744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t>‹Nº›</a:t>
            </a:fld>
            <a:endParaRPr sz="600">
              <a:solidFill>
                <a:schemeClr val="accent5">
                  <a:lumMod val="50000"/>
                </a:scheme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9" name="Rectangle 4"/>
          <p:cNvSpPr>
            <a:spLocks noChangeArrowheads="1"/>
          </p:cNvSpPr>
          <p:nvPr userDrawn="1"/>
        </p:nvSpPr>
        <p:spPr bwMode="ltGray">
          <a:xfrm>
            <a:off x="5867508" y="4741653"/>
            <a:ext cx="2658018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1586" tIns="30792" rIns="61586" bIns="30792" anchor="b">
            <a:spAutoFit/>
          </a:bodyPr>
          <a:lstStyle/>
          <a:p>
            <a:pPr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419" sz="60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CiscoSans Thin"/>
              </a:rPr>
              <a:t>© 2016 Cisco y/o sus filiales. Todos los derechos reservados.   Información confidencial de Cisco</a:t>
            </a:r>
          </a:p>
        </p:txBody>
      </p:sp>
      <p:grpSp>
        <p:nvGrpSpPr>
          <p:cNvPr id="11" name="Group 4"/>
          <p:cNvGrpSpPr>
            <a:grpSpLocks noChangeAspect="1"/>
          </p:cNvGrpSpPr>
          <p:nvPr userDrawn="1"/>
        </p:nvGrpSpPr>
        <p:grpSpPr bwMode="auto">
          <a:xfrm>
            <a:off x="508039" y="4715197"/>
            <a:ext cx="340257" cy="180974"/>
            <a:chOff x="310" y="249"/>
            <a:chExt cx="502" cy="267"/>
          </a:xfrm>
          <a:solidFill>
            <a:srgbClr val="086D8E"/>
          </a:solidFill>
        </p:grpSpPr>
        <p:sp>
          <p:nvSpPr>
            <p:cNvPr id="12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90854121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ulti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74662" y="1347788"/>
            <a:ext cx="8280057" cy="3073946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5690" marR="0" indent="-285690" algn="ctr" defTabSz="45710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="0" i="0" baseline="0">
                <a:solidFill>
                  <a:schemeClr val="bg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rgbClr val="004C6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2967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c15="http://schemas.microsoft.com/office/drawing/2012/chart" xmlns:c="http://schemas.openxmlformats.org/drawingml/2006/chart">
      <p:transition xmlns:p14="http://schemas.microsoft.com/office/powerpoint/2010/main"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29121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575610" y="2552550"/>
            <a:ext cx="698624" cy="698624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solidFill>
                <a:srgbClr val="FFFFFF"/>
              </a:solidFill>
              <a:cs typeface="Arial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575610" y="1426607"/>
            <a:ext cx="698624" cy="698624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bg1"/>
              </a:solidFill>
              <a:cs typeface="Arial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575610" y="3653093"/>
            <a:ext cx="698624" cy="698624"/>
          </a:xfrm>
          <a:prstGeom prst="ellipse">
            <a:avLst/>
          </a:prstGeom>
          <a:solidFill>
            <a:schemeClr val="accent5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solidFill>
                <a:srgbClr val="049FD9"/>
              </a:solidFill>
              <a:cs typeface="Arial"/>
            </a:endParaRP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365250" y="1432522"/>
            <a:ext cx="5473700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365250" y="2557793"/>
            <a:ext cx="5473700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365250" y="3653093"/>
            <a:ext cx="5473700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5610" y="2552550"/>
            <a:ext cx="698624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4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29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75611" y="3651140"/>
            <a:ext cx="698624" cy="693381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4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13" name="Text Placeholder 17"/>
          <p:cNvSpPr>
            <a:spLocks noGrp="1"/>
          </p:cNvSpPr>
          <p:nvPr>
            <p:ph type="body" sz="quarter" idx="19" hasCustomPrompt="1"/>
          </p:nvPr>
        </p:nvSpPr>
        <p:spPr>
          <a:xfrm>
            <a:off x="575610" y="1427248"/>
            <a:ext cx="698624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4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053872667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575611" y="1979318"/>
            <a:ext cx="464815" cy="464815"/>
          </a:xfrm>
          <a:prstGeom prst="ellipse">
            <a:avLst/>
          </a:prstGeom>
          <a:solidFill>
            <a:srgbClr val="38C6F4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575610" y="1328927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575611" y="2627446"/>
            <a:ext cx="464815" cy="464815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172384" y="1334842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172385" y="1984561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172385" y="2627446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575611" y="1327521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2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5611" y="197931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29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75612" y="262549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13" name="Oval 12"/>
          <p:cNvSpPr/>
          <p:nvPr/>
        </p:nvSpPr>
        <p:spPr>
          <a:xfrm>
            <a:off x="575612" y="3274581"/>
            <a:ext cx="464815" cy="464815"/>
          </a:xfrm>
          <a:prstGeom prst="ellipse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1172386" y="3274581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575613" y="327262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17" name="Oval 16"/>
          <p:cNvSpPr/>
          <p:nvPr/>
        </p:nvSpPr>
        <p:spPr>
          <a:xfrm>
            <a:off x="575613" y="3921716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172387" y="3921716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575614" y="3919763"/>
            <a:ext cx="464815" cy="461327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962125011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4C69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575611" y="1979318"/>
            <a:ext cx="464815" cy="464815"/>
          </a:xfrm>
          <a:prstGeom prst="ellipse">
            <a:avLst/>
          </a:prstGeom>
          <a:solidFill>
            <a:srgbClr val="38C6F4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575610" y="1328927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rgbClr val="FFFFFF"/>
              </a:solidFill>
              <a:cs typeface="Arial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575611" y="2627446"/>
            <a:ext cx="464815" cy="464815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45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172384" y="1334842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172385" y="1984561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172385" y="2627446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575611" y="1327521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49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5611" y="197931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50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75612" y="262549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51" name="Oval 50"/>
          <p:cNvSpPr/>
          <p:nvPr/>
        </p:nvSpPr>
        <p:spPr>
          <a:xfrm>
            <a:off x="575612" y="3274581"/>
            <a:ext cx="464815" cy="464815"/>
          </a:xfrm>
          <a:prstGeom prst="ellipse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2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1172386" y="3274581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575613" y="327262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54" name="Oval 53"/>
          <p:cNvSpPr/>
          <p:nvPr/>
        </p:nvSpPr>
        <p:spPr>
          <a:xfrm>
            <a:off x="575613" y="3921716"/>
            <a:ext cx="464815" cy="46481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5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172387" y="3921716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575614" y="391976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5</a:t>
            </a:r>
          </a:p>
        </p:txBody>
      </p:sp>
      <p:sp>
        <p:nvSpPr>
          <p:cNvPr id="57" name="Oval 56"/>
          <p:cNvSpPr/>
          <p:nvPr/>
        </p:nvSpPr>
        <p:spPr>
          <a:xfrm>
            <a:off x="4414576" y="1983084"/>
            <a:ext cx="464815" cy="464815"/>
          </a:xfrm>
          <a:prstGeom prst="ellipse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4414575" y="1332693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9" name="Oval 58"/>
          <p:cNvSpPr/>
          <p:nvPr/>
        </p:nvSpPr>
        <p:spPr>
          <a:xfrm>
            <a:off x="4414576" y="2631212"/>
            <a:ext cx="464815" cy="464815"/>
          </a:xfrm>
          <a:prstGeom prst="ellipse">
            <a:avLst/>
          </a:prstGeom>
          <a:solidFill>
            <a:schemeClr val="accent5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60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5011349" y="1338608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5011350" y="1988327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17"/>
          <p:cNvSpPr>
            <a:spLocks noGrp="1"/>
          </p:cNvSpPr>
          <p:nvPr>
            <p:ph type="body" sz="quarter" idx="25"/>
          </p:nvPr>
        </p:nvSpPr>
        <p:spPr>
          <a:xfrm>
            <a:off x="5011350" y="2631212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17"/>
          <p:cNvSpPr>
            <a:spLocks noGrp="1"/>
          </p:cNvSpPr>
          <p:nvPr>
            <p:ph type="body" sz="quarter" idx="26" hasCustomPrompt="1"/>
          </p:nvPr>
        </p:nvSpPr>
        <p:spPr>
          <a:xfrm>
            <a:off x="4414576" y="1331287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6</a:t>
            </a:r>
          </a:p>
        </p:txBody>
      </p:sp>
      <p:sp>
        <p:nvSpPr>
          <p:cNvPr id="64" name="Text Placeholder 17"/>
          <p:cNvSpPr>
            <a:spLocks noGrp="1"/>
          </p:cNvSpPr>
          <p:nvPr>
            <p:ph type="body" sz="quarter" idx="27" hasCustomPrompt="1"/>
          </p:nvPr>
        </p:nvSpPr>
        <p:spPr>
          <a:xfrm>
            <a:off x="4414576" y="1983084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7</a:t>
            </a:r>
          </a:p>
        </p:txBody>
      </p:sp>
      <p:sp>
        <p:nvSpPr>
          <p:cNvPr id="65" name="Text Placeholder 17"/>
          <p:cNvSpPr>
            <a:spLocks noGrp="1"/>
          </p:cNvSpPr>
          <p:nvPr>
            <p:ph type="body" sz="quarter" idx="28" hasCustomPrompt="1"/>
          </p:nvPr>
        </p:nvSpPr>
        <p:spPr>
          <a:xfrm>
            <a:off x="4414577" y="2629259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8</a:t>
            </a:r>
          </a:p>
        </p:txBody>
      </p:sp>
      <p:sp>
        <p:nvSpPr>
          <p:cNvPr id="66" name="Oval 65"/>
          <p:cNvSpPr/>
          <p:nvPr/>
        </p:nvSpPr>
        <p:spPr>
          <a:xfrm>
            <a:off x="4414577" y="3278347"/>
            <a:ext cx="464815" cy="464815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67" name="Text Placeholder 17"/>
          <p:cNvSpPr>
            <a:spLocks noGrp="1"/>
          </p:cNvSpPr>
          <p:nvPr>
            <p:ph type="body" sz="quarter" idx="29"/>
          </p:nvPr>
        </p:nvSpPr>
        <p:spPr>
          <a:xfrm>
            <a:off x="5011351" y="3278347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17"/>
          <p:cNvSpPr>
            <a:spLocks noGrp="1"/>
          </p:cNvSpPr>
          <p:nvPr>
            <p:ph type="body" sz="quarter" idx="30" hasCustomPrompt="1"/>
          </p:nvPr>
        </p:nvSpPr>
        <p:spPr>
          <a:xfrm>
            <a:off x="4414578" y="3276394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9</a:t>
            </a:r>
          </a:p>
        </p:txBody>
      </p:sp>
      <p:sp>
        <p:nvSpPr>
          <p:cNvPr id="69" name="Oval 68"/>
          <p:cNvSpPr/>
          <p:nvPr/>
        </p:nvSpPr>
        <p:spPr>
          <a:xfrm>
            <a:off x="4414578" y="3925482"/>
            <a:ext cx="464815" cy="46481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70" name="Text Placeholder 17"/>
          <p:cNvSpPr>
            <a:spLocks noGrp="1"/>
          </p:cNvSpPr>
          <p:nvPr>
            <p:ph type="body" sz="quarter" idx="31"/>
          </p:nvPr>
        </p:nvSpPr>
        <p:spPr>
          <a:xfrm>
            <a:off x="5011352" y="3925482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17"/>
          <p:cNvSpPr>
            <a:spLocks noGrp="1"/>
          </p:cNvSpPr>
          <p:nvPr>
            <p:ph type="body" sz="quarter" idx="32" hasCustomPrompt="1"/>
          </p:nvPr>
        </p:nvSpPr>
        <p:spPr>
          <a:xfrm>
            <a:off x="4414579" y="3923529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643099958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5"/>
          <p:cNvSpPr>
            <a:spLocks noGrp="1"/>
          </p:cNvSpPr>
          <p:nvPr>
            <p:ph type="title"/>
          </p:nvPr>
        </p:nvSpPr>
        <p:spPr bwMode="auto">
          <a:xfrm>
            <a:off x="438150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dirty="0"/>
              <a:t>Title Goes Here</a:t>
            </a: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ltGray">
          <a:xfrm>
            <a:off x="8515707" y="4742907"/>
            <a:ext cx="218414" cy="1545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86" tIns="30792" rIns="61586" bIns="30792" anchor="b">
            <a:spAutoFit/>
          </a:bodyPr>
          <a:lstStyle/>
          <a:p>
            <a:pPr algn="r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fld id="{6A1E46DC-7EF6-4EA2-B285-14272867D133}" type="slidenum">
              <a:rPr sz="600">
                <a:solidFill>
                  <a:schemeClr val="accent3">
                    <a:lumMod val="85000"/>
                  </a:schemeClr>
                </a:solidFill>
                <a:latin typeface="+mn-lt"/>
                <a:ea typeface="+mn-ea"/>
                <a:cs typeface="CiscoSans Thin"/>
              </a:rPr>
              <a:pPr algn="r" defTabSz="610744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t>‹Nº›</a:t>
            </a:fld>
            <a:endParaRPr sz="600">
              <a:solidFill>
                <a:schemeClr val="accent3">
                  <a:lumMod val="85000"/>
                </a:scheme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ltGray">
          <a:xfrm>
            <a:off x="5867508" y="4741653"/>
            <a:ext cx="2658018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1586" tIns="30792" rIns="61586" bIns="30792" anchor="b">
            <a:spAutoFit/>
          </a:bodyPr>
          <a:lstStyle/>
          <a:p>
            <a:pPr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419" sz="600">
                <a:solidFill>
                  <a:schemeClr val="accent3">
                    <a:lumMod val="85000"/>
                  </a:schemeClr>
                </a:solidFill>
                <a:latin typeface="+mn-lt"/>
                <a:ea typeface="+mn-ea"/>
                <a:cs typeface="CiscoSans Thin"/>
              </a:rPr>
              <a:t>© 2016 Cisco y/o sus filiales. Todos los derechos reservados.   Información confidencial de Cisco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508039" y="4715197"/>
            <a:ext cx="340257" cy="180974"/>
            <a:chOff x="310" y="249"/>
            <a:chExt cx="502" cy="267"/>
          </a:xfrm>
          <a:solidFill>
            <a:schemeClr val="accent5"/>
          </a:solidFill>
        </p:grpSpPr>
        <p:sp>
          <p:nvSpPr>
            <p:cNvPr id="7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2" r:id="rId1"/>
    <p:sldLayoutId id="2147484013" r:id="rId2"/>
    <p:sldLayoutId id="2147484014" r:id="rId3"/>
    <p:sldLayoutId id="2147483965" r:id="rId4"/>
    <p:sldLayoutId id="2147483967" r:id="rId5"/>
    <p:sldLayoutId id="2147483995" r:id="rId6"/>
    <p:sldLayoutId id="2147484007" r:id="rId7"/>
    <p:sldLayoutId id="2147484010" r:id="rId8"/>
    <p:sldLayoutId id="2147484011" r:id="rId9"/>
    <p:sldLayoutId id="2147484015" r:id="rId10"/>
    <p:sldLayoutId id="2147483998" r:id="rId11"/>
    <p:sldLayoutId id="2147484027" r:id="rId12"/>
    <p:sldLayoutId id="2147484029" r:id="rId13"/>
    <p:sldLayoutId id="2147484031" r:id="rId14"/>
  </p:sldLayoutIdLst>
  <p:transition spd="slow">
    <p:wipe/>
  </p:transition>
  <p:txStyles>
    <p:titleStyle>
      <a:lvl1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lang="en-US" sz="3200" kern="1200" dirty="0">
          <a:solidFill>
            <a:schemeClr val="accent4"/>
          </a:solidFill>
          <a:latin typeface="+mj-lt"/>
          <a:ea typeface="ＭＳ Ｐゴシック" charset="0"/>
          <a:cs typeface="CiscoSans"/>
        </a:defRPr>
      </a:lvl1pPr>
      <a:lvl2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2pPr>
      <a:lvl3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3pPr>
      <a:lvl4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4pPr>
      <a:lvl5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5pPr>
      <a:lvl6pPr marL="4572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6pPr>
      <a:lvl7pPr marL="9144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7pPr>
      <a:lvl8pPr marL="13716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8pPr>
      <a:lvl9pPr marL="18288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9pPr>
    </p:titleStyle>
    <p:bodyStyle>
      <a:lvl1pPr marL="169863" indent="-169863" algn="l" defTabSz="684213" rtl="0" eaLnBrk="1" fontAlgn="base" hangingPunct="1">
        <a:lnSpc>
          <a:spcPct val="95000"/>
        </a:lnSpc>
        <a:spcBef>
          <a:spcPts val="1075"/>
        </a:spcBef>
        <a:spcAft>
          <a:spcPct val="0"/>
        </a:spcAft>
        <a:buClr>
          <a:schemeClr val="tx2"/>
        </a:buClr>
        <a:buSzPct val="90000"/>
        <a:buFont typeface="Arial" charset="0"/>
        <a:buChar char="•"/>
        <a:defRPr lang="en-US" sz="15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1pPr>
      <a:lvl2pPr marL="358775" indent="-215900" algn="l" defTabSz="684213" rtl="0" eaLnBrk="1" fontAlgn="base" hangingPunct="1">
        <a:lnSpc>
          <a:spcPct val="95000"/>
        </a:lnSpc>
        <a:spcBef>
          <a:spcPts val="600"/>
        </a:spcBef>
        <a:spcAft>
          <a:spcPct val="0"/>
        </a:spcAft>
        <a:buClr>
          <a:schemeClr val="tx2"/>
        </a:buClr>
        <a:buFont typeface="Arial" charset="0"/>
        <a:buChar char="•"/>
        <a:defRPr lang="en-US" sz="14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2pPr>
      <a:lvl3pPr marL="431800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2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3pPr>
      <a:lvl4pPr marL="503238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4pPr>
      <a:lvl5pPr marL="574675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5pPr>
      <a:lvl6pPr marL="863856" indent="-171445" algn="l" defTabSz="685777" rtl="0" eaLnBrk="1" latinLnBrk="0" hangingPunct="1">
        <a:spcBef>
          <a:spcPts val="600"/>
        </a:spcBef>
        <a:buFont typeface="Arial" pitchFamily="34" charset="0"/>
        <a:buChar char="•"/>
        <a:defRPr sz="9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935844" indent="-171422" algn="l" defTabSz="685777" rtl="0" eaLnBrk="1" latinLnBrk="0" hangingPunct="1">
        <a:spcBef>
          <a:spcPts val="600"/>
        </a:spcBef>
        <a:buFont typeface="Arial" pitchFamily="34" charset="0"/>
        <a:buChar char="•"/>
        <a:defRPr sz="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220" indent="0" algn="l" defTabSz="685777" rtl="0" eaLnBrk="1" latinLnBrk="0" hangingPunct="1">
        <a:spcBef>
          <a:spcPct val="20000"/>
        </a:spcBef>
        <a:buFont typeface="Arial" pitchFamily="34" charset="0"/>
        <a:buNone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53" indent="-171445" algn="l" defTabSz="68577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6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77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6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5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41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32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2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1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33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469497" y="2316480"/>
            <a:ext cx="6672708" cy="1080143"/>
          </a:xfrm>
        </p:spPr>
        <p:txBody>
          <a:bodyPr/>
          <a:lstStyle/>
          <a:p>
            <a:pPr rtl="0"/>
            <a:r>
              <a:rPr lang="es-419">
                <a:solidFill>
                  <a:schemeClr val="accent5">
                    <a:lumMod val="40000"/>
                    <a:lumOff val="60000"/>
                  </a:schemeClr>
                </a:solidFill>
              </a:rPr>
              <a:t>Módulo 5: Sistemas de numeración</a:t>
            </a:r>
          </a:p>
        </p:txBody>
      </p:sp>
      <p:sp>
        <p:nvSpPr>
          <p:cNvPr id="4" name="Subtitle 6">
            <a:extLst>
              <a:ext uri="{FF2B5EF4-FFF2-40B4-BE49-F238E27FC236}">
                <a16:creationId xmlns:a16="http://schemas.microsoft.com/office/drawing/2014/main" id="{8DD39E36-01CA-477F-AEAE-748C42C8B4E2}"/>
              </a:ext>
            </a:extLst>
          </p:cNvPr>
          <p:cNvSpPr txBox="1">
            <a:spLocks/>
          </p:cNvSpPr>
          <p:nvPr/>
        </p:nvSpPr>
        <p:spPr>
          <a:xfrm>
            <a:off x="469497" y="3646043"/>
            <a:ext cx="2368954" cy="902174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 defTabSz="684213" rtl="0" eaLnBrk="1" fontAlgn="base" hangingPunct="1">
              <a:lnSpc>
                <a:spcPct val="95000"/>
              </a:lnSpc>
              <a:spcBef>
                <a:spcPts val="1075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Arial" charset="0"/>
              <a:buNone/>
              <a:defRPr lang="en-US" sz="1200" b="0" i="0" kern="1200">
                <a:solidFill>
                  <a:schemeClr val="accent5"/>
                </a:solidFill>
                <a:latin typeface="+mn-lt"/>
                <a:ea typeface="ＭＳ Ｐゴシック" charset="0"/>
                <a:cs typeface="CiscoSans"/>
              </a:defRPr>
            </a:lvl1pPr>
            <a:lvl2pPr marL="342856" indent="0" algn="ctr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None/>
              <a:defRPr lang="en-US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CiscoSans"/>
              </a:defRPr>
            </a:lvl2pPr>
            <a:lvl3pPr marL="685720" indent="0" algn="ctr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None/>
              <a:defRPr lang="en-US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CiscoSans"/>
              </a:defRPr>
            </a:lvl3pPr>
            <a:lvl4pPr marL="1028579" indent="0" algn="ctr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None/>
              <a:defRPr lang="en-US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CiscoSans"/>
              </a:defRPr>
            </a:lvl4pPr>
            <a:lvl5pPr marL="1371441" indent="0" algn="ctr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None/>
              <a:defRPr lang="en-US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CiscoSans"/>
              </a:defRPr>
            </a:lvl5pPr>
            <a:lvl6pPr marL="1714297" indent="0" algn="ctr" defTabSz="685777" rtl="0" eaLnBrk="1" latinLnBrk="0" hangingPunct="1">
              <a:spcBef>
                <a:spcPts val="600"/>
              </a:spcBef>
              <a:buFont typeface="Arial" pitchFamily="34" charset="0"/>
              <a:buNone/>
              <a:defRPr sz="9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161" indent="0" algn="ctr" defTabSz="685777" rtl="0" eaLnBrk="1" latinLnBrk="0" hangingPunct="1">
              <a:spcBef>
                <a:spcPts val="600"/>
              </a:spcBef>
              <a:buFont typeface="Arial" pitchFamily="34" charset="0"/>
              <a:buNone/>
              <a:defRPr sz="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020" indent="0" algn="ctr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2882" indent="0" algn="ctr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es-419">
                <a:solidFill>
                  <a:schemeClr val="accent5">
                    <a:lumMod val="40000"/>
                    <a:lumOff val="60000"/>
                  </a:schemeClr>
                </a:solidFill>
              </a:rPr>
              <a:t>Introducción a Redes v7.0 (ITN)</a:t>
            </a:r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89389863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1899"/>
            <a:ext cx="8345488" cy="731837"/>
          </a:xfrm>
        </p:spPr>
        <p:txBody>
          <a:bodyPr/>
          <a:lstStyle/>
          <a:p>
            <a:pPr rtl="0"/>
            <a:r>
              <a:rPr lang="es-419" sz="1600"/>
              <a:t>Sistema de numeración binaria</a:t>
            </a:r>
            <a:br>
              <a:rPr lang="en-US" dirty="0"/>
            </a:br>
            <a:r>
              <a:rPr lang="es-419" sz="2400"/>
              <a:t>Ejemplo de conversión de decimal a binario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0E0F311-4D33-514A-9143-27C3742AEF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661" y="786907"/>
            <a:ext cx="8280057" cy="448354"/>
          </a:xfrm>
        </p:spPr>
        <p:txBody>
          <a:bodyPr/>
          <a:lstStyle/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s-419">
                <a:solidFill>
                  <a:srgbClr val="000000"/>
                </a:solidFill>
              </a:rPr>
              <a:t>Convertir decimal 168 a binario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4FBDCB-1E6D-BB46-BF05-F3AEE9F9019F}"/>
              </a:ext>
            </a:extLst>
          </p:cNvPr>
          <p:cNvSpPr txBox="1"/>
          <p:nvPr/>
        </p:nvSpPr>
        <p:spPr>
          <a:xfrm>
            <a:off x="1720182" y="1235260"/>
            <a:ext cx="5134291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s-419" sz="1400">
                <a:solidFill>
                  <a:srgbClr val="000000"/>
                </a:solidFill>
              </a:rPr>
              <a:t>¿Es 168 &gt; 128?</a:t>
            </a:r>
          </a:p>
          <a:p>
            <a:pPr marL="285750" indent="-285750" rtl="0">
              <a:buFontTx/>
              <a:buChar char="-"/>
            </a:pPr>
            <a:r>
              <a:rPr lang="es-419" sz="1400">
                <a:solidFill>
                  <a:srgbClr val="000000"/>
                </a:solidFill>
              </a:rPr>
              <a:t>Sí, escriba 1 en la posición 128 y restar 128 (168-128=40)</a:t>
            </a:r>
          </a:p>
          <a:p>
            <a:pPr rtl="0"/>
            <a:r>
              <a:rPr lang="es-419" sz="1400">
                <a:solidFill>
                  <a:srgbClr val="000000"/>
                </a:solidFill>
              </a:rPr>
              <a:t>¿Es 40 &gt; 64?</a:t>
            </a:r>
          </a:p>
          <a:p>
            <a:pPr marL="285750" indent="-285750" rtl="0">
              <a:buFontTx/>
              <a:buChar char="-"/>
            </a:pPr>
            <a:r>
              <a:rPr lang="es-419" sz="1400">
                <a:solidFill>
                  <a:srgbClr val="000000"/>
                </a:solidFill>
              </a:rPr>
              <a:t>No, escribe 0 en la posición 64 y sigue adelante</a:t>
            </a:r>
          </a:p>
          <a:p>
            <a:pPr rtl="0"/>
            <a:r>
              <a:rPr lang="es-419" sz="1400">
                <a:solidFill>
                  <a:srgbClr val="000000"/>
                </a:solidFill>
              </a:rPr>
              <a:t>¿Es 40 &gt; 32?</a:t>
            </a:r>
          </a:p>
          <a:p>
            <a:pPr marL="285750" indent="-285750" rtl="0">
              <a:buFontTx/>
              <a:buChar char="-"/>
            </a:pPr>
            <a:r>
              <a:rPr lang="es-419" sz="1400">
                <a:solidFill>
                  <a:srgbClr val="000000"/>
                </a:solidFill>
              </a:rPr>
              <a:t>Sí, escriba 1 en la posición 32 y restar 32 (40-32=8)</a:t>
            </a:r>
          </a:p>
          <a:p>
            <a:pPr rtl="0"/>
            <a:r>
              <a:rPr lang="es-419" sz="1400">
                <a:solidFill>
                  <a:srgbClr val="000000"/>
                </a:solidFill>
              </a:rPr>
              <a:t>¿Es 8 &gt; 16?</a:t>
            </a:r>
          </a:p>
          <a:p>
            <a:pPr marL="285750" indent="-285750" rtl="0">
              <a:buFontTx/>
              <a:buChar char="-"/>
            </a:pPr>
            <a:r>
              <a:rPr lang="es-419" sz="1400">
                <a:solidFill>
                  <a:srgbClr val="000000"/>
                </a:solidFill>
              </a:rPr>
              <a:t>No, escribe 0 en la posición 16 y sigue adelante</a:t>
            </a:r>
          </a:p>
          <a:p>
            <a:pPr rtl="0"/>
            <a:r>
              <a:rPr lang="es-419" sz="1400">
                <a:solidFill>
                  <a:srgbClr val="000000"/>
                </a:solidFill>
              </a:rPr>
              <a:t>¿Es 8 &gt; 8?</a:t>
            </a:r>
          </a:p>
          <a:p>
            <a:pPr marL="285750" indent="-285750" rtl="0">
              <a:buFontTx/>
              <a:buChar char="-"/>
            </a:pPr>
            <a:r>
              <a:rPr lang="es-419" sz="1400">
                <a:solidFill>
                  <a:srgbClr val="000000"/>
                </a:solidFill>
              </a:rPr>
              <a:t>Igual Introduzca 1 en la posición 8 y restar 8 (8-8=0)</a:t>
            </a:r>
          </a:p>
          <a:p>
            <a:pPr rtl="0"/>
            <a:r>
              <a:rPr lang="es-419" sz="1400">
                <a:solidFill>
                  <a:srgbClr val="000000"/>
                </a:solidFill>
              </a:rPr>
              <a:t>No quedan valores. Introduzca 0 en las posiciones binarias restantes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CE0BC4F-4A15-D942-ABB8-2C9AD7326B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8376779"/>
              </p:ext>
            </p:extLst>
          </p:nvPr>
        </p:nvGraphicFramePr>
        <p:xfrm>
          <a:off x="1524000" y="3720643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174530668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77926051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425796907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9395935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62465465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6835414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29886381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7994698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s-419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419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419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419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419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419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419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419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2020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s-419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419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419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419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419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419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419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419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0646200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CF774CF2-89D3-0F49-8952-FA53BF5E2107}"/>
              </a:ext>
            </a:extLst>
          </p:cNvPr>
          <p:cNvSpPr txBox="1"/>
          <p:nvPr/>
        </p:nvSpPr>
        <p:spPr>
          <a:xfrm>
            <a:off x="2741421" y="4462323"/>
            <a:ext cx="37465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s-419" sz="1400"/>
              <a:t>Decimal 168 se escribe como 10101000 en binario</a:t>
            </a:r>
          </a:p>
        </p:txBody>
      </p:sp>
    </p:spTree>
    <p:extLst>
      <p:ext uri="{BB962C8B-B14F-4D97-AF65-F5344CB8AC3E}">
        <p14:creationId xmlns:p14="http://schemas.microsoft.com/office/powerpoint/2010/main" val="1580804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c15="http://schemas.microsoft.com/office/drawing/2012/chart" xmlns:c="http://schemas.openxmlformats.org/drawingml/2006/chart">
      <p:transition xmlns:p14="http://schemas.microsoft.com/office/powerpoint/2010/main"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1899"/>
            <a:ext cx="8345488" cy="731837"/>
          </a:xfrm>
        </p:spPr>
        <p:txBody>
          <a:bodyPr/>
          <a:lstStyle/>
          <a:p>
            <a:r>
              <a:rPr lang="es-CR" sz="1400" dirty="0"/>
              <a:t>Sistema de numeración binaria</a:t>
            </a:r>
            <a:br>
              <a:rPr lang="es-419" sz="2400" dirty="0"/>
            </a:br>
            <a:r>
              <a:rPr lang="es-419" sz="2400" dirty="0"/>
              <a:t>Direcciones IPv4</a:t>
            </a:r>
            <a:endParaRPr lang="es-419" sz="16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56F18A1-5638-1542-BEEF-C029A45183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662" y="861238"/>
            <a:ext cx="8280057" cy="1069162"/>
          </a:xfrm>
        </p:spPr>
        <p:txBody>
          <a:bodyPr/>
          <a:lstStyle/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s-419" sz="1800">
                <a:solidFill>
                  <a:srgbClr val="000000"/>
                </a:solidFill>
              </a:rPr>
              <a:t>Los Routers y las computadoras solo entienden el binario, mientras que los humanos trabajan en decimal. Es importante que usted conozca a fondo estos dos sistemas de numeración y cómo se utilizan en redes.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20D8357-5E16-E046-963D-9D92DCC36B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368" y="2027902"/>
            <a:ext cx="7803263" cy="1995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221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c15="http://schemas.microsoft.com/office/drawing/2012/chart" xmlns:c="http://schemas.openxmlformats.org/drawingml/2006/chart">
      <p:transition xmlns:p14="http://schemas.microsoft.com/office/powerpoint/2010/main"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1788160"/>
            <a:ext cx="7848344" cy="929640"/>
          </a:xfrm>
        </p:spPr>
        <p:txBody>
          <a:bodyPr/>
          <a:lstStyle/>
          <a:p>
            <a:pPr rtl="0"/>
            <a:r>
              <a:rPr lang="es-419">
                <a:solidFill>
                  <a:schemeClr val="accent5">
                    <a:lumMod val="40000"/>
                    <a:lumOff val="60000"/>
                  </a:schemeClr>
                </a:solidFill>
              </a:rPr>
              <a:t>5.2 Sistema de números hexadecimales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19359580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1899"/>
            <a:ext cx="8345488" cy="731837"/>
          </a:xfrm>
        </p:spPr>
        <p:txBody>
          <a:bodyPr/>
          <a:lstStyle/>
          <a:p>
            <a:pPr rtl="0"/>
            <a:r>
              <a:rPr lang="es-419" sz="1600" dirty="0"/>
              <a:t>Sistema de números hexadecimales</a:t>
            </a:r>
            <a:br>
              <a:rPr lang="es-419" sz="1600" dirty="0"/>
            </a:br>
            <a:r>
              <a:rPr lang="es-419" sz="2400" dirty="0"/>
              <a:t>Direcciones hexadecimales e IPv6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5B2D937-4573-8C4B-B077-4E01156C5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663" y="763736"/>
            <a:ext cx="3331794" cy="3657998"/>
          </a:xfrm>
        </p:spPr>
        <p:txBody>
          <a:bodyPr/>
          <a:lstStyle/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s-419" sz="1600" dirty="0">
                <a:solidFill>
                  <a:srgbClr val="000000"/>
                </a:solidFill>
              </a:rPr>
              <a:t>Para entender las direcciones IPv6, debe ser capaz de convertir hexadecimal a decimal y viceversa.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s-419" sz="1600" dirty="0">
                <a:solidFill>
                  <a:srgbClr val="000000"/>
                </a:solidFill>
              </a:rPr>
              <a:t>Hexadecimal es un sistema de numeración de base dieciséis, que utiliza los dígitos del 0 al 9 y las letras A a F.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s-419" sz="1600" dirty="0">
                <a:solidFill>
                  <a:srgbClr val="000000"/>
                </a:solidFill>
              </a:rPr>
              <a:t>Es más fácil expresar un valor como un solo dígito hexadecimal que como cuatro bits binarios.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s-419" sz="1600" dirty="0">
                <a:solidFill>
                  <a:srgbClr val="000000"/>
                </a:solidFill>
              </a:rPr>
              <a:t>Hexadecimal se usa para representar direcciones IPv6 y direcciones MAC.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1843AE3-D03A-144A-9406-49FB46A73B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0337" y="763736"/>
            <a:ext cx="4699000" cy="313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315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c15="http://schemas.microsoft.com/office/drawing/2012/chart" xmlns:c="http://schemas.openxmlformats.org/drawingml/2006/chart">
      <p:transition xmlns:p14="http://schemas.microsoft.com/office/powerpoint/2010/main"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1899"/>
            <a:ext cx="8345488" cy="731837"/>
          </a:xfrm>
        </p:spPr>
        <p:txBody>
          <a:bodyPr/>
          <a:lstStyle/>
          <a:p>
            <a:r>
              <a:rPr lang="es-419" sz="1600" dirty="0"/>
              <a:t>Sistema de numeración hexadecimal</a:t>
            </a:r>
            <a:br>
              <a:rPr lang="es-419" sz="1600" dirty="0"/>
            </a:br>
            <a:r>
              <a:rPr lang="es-419" sz="2400" dirty="0"/>
              <a:t>Direcciones hexadecimales e IPv6 (Cont.)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5B2D937-4573-8C4B-B077-4E01156C5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663" y="763736"/>
            <a:ext cx="3331794" cy="3657998"/>
          </a:xfrm>
        </p:spPr>
        <p:txBody>
          <a:bodyPr/>
          <a:lstStyle/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s-419" sz="1600">
                <a:solidFill>
                  <a:srgbClr val="000000"/>
                </a:solidFill>
              </a:rPr>
              <a:t>Las direcciones IPv6 tienen 128 bits de longitud. Cada 4 bits está representado por un solo dígito hexadecimal. Esto hace que la dirección IPv6 tenga un total de 32 valores hexadecimales.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s-419" sz="1600">
                <a:solidFill>
                  <a:srgbClr val="000000"/>
                </a:solidFill>
              </a:rPr>
              <a:t>La figura muestra el método preferido para escribir una dirección IPv6, con cada X representando cuatro valores hexadecimales.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s-419" sz="1600">
                <a:solidFill>
                  <a:srgbClr val="000000"/>
                </a:solidFill>
              </a:rPr>
              <a:t>Cada grupo de cuatro caracteres hexadecimales se conoce como hexteto.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7C18F6-5C91-FD4A-8ADF-670AFB37CB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8422" y="949381"/>
            <a:ext cx="4859344" cy="3244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823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c15="http://schemas.microsoft.com/office/drawing/2012/chart" xmlns:c="http://schemas.openxmlformats.org/drawingml/2006/chart">
      <p:transition xmlns:p14="http://schemas.microsoft.com/office/powerpoint/2010/main"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1707"/>
            <a:ext cx="9144000" cy="731837"/>
          </a:xfrm>
        </p:spPr>
        <p:txBody>
          <a:bodyPr/>
          <a:lstStyle/>
          <a:p>
            <a:r>
              <a:rPr lang="es-CR" sz="1400" dirty="0"/>
              <a:t>Sistema de numeración hexadecimal</a:t>
            </a:r>
            <a:br>
              <a:rPr lang="es-CR" sz="1400" dirty="0"/>
            </a:br>
            <a:r>
              <a:rPr lang="es-CR" sz="2400" dirty="0"/>
              <a:t>Video Conversión entre sistemas de numeración hexadecimales y decimales</a:t>
            </a:r>
            <a:endParaRPr lang="es-419" sz="2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83787F-4E15-4F85-A3D6-7443E22566A5}"/>
              </a:ext>
            </a:extLst>
          </p:cNvPr>
          <p:cNvSpPr/>
          <p:nvPr/>
        </p:nvSpPr>
        <p:spPr>
          <a:xfrm>
            <a:off x="182390" y="1094422"/>
            <a:ext cx="816309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" indent="0" rtl="0">
              <a:buNone/>
            </a:pPr>
            <a:r>
              <a:rPr lang="es-419"/>
              <a:t>Este video cubrirá lo siguiente:</a:t>
            </a:r>
          </a:p>
          <a:p>
            <a:pPr marL="57150" indent="0">
              <a:buNone/>
            </a:pPr>
            <a:endParaRPr lang="en-US" dirty="0"/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s-419"/>
              <a:t>Características del sistema hexadecimal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s-419"/>
              <a:t>Convertir de hexadecimal a decimal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s-419"/>
              <a:t>Convertir de Decimal a Hexadecimal</a:t>
            </a:r>
          </a:p>
        </p:txBody>
      </p:sp>
    </p:spTree>
    <p:extLst>
      <p:ext uri="{BB962C8B-B14F-4D97-AF65-F5344CB8AC3E}">
        <p14:creationId xmlns:p14="http://schemas.microsoft.com/office/powerpoint/2010/main" val="3519709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c15="http://schemas.microsoft.com/office/drawing/2012/chart" xmlns:c="http://schemas.openxmlformats.org/drawingml/2006/chart">
      <p:transition xmlns:p14="http://schemas.microsoft.com/office/powerpoint/2010/main"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1899"/>
            <a:ext cx="8345488" cy="731837"/>
          </a:xfrm>
        </p:spPr>
        <p:txBody>
          <a:bodyPr/>
          <a:lstStyle/>
          <a:p>
            <a:r>
              <a:rPr lang="es-419" sz="1600" dirty="0"/>
              <a:t>Sistema de numeración hexadecimal</a:t>
            </a:r>
            <a:br>
              <a:rPr lang="es-419" sz="1600" dirty="0"/>
            </a:br>
            <a:r>
              <a:rPr lang="es-419" sz="2400" dirty="0"/>
              <a:t>Conversiones decimales a hexadecimales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6BDE01-7B44-5940-8AE9-3A778D310F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971" y="1228675"/>
            <a:ext cx="8280057" cy="2921295"/>
          </a:xfrm>
        </p:spPr>
        <p:txBody>
          <a:bodyPr/>
          <a:lstStyle/>
          <a:p>
            <a:pPr algn="l" rtl="0"/>
            <a:r>
              <a:rPr lang="es-419" sz="1600" dirty="0">
                <a:solidFill>
                  <a:srgbClr val="000000"/>
                </a:solidFill>
              </a:rPr>
              <a:t>Siga los pasos indicados para convertir números decimales a valores hexadecimales: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s-419" sz="1600" dirty="0">
                <a:solidFill>
                  <a:srgbClr val="000000"/>
                </a:solidFill>
              </a:rPr>
              <a:t>Convertir el número decimal a cadenas binarias de 8 bits.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s-419" sz="1600" dirty="0">
                <a:solidFill>
                  <a:srgbClr val="000000"/>
                </a:solidFill>
              </a:rPr>
              <a:t>Divida las cadenas binarias en grupos de cuatro comenzando desde la posición más a la derecha.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s-419" sz="1600" dirty="0">
                <a:solidFill>
                  <a:srgbClr val="000000"/>
                </a:solidFill>
              </a:rPr>
              <a:t>Convierta cada cuatro números binarios en su dígito hexadecimal equivalente.</a:t>
            </a:r>
          </a:p>
          <a:p>
            <a:pPr algn="l"/>
            <a:endParaRPr lang="en-US" sz="1600" dirty="0">
              <a:solidFill>
                <a:srgbClr val="000000"/>
              </a:solidFill>
            </a:endParaRPr>
          </a:p>
          <a:p>
            <a:pPr algn="l" rtl="0"/>
            <a:r>
              <a:rPr lang="es-419" sz="1600" dirty="0">
                <a:solidFill>
                  <a:srgbClr val="000000"/>
                </a:solidFill>
              </a:rPr>
              <a:t>Por ejemplo, 168 convertido en hexadecimal usando el proceso de tres pasos.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s-419" sz="1600" dirty="0">
                <a:solidFill>
                  <a:srgbClr val="000000"/>
                </a:solidFill>
              </a:rPr>
              <a:t>168 en binario es 10101000.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s-419" sz="1600" dirty="0">
                <a:solidFill>
                  <a:srgbClr val="000000"/>
                </a:solidFill>
              </a:rPr>
              <a:t>10101000 en dos grupos de cuatro dígitos binarios es 1010 y 1000.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s-419" sz="1600" dirty="0">
                <a:solidFill>
                  <a:srgbClr val="000000"/>
                </a:solidFill>
              </a:rPr>
              <a:t>1010 es hex A y 1000 es hex 8, por lo que 168 es A8 en hexadecimal.</a:t>
            </a:r>
          </a:p>
          <a:p>
            <a:pPr algn="l"/>
            <a:endParaRPr lang="en-US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3093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c15="http://schemas.microsoft.com/office/drawing/2012/chart" xmlns:c="http://schemas.openxmlformats.org/drawingml/2006/chart">
      <p:transition xmlns:p14="http://schemas.microsoft.com/office/powerpoint/2010/main"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1899"/>
            <a:ext cx="8345488" cy="731837"/>
          </a:xfrm>
        </p:spPr>
        <p:txBody>
          <a:bodyPr/>
          <a:lstStyle/>
          <a:p>
            <a:pPr rtl="0"/>
            <a:r>
              <a:rPr lang="es-419" sz="1600" dirty="0"/>
              <a:t>Sistema de números</a:t>
            </a:r>
            <a:r>
              <a:rPr lang="en-US" sz="1600" dirty="0"/>
              <a:t> </a:t>
            </a:r>
            <a:r>
              <a:rPr lang="es-419" sz="1600" dirty="0"/>
              <a:t>hexadecimales</a:t>
            </a:r>
            <a:br>
              <a:rPr lang="es-419" sz="2400" dirty="0"/>
            </a:br>
            <a:r>
              <a:rPr lang="es-419" sz="2400" dirty="0"/>
              <a:t>Conversiones hexadecimales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6BDE01-7B44-5940-8AE9-3A778D310F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662" y="850605"/>
            <a:ext cx="8280057" cy="3571129"/>
          </a:xfrm>
        </p:spPr>
        <p:txBody>
          <a:bodyPr/>
          <a:lstStyle/>
          <a:p>
            <a:pPr algn="l" rtl="0"/>
            <a:r>
              <a:rPr lang="es-419" sz="1600" dirty="0">
                <a:solidFill>
                  <a:srgbClr val="000000"/>
                </a:solidFill>
              </a:rPr>
              <a:t>Siga los pasos indicados para convertir números hexadecimales en valores decimales: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s-419" sz="1600" dirty="0">
                <a:solidFill>
                  <a:srgbClr val="000000"/>
                </a:solidFill>
              </a:rPr>
              <a:t>Convertir el número hexadecimal en cadenas binarias de 4 bits.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s-419" sz="1600" dirty="0">
                <a:solidFill>
                  <a:srgbClr val="000000"/>
                </a:solidFill>
              </a:rPr>
              <a:t>Cree una agrupación binaria de 8 bits comenzando desde la posición más a la derecha.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s-419" sz="1600" dirty="0">
                <a:solidFill>
                  <a:srgbClr val="000000"/>
                </a:solidFill>
              </a:rPr>
              <a:t>Convierta cada agrupación binaria de 8 bits en su dígito decimal equivalente.</a:t>
            </a:r>
          </a:p>
          <a:p>
            <a:pPr algn="l"/>
            <a:endParaRPr lang="en-US" sz="1600" dirty="0">
              <a:solidFill>
                <a:srgbClr val="000000"/>
              </a:solidFill>
            </a:endParaRPr>
          </a:p>
          <a:p>
            <a:pPr algn="l" rtl="0"/>
            <a:r>
              <a:rPr lang="es-419" sz="1600" dirty="0">
                <a:solidFill>
                  <a:srgbClr val="000000"/>
                </a:solidFill>
              </a:rPr>
              <a:t>Por ejemplo, D2 convertido a decimal mediante el proceso de tres pasos: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s-419" sz="1600" dirty="0">
                <a:solidFill>
                  <a:srgbClr val="000000"/>
                </a:solidFill>
              </a:rPr>
              <a:t>D2 en cadenas binarias de 4 bits es 1110 y 0010.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s-419" sz="1600" dirty="0">
                <a:solidFill>
                  <a:srgbClr val="000000"/>
                </a:solidFill>
              </a:rPr>
              <a:t>1101 y 0010 es 11010010 en un grupo de 8 bits.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s-419" sz="1600" dirty="0">
                <a:solidFill>
                  <a:srgbClr val="000000"/>
                </a:solidFill>
              </a:rPr>
              <a:t>11010010 en binario es equivalente a 210 en decimal, por lo que D2 es 210 es decimal</a:t>
            </a:r>
          </a:p>
        </p:txBody>
      </p:sp>
    </p:spTree>
    <p:extLst>
      <p:ext uri="{BB962C8B-B14F-4D97-AF65-F5344CB8AC3E}">
        <p14:creationId xmlns:p14="http://schemas.microsoft.com/office/powerpoint/2010/main" val="2836564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c15="http://schemas.microsoft.com/office/drawing/2012/chart" xmlns:c="http://schemas.openxmlformats.org/drawingml/2006/chart">
      <p:transition xmlns:p14="http://schemas.microsoft.com/office/powerpoint/2010/main"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1747520"/>
            <a:ext cx="8280314" cy="970280"/>
          </a:xfrm>
        </p:spPr>
        <p:txBody>
          <a:bodyPr/>
          <a:lstStyle/>
          <a:p>
            <a:pPr rtl="0"/>
            <a:r>
              <a:rPr lang="es-419">
                <a:solidFill>
                  <a:schemeClr val="accent5">
                    <a:lumMod val="40000"/>
                    <a:lumOff val="60000"/>
                  </a:schemeClr>
                </a:solidFill>
              </a:rPr>
              <a:t>5.3 - Módulo de práctica y cuestionario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0599242"/>
      </p:ext>
    </p:extLst>
  </p:cSld>
  <p:clrMapOvr>
    <a:masterClrMapping/>
  </p:clrMapOvr>
  <p:transition spd="slow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s-419" sz="1400">
                <a:latin typeface="Arial" charset="0"/>
              </a:rPr>
              <a:t>Práctica del módulo y cuestionario</a:t>
            </a:r>
            <a:br>
              <a:rPr lang="en-US" dirty="0">
                <a:latin typeface="Arial" charset="0"/>
              </a:rPr>
            </a:br>
            <a:r>
              <a:rPr lang="es-419">
                <a:latin typeface="Arial" charset="0"/>
              </a:rPr>
              <a:t>¿Qué aprendí en este módulo?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AC22E0C-A8B9-7D4B-BC8E-95F594764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5887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419"/>
              <a:t>Binary es un sistema de numeración de base dos que consta de los números 0 y 1, llamados bits.</a:t>
            </a:r>
          </a:p>
          <a:p>
            <a:pPr marL="115887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419"/>
              <a:t>Decimal es un sistema de numeración base de diez que consta de los números del 0 al 9.</a:t>
            </a:r>
          </a:p>
          <a:p>
            <a:pPr marL="115887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419"/>
              <a:t>Binary es lo que los hosts, servidores y equipos de red utilizan para identificarse entre sí.</a:t>
            </a:r>
          </a:p>
          <a:p>
            <a:pPr marL="115887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419"/>
              <a:t>El hexadecimal es un sistema de numeración de base dieciséis que consta de los números del 0 al 9 y las letras de la A a la F.</a:t>
            </a:r>
          </a:p>
          <a:p>
            <a:pPr marL="115887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419"/>
              <a:t>Hexadecimal se usa para representar direcciones IPv6 y direcciones MAC.</a:t>
            </a:r>
          </a:p>
          <a:p>
            <a:pPr marL="115887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419"/>
              <a:t>Las direcciones IPv6 tienen una longitud de 128 bits, y cada 4 bits está representado por un dígito hexadecimal para un total de 32 dígitos hexadecimales.</a:t>
            </a:r>
          </a:p>
          <a:p>
            <a:pPr marL="115887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419"/>
              <a:t>Para convertir hexadecimal a decimal, primero debe convertir el hexadecimal a binario y, a continuación, convertir el binario a decimal.</a:t>
            </a:r>
          </a:p>
          <a:p>
            <a:pPr marL="115887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419"/>
              <a:t>Para convertir decimal a hexadecimal, primero debe convertir el decimal a binario y, a continuación, el binario a hexadecimal.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48999575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0" eaLnBrk="1" hangingPunct="1"/>
            <a:r>
              <a:rPr lang="es-419"/>
              <a:t>Objetivos del módulo</a:t>
            </a:r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1BC18D5F-2DAE-4928-9876-7F81DBAC95D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4462" y="798944"/>
            <a:ext cx="885348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419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Título del módulo: </a:t>
            </a:r>
            <a:r>
              <a:rPr lang="es-419" sz="1600">
                <a:solidFill>
                  <a:schemeClr val="tx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Sistemas de numeración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419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Objetivo del módulo</a:t>
            </a:r>
            <a:r>
              <a:rPr kumimoji="0" lang="es-419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s-419" sz="1600">
                <a:solidFill>
                  <a:schemeClr val="tx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Calcular números entre sistemas decimales, binarios y hexadecimales.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CA1CF45F-6FFF-4E7B-A283-AF4D9C8D6D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6683985"/>
              </p:ext>
            </p:extLst>
          </p:nvPr>
        </p:nvGraphicFramePr>
        <p:xfrm>
          <a:off x="1080754" y="2050715"/>
          <a:ext cx="6980904" cy="103775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490452">
                  <a:extLst>
                    <a:ext uri="{9D8B030D-6E8A-4147-A177-3AD203B41FA5}">
                      <a16:colId xmlns:a16="http://schemas.microsoft.com/office/drawing/2014/main" val="1523797708"/>
                    </a:ext>
                  </a:extLst>
                </a:gridCol>
                <a:gridCol w="3490452">
                  <a:extLst>
                    <a:ext uri="{9D8B030D-6E8A-4147-A177-3AD203B41FA5}">
                      <a16:colId xmlns:a16="http://schemas.microsoft.com/office/drawing/2014/main" val="2750207184"/>
                    </a:ext>
                  </a:extLst>
                </a:gridCol>
              </a:tblGrid>
              <a:tr h="216347">
                <a:tc>
                  <a:txBody>
                    <a:bodyPr/>
                    <a:lstStyle/>
                    <a:p>
                      <a:pPr marL="0" marR="0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419" sz="1200">
                          <a:effectLst/>
                        </a:rPr>
                        <a:t>Título del tema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419" sz="1200">
                          <a:effectLst/>
                        </a:rPr>
                        <a:t>Objetivo del tema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74061904"/>
                  </a:ext>
                </a:extLst>
              </a:tr>
              <a:tr h="444151">
                <a:tc>
                  <a:txBody>
                    <a:bodyPr/>
                    <a:lstStyle/>
                    <a:p>
                      <a:pPr marL="0" marR="0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419" sz="1200">
                          <a:effectLst/>
                        </a:rPr>
                        <a:t>Sistema de numeración binaria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419" sz="1200">
                          <a:solidFill>
                            <a:srgbClr val="000000"/>
                          </a:solidFill>
                          <a:effectLst/>
                        </a:rPr>
                        <a:t>Calcule los números entre los sistemas decimales y binarios.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46858405"/>
                  </a:ext>
                </a:extLst>
              </a:tr>
              <a:tr h="315930">
                <a:tc>
                  <a:txBody>
                    <a:bodyPr/>
                    <a:lstStyle/>
                    <a:p>
                      <a:pPr marL="0" marR="0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419" sz="1200">
                          <a:effectLst/>
                        </a:rPr>
                        <a:t>Sistema numérico hexadecimal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419" sz="1200">
                          <a:solidFill>
                            <a:srgbClr val="000000"/>
                          </a:solidFill>
                          <a:effectLst/>
                        </a:rPr>
                        <a:t>Calcule los números entre los sistemas decimales y hexadecimales.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35904258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11192384"/>
      </p:ext>
    </p:extLst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ChangeArrowheads="1"/>
          </p:cNvSpPr>
          <p:nvPr>
            <p:ph type="title"/>
          </p:nvPr>
        </p:nvSpPr>
        <p:spPr>
          <a:xfrm>
            <a:off x="1" y="41394"/>
            <a:ext cx="9144000" cy="609056"/>
          </a:xfrm>
        </p:spPr>
        <p:txBody>
          <a:bodyPr/>
          <a:lstStyle/>
          <a:p>
            <a:r>
              <a:rPr lang="es-419" sz="1400" dirty="0">
                <a:latin typeface="Arial" charset="0"/>
              </a:rPr>
              <a:t>Módulo 5: Sistemas de numeración</a:t>
            </a:r>
            <a:br>
              <a:rPr lang="en-US" dirty="0">
                <a:latin typeface="Arial" charset="0"/>
              </a:rPr>
            </a:br>
            <a:r>
              <a:rPr lang="es-419" dirty="0">
                <a:latin typeface="Arial" charset="0"/>
              </a:rPr>
              <a:t>Nuevos Términos y Comandos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54BBD4-F89B-694E-BFD7-7FDA836EE2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>
              <a:buFont typeface="Arial" panose="020B0604020202020204" pitchFamily="34" charset="0"/>
              <a:buChar char="•"/>
            </a:pPr>
            <a:r>
              <a:rPr lang="es-419"/>
              <a:t>dotted decimal notation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s-419"/>
              <a:t>positional notation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s-419"/>
              <a:t>base 10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s-419"/>
              <a:t>base 16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s-419"/>
              <a:t>radix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s-419"/>
              <a:t>octet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s-419"/>
              <a:t>hextet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71745509"/>
      </p:ext>
    </p:extLst>
  </p:cSld>
  <p:clrMapOvr>
    <a:masterClrMapping/>
  </p:clrMapOvr>
  <p:transition spd="slow"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4190828277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1788160"/>
            <a:ext cx="7598042" cy="929640"/>
          </a:xfrm>
        </p:spPr>
        <p:txBody>
          <a:bodyPr/>
          <a:lstStyle/>
          <a:p>
            <a:pPr rtl="0"/>
            <a:r>
              <a:rPr lang="es-419">
                <a:solidFill>
                  <a:schemeClr val="accent5">
                    <a:lumMod val="40000"/>
                    <a:lumOff val="60000"/>
                  </a:schemeClr>
                </a:solidFill>
              </a:rPr>
              <a:t>5.1 Sistema de numeración binaria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73099643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s-419" sz="1600" dirty="0"/>
              <a:t>Sistema de numeración binaria</a:t>
            </a:r>
            <a:br>
              <a:rPr lang="es-419" sz="1600" dirty="0"/>
            </a:br>
            <a:r>
              <a:rPr lang="es-419" sz="2400" dirty="0"/>
              <a:t>Direcciones binarias e IPv4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693879-5816-3444-9D50-A12F1F37F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971" y="855419"/>
            <a:ext cx="8531276" cy="1745526"/>
          </a:xfrm>
        </p:spPr>
        <p:txBody>
          <a:bodyPr/>
          <a:lstStyle/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s-419" sz="1400" dirty="0">
                <a:solidFill>
                  <a:srgbClr val="000000"/>
                </a:solidFill>
              </a:rPr>
              <a:t>El sistema de numeración binaria consta de 1s y 0s, llamados bits.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s-419" sz="1400" dirty="0">
                <a:solidFill>
                  <a:srgbClr val="000000"/>
                </a:solidFill>
              </a:rPr>
              <a:t>Sistema de numeración decimal consta de dígitos del 0 al 9.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s-419" sz="1400" dirty="0">
                <a:solidFill>
                  <a:srgbClr val="000000"/>
                </a:solidFill>
              </a:rPr>
              <a:t>Hosts, servidores y equipos de red que utilizan direccionamiento binario para identificarse entre sí.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s-419" sz="1400" dirty="0">
                <a:solidFill>
                  <a:srgbClr val="000000"/>
                </a:solidFill>
              </a:rPr>
              <a:t>Cada dirección está compuesta por una cadena de 32 bits, dividida en cuatro secciones llamadas octetos.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s-419" sz="1400" dirty="0">
                <a:solidFill>
                  <a:srgbClr val="000000"/>
                </a:solidFill>
              </a:rPr>
              <a:t>Cada octeto contiene 8 bits (o 1 byte) separados por un punto.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s-419" sz="1400" dirty="0">
                <a:solidFill>
                  <a:srgbClr val="000000"/>
                </a:solidFill>
              </a:rPr>
              <a:t>Para facilitar el uso de las personas, esta notación punteada se convierte en decimal punteado.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00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D0F2E4-E369-A548-A618-9BAB0C0C57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141" y="2855069"/>
            <a:ext cx="3473597" cy="1745526"/>
          </a:xfrm>
          <a:prstGeom prst="rect">
            <a:avLst/>
          </a:prstGeom>
        </p:spPr>
      </p:pic>
      <p:sp>
        <p:nvSpPr>
          <p:cNvPr id="7" name="Striped Right Arrow 6">
            <a:extLst>
              <a:ext uri="{FF2B5EF4-FFF2-40B4-BE49-F238E27FC236}">
                <a16:creationId xmlns:a16="http://schemas.microsoft.com/office/drawing/2014/main" id="{71668B65-DD31-5646-8CF8-039199DDBBA7}"/>
              </a:ext>
            </a:extLst>
          </p:cNvPr>
          <p:cNvSpPr/>
          <p:nvPr/>
        </p:nvSpPr>
        <p:spPr>
          <a:xfrm>
            <a:off x="4194749" y="3466038"/>
            <a:ext cx="520995" cy="239867"/>
          </a:xfrm>
          <a:prstGeom prst="stripedRightArrow">
            <a:avLst/>
          </a:prstGeom>
          <a:solidFill>
            <a:srgbClr val="36A4D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E5F7270-39AA-FE40-92FD-F80B1DD908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4324" y="2841933"/>
            <a:ext cx="3227909" cy="1745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064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c15="http://schemas.microsoft.com/office/drawing/2012/chart" xmlns:c="http://schemas.openxmlformats.org/drawingml/2006/chart">
      <p:transition xmlns:p14="http://schemas.microsoft.com/office/powerpoint/2010/main"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54991"/>
            <a:ext cx="9144001" cy="731837"/>
          </a:xfrm>
        </p:spPr>
        <p:txBody>
          <a:bodyPr/>
          <a:lstStyle/>
          <a:p>
            <a:pPr rtl="0"/>
            <a:r>
              <a:rPr lang="es-419" sz="1600" dirty="0"/>
              <a:t>Sistema de numeración binaria</a:t>
            </a:r>
            <a:br>
              <a:rPr lang="en-US" dirty="0"/>
            </a:br>
            <a:r>
              <a:rPr lang="es-419" sz="2400" dirty="0"/>
              <a:t>Video - Convertir entre sistemas de numeración binarios y decimales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56AB3A8-AF6D-4821-B196-F1B8058BD7B6}"/>
              </a:ext>
            </a:extLst>
          </p:cNvPr>
          <p:cNvSpPr/>
          <p:nvPr/>
        </p:nvSpPr>
        <p:spPr>
          <a:xfrm>
            <a:off x="332509" y="1138843"/>
            <a:ext cx="8345488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" indent="0" rtl="0">
              <a:buNone/>
            </a:pPr>
            <a:r>
              <a:rPr lang="es-419"/>
              <a:t>Este video cubrirá lo siguiente:</a:t>
            </a:r>
          </a:p>
          <a:p>
            <a:pPr marL="57150" indent="0">
              <a:buNone/>
            </a:pPr>
            <a:endParaRPr lang="en-US" dirty="0"/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s-419" sz="1600"/>
              <a:t>Revisión de notación posicional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s-419" sz="1600"/>
              <a:t>Revisión de potencias de 10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s-419" sz="1600"/>
              <a:t>Decimal: revisión de numeración base 10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s-419" sz="1600"/>
              <a:t>Binaria: revisión de numeración base 2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s-419" sz="1600"/>
              <a:t>Convertir una dirección IP en numeración binaria a decimal</a:t>
            </a:r>
          </a:p>
        </p:txBody>
      </p:sp>
    </p:spTree>
    <p:extLst>
      <p:ext uri="{BB962C8B-B14F-4D97-AF65-F5344CB8AC3E}">
        <p14:creationId xmlns:p14="http://schemas.microsoft.com/office/powerpoint/2010/main" val="3850413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c15="http://schemas.microsoft.com/office/drawing/2012/chart" xmlns:c="http://schemas.openxmlformats.org/drawingml/2006/chart">
      <p:transition xmlns:p14="http://schemas.microsoft.com/office/powerpoint/2010/main"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1899"/>
            <a:ext cx="8345488" cy="731837"/>
          </a:xfrm>
        </p:spPr>
        <p:txBody>
          <a:bodyPr/>
          <a:lstStyle/>
          <a:p>
            <a:pPr rtl="0"/>
            <a:r>
              <a:rPr lang="es-419" sz="1600" dirty="0"/>
              <a:t>Sistema de numeración binaria</a:t>
            </a:r>
            <a:br>
              <a:rPr lang="en-US" dirty="0"/>
            </a:br>
            <a:r>
              <a:rPr lang="es-419" sz="2400" dirty="0"/>
              <a:t>Notación Posicional Binaria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329901-EBC7-0747-A1C2-F937CA26E4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662" y="839972"/>
            <a:ext cx="8280057" cy="1005453"/>
          </a:xfrm>
        </p:spPr>
        <p:txBody>
          <a:bodyPr/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s-419" sz="1600">
                <a:solidFill>
                  <a:srgbClr val="000000"/>
                </a:solidFill>
              </a:rPr>
              <a:t>El término "notación de posición" significa que un dígito representa diferentes valores según la "posición" que el dígito ocupa en la secuencia de números.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s-419" sz="1600">
                <a:solidFill>
                  <a:srgbClr val="000000"/>
                </a:solidFill>
              </a:rPr>
              <a:t>El sistema de notación posicional decimal funciona como se muestra en las siguientes tablas.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59CEC86-4057-DA4B-98C8-93666AE4B1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2672850"/>
              </p:ext>
            </p:extLst>
          </p:nvPr>
        </p:nvGraphicFramePr>
        <p:xfrm>
          <a:off x="389281" y="2464614"/>
          <a:ext cx="3402419" cy="1214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8437">
                  <a:extLst>
                    <a:ext uri="{9D8B030D-6E8A-4147-A177-3AD203B41FA5}">
                      <a16:colId xmlns:a16="http://schemas.microsoft.com/office/drawing/2014/main" val="3837822917"/>
                    </a:ext>
                  </a:extLst>
                </a:gridCol>
                <a:gridCol w="465690">
                  <a:extLst>
                    <a:ext uri="{9D8B030D-6E8A-4147-A177-3AD203B41FA5}">
                      <a16:colId xmlns:a16="http://schemas.microsoft.com/office/drawing/2014/main" val="2257126818"/>
                    </a:ext>
                  </a:extLst>
                </a:gridCol>
                <a:gridCol w="490708">
                  <a:extLst>
                    <a:ext uri="{9D8B030D-6E8A-4147-A177-3AD203B41FA5}">
                      <a16:colId xmlns:a16="http://schemas.microsoft.com/office/drawing/2014/main" val="733968975"/>
                    </a:ext>
                  </a:extLst>
                </a:gridCol>
                <a:gridCol w="480266">
                  <a:extLst>
                    <a:ext uri="{9D8B030D-6E8A-4147-A177-3AD203B41FA5}">
                      <a16:colId xmlns:a16="http://schemas.microsoft.com/office/drawing/2014/main" val="2184405947"/>
                    </a:ext>
                  </a:extLst>
                </a:gridCol>
                <a:gridCol w="647318">
                  <a:extLst>
                    <a:ext uri="{9D8B030D-6E8A-4147-A177-3AD203B41FA5}">
                      <a16:colId xmlns:a16="http://schemas.microsoft.com/office/drawing/2014/main" val="326059745"/>
                    </a:ext>
                  </a:extLst>
                </a:gridCol>
              </a:tblGrid>
              <a:tr h="303655">
                <a:tc>
                  <a:txBody>
                    <a:bodyPr/>
                    <a:lstStyle/>
                    <a:p>
                      <a:pPr rtl="0"/>
                      <a:r>
                        <a:rPr lang="es-419" sz="1000"/>
                        <a:t>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100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100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100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100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8718847"/>
                  </a:ext>
                </a:extLst>
              </a:tr>
              <a:tr h="303655">
                <a:tc>
                  <a:txBody>
                    <a:bodyPr/>
                    <a:lstStyle/>
                    <a:p>
                      <a:pPr rtl="0"/>
                      <a:r>
                        <a:rPr lang="es-419" sz="1000"/>
                        <a:t>Posición en número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10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10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10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100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0694335"/>
                  </a:ext>
                </a:extLst>
              </a:tr>
              <a:tr h="303655">
                <a:tc>
                  <a:txBody>
                    <a:bodyPr/>
                    <a:lstStyle/>
                    <a:p>
                      <a:pPr rtl="0"/>
                      <a:r>
                        <a:rPr lang="es-419" sz="1000"/>
                        <a:t>Cálculo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1000"/>
                        <a:t>(10</a:t>
                      </a:r>
                      <a:r>
                        <a:rPr lang="es-419" sz="1000" baseline="30000"/>
                        <a:t>3</a:t>
                      </a:r>
                      <a:r>
                        <a:rPr lang="es-419" sz="100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1000"/>
                        <a:t>(10</a:t>
                      </a:r>
                      <a:r>
                        <a:rPr lang="es-419" sz="1000" baseline="30000"/>
                        <a:t>2</a:t>
                      </a:r>
                      <a:r>
                        <a:rPr lang="es-419" sz="100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1000"/>
                        <a:t>(10</a:t>
                      </a:r>
                      <a:r>
                        <a:rPr lang="es-419" sz="1000" baseline="30000"/>
                        <a:t>1</a:t>
                      </a:r>
                      <a:r>
                        <a:rPr lang="es-419" sz="100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1000"/>
                        <a:t>(10</a:t>
                      </a:r>
                      <a:r>
                        <a:rPr lang="es-419" sz="1000" baseline="30000"/>
                        <a:t>0</a:t>
                      </a:r>
                      <a:r>
                        <a:rPr lang="es-419" sz="100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254151"/>
                  </a:ext>
                </a:extLst>
              </a:tr>
              <a:tr h="303655">
                <a:tc>
                  <a:txBody>
                    <a:bodyPr/>
                    <a:lstStyle/>
                    <a:p>
                      <a:pPr rtl="0"/>
                      <a:r>
                        <a:rPr lang="es-419" sz="1000"/>
                        <a:t>Valor de la posición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100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100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100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100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814726"/>
                  </a:ext>
                </a:extLst>
              </a:tr>
            </a:tbl>
          </a:graphicData>
        </a:graphic>
      </p:graphicFrame>
      <p:sp>
        <p:nvSpPr>
          <p:cNvPr id="7" name="Striped Right Arrow 6">
            <a:extLst>
              <a:ext uri="{FF2B5EF4-FFF2-40B4-BE49-F238E27FC236}">
                <a16:creationId xmlns:a16="http://schemas.microsoft.com/office/drawing/2014/main" id="{42020144-2692-E747-88CD-CE940510F874}"/>
              </a:ext>
            </a:extLst>
          </p:cNvPr>
          <p:cNvSpPr/>
          <p:nvPr/>
        </p:nvSpPr>
        <p:spPr>
          <a:xfrm>
            <a:off x="3846144" y="2975788"/>
            <a:ext cx="381044" cy="192271"/>
          </a:xfrm>
          <a:prstGeom prst="stripedRightArrow">
            <a:avLst/>
          </a:prstGeom>
          <a:solidFill>
            <a:srgbClr val="36A4D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D3027A9-4D3C-0E45-A334-44753559F4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4983596"/>
              </p:ext>
            </p:extLst>
          </p:nvPr>
        </p:nvGraphicFramePr>
        <p:xfrm>
          <a:off x="4285498" y="2286740"/>
          <a:ext cx="4469221" cy="17048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62986">
                  <a:extLst>
                    <a:ext uri="{9D8B030D-6E8A-4147-A177-3AD203B41FA5}">
                      <a16:colId xmlns:a16="http://schemas.microsoft.com/office/drawing/2014/main" val="82544986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400489453"/>
                    </a:ext>
                  </a:extLst>
                </a:gridCol>
                <a:gridCol w="776177">
                  <a:extLst>
                    <a:ext uri="{9D8B030D-6E8A-4147-A177-3AD203B41FA5}">
                      <a16:colId xmlns:a16="http://schemas.microsoft.com/office/drawing/2014/main" val="2753584476"/>
                    </a:ext>
                  </a:extLst>
                </a:gridCol>
                <a:gridCol w="659218">
                  <a:extLst>
                    <a:ext uri="{9D8B030D-6E8A-4147-A177-3AD203B41FA5}">
                      <a16:colId xmlns:a16="http://schemas.microsoft.com/office/drawing/2014/main" val="589627143"/>
                    </a:ext>
                  </a:extLst>
                </a:gridCol>
                <a:gridCol w="556440">
                  <a:extLst>
                    <a:ext uri="{9D8B030D-6E8A-4147-A177-3AD203B41FA5}">
                      <a16:colId xmlns:a16="http://schemas.microsoft.com/office/drawing/2014/main" val="281118420"/>
                    </a:ext>
                  </a:extLst>
                </a:gridCol>
              </a:tblGrid>
              <a:tr h="261728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1000"/>
                        <a:t>Millares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1000"/>
                        <a:t>Centenas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1000"/>
                        <a:t>Decenas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1000"/>
                        <a:t>Unidades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2842908"/>
                  </a:ext>
                </a:extLst>
              </a:tr>
              <a:tr h="261728">
                <a:tc>
                  <a:txBody>
                    <a:bodyPr/>
                    <a:lstStyle/>
                    <a:p>
                      <a:pPr rtl="0"/>
                      <a:r>
                        <a:rPr lang="es-419" sz="1000"/>
                        <a:t>Valor de posición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100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100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100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100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9960212"/>
                  </a:ext>
                </a:extLst>
              </a:tr>
              <a:tr h="261728">
                <a:tc>
                  <a:txBody>
                    <a:bodyPr/>
                    <a:lstStyle/>
                    <a:p>
                      <a:pPr rtl="0"/>
                      <a:r>
                        <a:rPr lang="es-419" sz="1000"/>
                        <a:t>Número decimal (1234)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10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10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10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100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8247003"/>
                  </a:ext>
                </a:extLst>
              </a:tr>
              <a:tr h="261728">
                <a:tc>
                  <a:txBody>
                    <a:bodyPr/>
                    <a:lstStyle/>
                    <a:p>
                      <a:pPr rtl="0"/>
                      <a:r>
                        <a:rPr lang="es-419" sz="1000"/>
                        <a:t>Cálculo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1000"/>
                        <a:t>1 x 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1000"/>
                        <a:t>2 x 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1000"/>
                        <a:t>3 x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1000"/>
                        <a:t>4 x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6830395"/>
                  </a:ext>
                </a:extLst>
              </a:tr>
              <a:tr h="261728">
                <a:tc>
                  <a:txBody>
                    <a:bodyPr/>
                    <a:lstStyle/>
                    <a:p>
                      <a:pPr rtl="0"/>
                      <a:r>
                        <a:rPr lang="es-419" sz="1000"/>
                        <a:t>Súmelos...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100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1000"/>
                        <a:t>+ 200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1000"/>
                        <a:t>+ 30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1000"/>
                        <a:t>+ 4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2523445"/>
                  </a:ext>
                </a:extLst>
              </a:tr>
              <a:tr h="261728">
                <a:tc>
                  <a:txBody>
                    <a:bodyPr/>
                    <a:lstStyle/>
                    <a:p>
                      <a:pPr rtl="0"/>
                      <a:r>
                        <a:rPr lang="es-419" sz="1000"/>
                        <a:t>Resultado</a:t>
                      </a: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/>
                      <a:r>
                        <a:rPr lang="es-419" sz="1000" b="1"/>
                        <a:t>1234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1441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3621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c15="http://schemas.microsoft.com/office/drawing/2012/chart" xmlns:c="http://schemas.openxmlformats.org/drawingml/2006/chart">
      <p:transition xmlns:p14="http://schemas.microsoft.com/office/powerpoint/2010/main"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1899"/>
            <a:ext cx="9214338" cy="731837"/>
          </a:xfrm>
        </p:spPr>
        <p:txBody>
          <a:bodyPr/>
          <a:lstStyle/>
          <a:p>
            <a:pPr rtl="0"/>
            <a:r>
              <a:rPr lang="es-419" sz="1600" dirty="0"/>
              <a:t>Sistema de numeración binaria </a:t>
            </a:r>
            <a:br>
              <a:rPr lang="es-419" sz="2400" dirty="0"/>
            </a:br>
            <a:r>
              <a:rPr lang="es-419" sz="2400" dirty="0"/>
              <a:t>Notación Posicional Binaria (cont.)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329901-EBC7-0747-A1C2-F937CA26E4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662" y="839972"/>
            <a:ext cx="8280057" cy="334762"/>
          </a:xfrm>
        </p:spPr>
        <p:txBody>
          <a:bodyPr/>
          <a:lstStyle/>
          <a:p>
            <a:pPr marL="0" indent="0" algn="l" rtl="0"/>
            <a:r>
              <a:rPr lang="es-419" sz="1600" dirty="0">
                <a:solidFill>
                  <a:srgbClr val="000000"/>
                </a:solidFill>
              </a:rPr>
              <a:t>El sistema de notación posicional binaria funciona como se muestra en las siguientes tablas.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59CEC86-4057-DA4B-98C8-93666AE4B1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9446077"/>
              </p:ext>
            </p:extLst>
          </p:nvPr>
        </p:nvGraphicFramePr>
        <p:xfrm>
          <a:off x="474662" y="1547652"/>
          <a:ext cx="5733792" cy="1214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0498">
                  <a:extLst>
                    <a:ext uri="{9D8B030D-6E8A-4147-A177-3AD203B41FA5}">
                      <a16:colId xmlns:a16="http://schemas.microsoft.com/office/drawing/2014/main" val="3837822917"/>
                    </a:ext>
                  </a:extLst>
                </a:gridCol>
                <a:gridCol w="499730">
                  <a:extLst>
                    <a:ext uri="{9D8B030D-6E8A-4147-A177-3AD203B41FA5}">
                      <a16:colId xmlns:a16="http://schemas.microsoft.com/office/drawing/2014/main" val="225712681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733968975"/>
                    </a:ext>
                  </a:extLst>
                </a:gridCol>
                <a:gridCol w="435935">
                  <a:extLst>
                    <a:ext uri="{9D8B030D-6E8A-4147-A177-3AD203B41FA5}">
                      <a16:colId xmlns:a16="http://schemas.microsoft.com/office/drawing/2014/main" val="2184405947"/>
                    </a:ext>
                  </a:extLst>
                </a:gridCol>
                <a:gridCol w="435935">
                  <a:extLst>
                    <a:ext uri="{9D8B030D-6E8A-4147-A177-3AD203B41FA5}">
                      <a16:colId xmlns:a16="http://schemas.microsoft.com/office/drawing/2014/main" val="2878814134"/>
                    </a:ext>
                  </a:extLst>
                </a:gridCol>
                <a:gridCol w="499730">
                  <a:extLst>
                    <a:ext uri="{9D8B030D-6E8A-4147-A177-3AD203B41FA5}">
                      <a16:colId xmlns:a16="http://schemas.microsoft.com/office/drawing/2014/main" val="32605974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053828557"/>
                    </a:ext>
                  </a:extLst>
                </a:gridCol>
                <a:gridCol w="478466">
                  <a:extLst>
                    <a:ext uri="{9D8B030D-6E8A-4147-A177-3AD203B41FA5}">
                      <a16:colId xmlns:a16="http://schemas.microsoft.com/office/drawing/2014/main" val="830387269"/>
                    </a:ext>
                  </a:extLst>
                </a:gridCol>
                <a:gridCol w="489098">
                  <a:extLst>
                    <a:ext uri="{9D8B030D-6E8A-4147-A177-3AD203B41FA5}">
                      <a16:colId xmlns:a16="http://schemas.microsoft.com/office/drawing/2014/main" val="3034883102"/>
                    </a:ext>
                  </a:extLst>
                </a:gridCol>
              </a:tblGrid>
              <a:tr h="303655">
                <a:tc>
                  <a:txBody>
                    <a:bodyPr/>
                    <a:lstStyle/>
                    <a:p>
                      <a:pPr rtl="0"/>
                      <a:r>
                        <a:rPr lang="es-419" sz="1000"/>
                        <a:t>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10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10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10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10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10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10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10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100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8718847"/>
                  </a:ext>
                </a:extLst>
              </a:tr>
              <a:tr h="303655">
                <a:tc>
                  <a:txBody>
                    <a:bodyPr/>
                    <a:lstStyle/>
                    <a:p>
                      <a:pPr rtl="0"/>
                      <a:r>
                        <a:rPr lang="es-419" sz="1000"/>
                        <a:t>Posición en número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100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100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100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10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10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10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10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100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0694335"/>
                  </a:ext>
                </a:extLst>
              </a:tr>
              <a:tr h="303655">
                <a:tc>
                  <a:txBody>
                    <a:bodyPr/>
                    <a:lstStyle/>
                    <a:p>
                      <a:pPr rtl="0"/>
                      <a:r>
                        <a:rPr lang="es-419" sz="1000"/>
                        <a:t>Cálculo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1000"/>
                        <a:t>(2</a:t>
                      </a:r>
                      <a:r>
                        <a:rPr lang="es-419" sz="1000" baseline="30000"/>
                        <a:t>7</a:t>
                      </a:r>
                      <a:r>
                        <a:rPr lang="es-419" sz="100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1000"/>
                        <a:t>(2</a:t>
                      </a:r>
                      <a:r>
                        <a:rPr lang="es-419" sz="1000" baseline="30000"/>
                        <a:t>6</a:t>
                      </a:r>
                      <a:r>
                        <a:rPr lang="es-419" sz="100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1000"/>
                        <a:t>(2</a:t>
                      </a:r>
                      <a:r>
                        <a:rPr lang="es-419" sz="1000" baseline="30000"/>
                        <a:t>5</a:t>
                      </a:r>
                      <a:r>
                        <a:rPr lang="es-419" sz="100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1000"/>
                        <a:t>(2</a:t>
                      </a:r>
                      <a:r>
                        <a:rPr lang="es-419" sz="1000" baseline="30000"/>
                        <a:t>4</a:t>
                      </a:r>
                      <a:r>
                        <a:rPr lang="es-419" sz="100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1000"/>
                        <a:t>(2</a:t>
                      </a:r>
                      <a:r>
                        <a:rPr lang="es-419" sz="1000" baseline="30000"/>
                        <a:t>3</a:t>
                      </a:r>
                      <a:r>
                        <a:rPr lang="es-419" sz="100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1000"/>
                        <a:t>(2</a:t>
                      </a:r>
                      <a:r>
                        <a:rPr lang="es-419" sz="1000" baseline="30000"/>
                        <a:t>2</a:t>
                      </a:r>
                      <a:r>
                        <a:rPr lang="es-419" sz="100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1000"/>
                        <a:t>(2</a:t>
                      </a:r>
                      <a:r>
                        <a:rPr lang="es-419" sz="1000" baseline="30000"/>
                        <a:t>1</a:t>
                      </a:r>
                      <a:r>
                        <a:rPr lang="es-419" sz="100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1000"/>
                        <a:t>(2</a:t>
                      </a:r>
                      <a:r>
                        <a:rPr lang="es-419" sz="1000" baseline="30000"/>
                        <a:t>0</a:t>
                      </a:r>
                      <a:r>
                        <a:rPr lang="es-419" sz="100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254151"/>
                  </a:ext>
                </a:extLst>
              </a:tr>
              <a:tr h="303655">
                <a:tc>
                  <a:txBody>
                    <a:bodyPr/>
                    <a:lstStyle/>
                    <a:p>
                      <a:pPr rtl="0"/>
                      <a:r>
                        <a:rPr lang="es-419" sz="1000"/>
                        <a:t>Valor de la posición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1000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100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100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100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100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10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10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10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814726"/>
                  </a:ext>
                </a:extLst>
              </a:tr>
            </a:tbl>
          </a:graphicData>
        </a:graphic>
      </p:graphicFrame>
      <p:sp>
        <p:nvSpPr>
          <p:cNvPr id="7" name="Striped Right Arrow 6">
            <a:extLst>
              <a:ext uri="{FF2B5EF4-FFF2-40B4-BE49-F238E27FC236}">
                <a16:creationId xmlns:a16="http://schemas.microsoft.com/office/drawing/2014/main" id="{42020144-2692-E747-88CD-CE940510F874}"/>
              </a:ext>
            </a:extLst>
          </p:cNvPr>
          <p:cNvSpPr/>
          <p:nvPr/>
        </p:nvSpPr>
        <p:spPr>
          <a:xfrm rot="5400000">
            <a:off x="3868251" y="2945445"/>
            <a:ext cx="381044" cy="192271"/>
          </a:xfrm>
          <a:prstGeom prst="stripedRightArrow">
            <a:avLst/>
          </a:prstGeom>
          <a:solidFill>
            <a:srgbClr val="36A4D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AF9CA21-1491-D046-A16A-EF95E9FFD0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8974157"/>
              </p:ext>
            </p:extLst>
          </p:nvPr>
        </p:nvGraphicFramePr>
        <p:xfrm>
          <a:off x="2778749" y="3283368"/>
          <a:ext cx="5733792" cy="151827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800816">
                  <a:extLst>
                    <a:ext uri="{9D8B030D-6E8A-4147-A177-3AD203B41FA5}">
                      <a16:colId xmlns:a16="http://schemas.microsoft.com/office/drawing/2014/main" val="3837822917"/>
                    </a:ext>
                  </a:extLst>
                </a:gridCol>
                <a:gridCol w="584790">
                  <a:extLst>
                    <a:ext uri="{9D8B030D-6E8A-4147-A177-3AD203B41FA5}">
                      <a16:colId xmlns:a16="http://schemas.microsoft.com/office/drawing/2014/main" val="2257126818"/>
                    </a:ext>
                  </a:extLst>
                </a:gridCol>
                <a:gridCol w="489098">
                  <a:extLst>
                    <a:ext uri="{9D8B030D-6E8A-4147-A177-3AD203B41FA5}">
                      <a16:colId xmlns:a16="http://schemas.microsoft.com/office/drawing/2014/main" val="733968975"/>
                    </a:ext>
                  </a:extLst>
                </a:gridCol>
                <a:gridCol w="499730">
                  <a:extLst>
                    <a:ext uri="{9D8B030D-6E8A-4147-A177-3AD203B41FA5}">
                      <a16:colId xmlns:a16="http://schemas.microsoft.com/office/drawing/2014/main" val="2184405947"/>
                    </a:ext>
                  </a:extLst>
                </a:gridCol>
                <a:gridCol w="478465">
                  <a:extLst>
                    <a:ext uri="{9D8B030D-6E8A-4147-A177-3AD203B41FA5}">
                      <a16:colId xmlns:a16="http://schemas.microsoft.com/office/drawing/2014/main" val="2878814134"/>
                    </a:ext>
                  </a:extLst>
                </a:gridCol>
                <a:gridCol w="456129">
                  <a:extLst>
                    <a:ext uri="{9D8B030D-6E8A-4147-A177-3AD203B41FA5}">
                      <a16:colId xmlns:a16="http://schemas.microsoft.com/office/drawing/2014/main" val="32605974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053828557"/>
                    </a:ext>
                  </a:extLst>
                </a:gridCol>
                <a:gridCol w="478466">
                  <a:extLst>
                    <a:ext uri="{9D8B030D-6E8A-4147-A177-3AD203B41FA5}">
                      <a16:colId xmlns:a16="http://schemas.microsoft.com/office/drawing/2014/main" val="830387269"/>
                    </a:ext>
                  </a:extLst>
                </a:gridCol>
                <a:gridCol w="489098">
                  <a:extLst>
                    <a:ext uri="{9D8B030D-6E8A-4147-A177-3AD203B41FA5}">
                      <a16:colId xmlns:a16="http://schemas.microsoft.com/office/drawing/2014/main" val="3034883102"/>
                    </a:ext>
                  </a:extLst>
                </a:gridCol>
              </a:tblGrid>
              <a:tr h="303655">
                <a:tc>
                  <a:txBody>
                    <a:bodyPr/>
                    <a:lstStyle/>
                    <a:p>
                      <a:pPr rtl="0"/>
                      <a:r>
                        <a:rPr lang="es-419" sz="1000"/>
                        <a:t>Valor de posición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1000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100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100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100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100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10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10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100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8718847"/>
                  </a:ext>
                </a:extLst>
              </a:tr>
              <a:tr h="303655">
                <a:tc>
                  <a:txBody>
                    <a:bodyPr/>
                    <a:lstStyle/>
                    <a:p>
                      <a:pPr rtl="0"/>
                      <a:r>
                        <a:rPr lang="es-419" sz="1000"/>
                        <a:t>Número binario (11000000)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10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10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10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10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10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10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10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100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0694335"/>
                  </a:ext>
                </a:extLst>
              </a:tr>
              <a:tr h="303655">
                <a:tc>
                  <a:txBody>
                    <a:bodyPr/>
                    <a:lstStyle/>
                    <a:p>
                      <a:pPr rtl="0"/>
                      <a:r>
                        <a:rPr lang="es-419" sz="1000"/>
                        <a:t>Cálculo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1000"/>
                        <a:t>1x128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1000"/>
                        <a:t>1x64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1000"/>
                        <a:t>0x32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1000"/>
                        <a:t>0x16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1000"/>
                        <a:t>0x8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1000"/>
                        <a:t>0x4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1000"/>
                        <a:t>0X2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1000"/>
                        <a:t>0x1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254151"/>
                  </a:ext>
                </a:extLst>
              </a:tr>
              <a:tr h="303655">
                <a:tc>
                  <a:txBody>
                    <a:bodyPr/>
                    <a:lstStyle/>
                    <a:p>
                      <a:pPr rtl="0"/>
                      <a:r>
                        <a:rPr lang="es-419" sz="1000"/>
                        <a:t>Añádelas...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1000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1000"/>
                        <a:t>+ 64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1000"/>
                        <a:t>+ 0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1000"/>
                        <a:t>+ 0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1000"/>
                        <a:t>+ 0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1000"/>
                        <a:t>+ 0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1000"/>
                        <a:t>+ 0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1000"/>
                        <a:t>+ 0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814726"/>
                  </a:ext>
                </a:extLst>
              </a:tr>
              <a:tr h="303655">
                <a:tc>
                  <a:txBody>
                    <a:bodyPr/>
                    <a:lstStyle/>
                    <a:p>
                      <a:pPr rtl="0"/>
                      <a:r>
                        <a:rPr lang="es-419" sz="1000" dirty="0"/>
                        <a:t>Resultado</a:t>
                      </a:r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 rtl="0"/>
                      <a:r>
                        <a:rPr lang="es-419" sz="1000" b="1" dirty="0"/>
                        <a:t>192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37793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9239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c15="http://schemas.microsoft.com/office/drawing/2012/chart" xmlns:c="http://schemas.openxmlformats.org/drawingml/2006/chart">
      <p:transition xmlns:p14="http://schemas.microsoft.com/office/powerpoint/2010/main"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1900"/>
            <a:ext cx="8345488" cy="642000"/>
          </a:xfrm>
        </p:spPr>
        <p:txBody>
          <a:bodyPr/>
          <a:lstStyle/>
          <a:p>
            <a:pPr rtl="0"/>
            <a:r>
              <a:rPr lang="es-419" sz="1600"/>
              <a:t>Sistema de numeración binaria</a:t>
            </a:r>
            <a:br>
              <a:rPr lang="en-US" dirty="0"/>
            </a:br>
            <a:r>
              <a:rPr lang="es-419" sz="2400"/>
              <a:t>Convertir binario a decimal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33637D-1648-514C-8643-E324E7FBCF34}"/>
              </a:ext>
            </a:extLst>
          </p:cNvPr>
          <p:cNvSpPr txBox="1"/>
          <p:nvPr/>
        </p:nvSpPr>
        <p:spPr>
          <a:xfrm>
            <a:off x="457201" y="609847"/>
            <a:ext cx="5079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s-419" sz="1400"/>
              <a:t>Convertir 11000000.10101000.00001011.00001010 a decimal.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AF9CA21-1491-D046-A16A-EF95E9FFD0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0375451"/>
              </p:ext>
            </p:extLst>
          </p:nvPr>
        </p:nvGraphicFramePr>
        <p:xfrm>
          <a:off x="457201" y="870063"/>
          <a:ext cx="5220587" cy="379274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650437">
                  <a:extLst>
                    <a:ext uri="{9D8B030D-6E8A-4147-A177-3AD203B41FA5}">
                      <a16:colId xmlns:a16="http://schemas.microsoft.com/office/drawing/2014/main" val="3837822917"/>
                    </a:ext>
                  </a:extLst>
                </a:gridCol>
                <a:gridCol w="530842">
                  <a:extLst>
                    <a:ext uri="{9D8B030D-6E8A-4147-A177-3AD203B41FA5}">
                      <a16:colId xmlns:a16="http://schemas.microsoft.com/office/drawing/2014/main" val="2257126818"/>
                    </a:ext>
                  </a:extLst>
                </a:gridCol>
                <a:gridCol w="443978">
                  <a:extLst>
                    <a:ext uri="{9D8B030D-6E8A-4147-A177-3AD203B41FA5}">
                      <a16:colId xmlns:a16="http://schemas.microsoft.com/office/drawing/2014/main" val="733968975"/>
                    </a:ext>
                  </a:extLst>
                </a:gridCol>
                <a:gridCol w="453629">
                  <a:extLst>
                    <a:ext uri="{9D8B030D-6E8A-4147-A177-3AD203B41FA5}">
                      <a16:colId xmlns:a16="http://schemas.microsoft.com/office/drawing/2014/main" val="2184405947"/>
                    </a:ext>
                  </a:extLst>
                </a:gridCol>
                <a:gridCol w="434325">
                  <a:extLst>
                    <a:ext uri="{9D8B030D-6E8A-4147-A177-3AD203B41FA5}">
                      <a16:colId xmlns:a16="http://schemas.microsoft.com/office/drawing/2014/main" val="2878814134"/>
                    </a:ext>
                  </a:extLst>
                </a:gridCol>
                <a:gridCol w="414050">
                  <a:extLst>
                    <a:ext uri="{9D8B030D-6E8A-4147-A177-3AD203B41FA5}">
                      <a16:colId xmlns:a16="http://schemas.microsoft.com/office/drawing/2014/main" val="326059745"/>
                    </a:ext>
                  </a:extLst>
                </a:gridCol>
                <a:gridCol w="415022">
                  <a:extLst>
                    <a:ext uri="{9D8B030D-6E8A-4147-A177-3AD203B41FA5}">
                      <a16:colId xmlns:a16="http://schemas.microsoft.com/office/drawing/2014/main" val="1053828557"/>
                    </a:ext>
                  </a:extLst>
                </a:gridCol>
                <a:gridCol w="434326">
                  <a:extLst>
                    <a:ext uri="{9D8B030D-6E8A-4147-A177-3AD203B41FA5}">
                      <a16:colId xmlns:a16="http://schemas.microsoft.com/office/drawing/2014/main" val="830387269"/>
                    </a:ext>
                  </a:extLst>
                </a:gridCol>
                <a:gridCol w="443978">
                  <a:extLst>
                    <a:ext uri="{9D8B030D-6E8A-4147-A177-3AD203B41FA5}">
                      <a16:colId xmlns:a16="http://schemas.microsoft.com/office/drawing/2014/main" val="3034883102"/>
                    </a:ext>
                  </a:extLst>
                </a:gridCol>
              </a:tblGrid>
              <a:tr h="285582">
                <a:tc>
                  <a:txBody>
                    <a:bodyPr/>
                    <a:lstStyle/>
                    <a:p>
                      <a:pPr rtl="0"/>
                      <a:r>
                        <a:rPr lang="es-419" sz="900"/>
                        <a:t>Valor de posición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900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90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90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90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90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9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9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90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8718847"/>
                  </a:ext>
                </a:extLst>
              </a:tr>
              <a:tr h="285582">
                <a:tc>
                  <a:txBody>
                    <a:bodyPr/>
                    <a:lstStyle/>
                    <a:p>
                      <a:pPr rtl="0"/>
                      <a:r>
                        <a:rPr lang="es-419" sz="900" b="1"/>
                        <a:t>Número binario (11000000)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900" b="1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900" b="1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900" b="1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900" b="1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900" b="1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900" b="1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900" b="1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900" b="1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0694335"/>
                  </a:ext>
                </a:extLst>
              </a:tr>
              <a:tr h="285582">
                <a:tc>
                  <a:txBody>
                    <a:bodyPr/>
                    <a:lstStyle/>
                    <a:p>
                      <a:pPr rtl="0"/>
                      <a:r>
                        <a:rPr lang="es-419" sz="900"/>
                        <a:t>Cálculo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900"/>
                        <a:t>1x128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900"/>
                        <a:t>1x64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900"/>
                        <a:t>0x32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900"/>
                        <a:t>0x16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900"/>
                        <a:t>0x8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900"/>
                        <a:t>0x4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900"/>
                        <a:t>0X2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900"/>
                        <a:t>0x1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254151"/>
                  </a:ext>
                </a:extLst>
              </a:tr>
              <a:tr h="285582">
                <a:tc>
                  <a:txBody>
                    <a:bodyPr/>
                    <a:lstStyle/>
                    <a:p>
                      <a:pPr rtl="0"/>
                      <a:r>
                        <a:rPr lang="es-419" sz="900"/>
                        <a:t>Añádelas...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900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900"/>
                        <a:t>+ 64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900"/>
                        <a:t>+ 0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900"/>
                        <a:t>+ 0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900"/>
                        <a:t>+ 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900"/>
                        <a:t>+ 0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900"/>
                        <a:t>+ 0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900"/>
                        <a:t>+ 0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814726"/>
                  </a:ext>
                </a:extLst>
              </a:tr>
              <a:tr h="285582">
                <a:tc>
                  <a:txBody>
                    <a:bodyPr/>
                    <a:lstStyle/>
                    <a:p>
                      <a:pPr rtl="0"/>
                      <a:r>
                        <a:rPr lang="es-419" sz="900" b="1"/>
                        <a:t>Número binario (10101000)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900" b="1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900" b="1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900" b="1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900" b="1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900" b="1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900" b="1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900" b="1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900" b="1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5192349"/>
                  </a:ext>
                </a:extLst>
              </a:tr>
              <a:tr h="285582">
                <a:tc>
                  <a:txBody>
                    <a:bodyPr/>
                    <a:lstStyle/>
                    <a:p>
                      <a:pPr rtl="0"/>
                      <a:r>
                        <a:rPr lang="es-419" sz="900"/>
                        <a:t>Cálculo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900"/>
                        <a:t>1x128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900"/>
                        <a:t>0x64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900"/>
                        <a:t>1x32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900"/>
                        <a:t>0x16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900"/>
                        <a:t>1x8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900"/>
                        <a:t>0x4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900"/>
                        <a:t>0X2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900"/>
                        <a:t>0x1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5965177"/>
                  </a:ext>
                </a:extLst>
              </a:tr>
              <a:tr h="285582">
                <a:tc>
                  <a:txBody>
                    <a:bodyPr/>
                    <a:lstStyle/>
                    <a:p>
                      <a:pPr rtl="0"/>
                      <a:r>
                        <a:rPr lang="es-419" sz="900"/>
                        <a:t>Añádelas...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900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900"/>
                        <a:t>+ 0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900"/>
                        <a:t>+ 32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900"/>
                        <a:t>+ 0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900"/>
                        <a:t>+ 8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900"/>
                        <a:t>+ 0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900"/>
                        <a:t>+ 0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900"/>
                        <a:t>+ 0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3785248"/>
                  </a:ext>
                </a:extLst>
              </a:tr>
              <a:tr h="285582">
                <a:tc>
                  <a:txBody>
                    <a:bodyPr/>
                    <a:lstStyle/>
                    <a:p>
                      <a:pPr rtl="0"/>
                      <a:r>
                        <a:rPr lang="es-419" sz="900" b="1"/>
                        <a:t>Número binario (00001011)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900" b="1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900" b="1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900" b="1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900" b="1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900" b="1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900" b="1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900" b="1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900" b="1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484521"/>
                  </a:ext>
                </a:extLst>
              </a:tr>
              <a:tr h="285582">
                <a:tc>
                  <a:txBody>
                    <a:bodyPr/>
                    <a:lstStyle/>
                    <a:p>
                      <a:pPr rtl="0"/>
                      <a:r>
                        <a:rPr lang="es-419" sz="900"/>
                        <a:t>Cálculo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900"/>
                        <a:t>0x128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900"/>
                        <a:t>0x64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900"/>
                        <a:t>0x32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900"/>
                        <a:t>0x16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900"/>
                        <a:t>1x8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900"/>
                        <a:t>0x4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900"/>
                        <a:t>1x2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900"/>
                        <a:t>1 x 1.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0687189"/>
                  </a:ext>
                </a:extLst>
              </a:tr>
              <a:tr h="285582">
                <a:tc>
                  <a:txBody>
                    <a:bodyPr/>
                    <a:lstStyle/>
                    <a:p>
                      <a:pPr rtl="0"/>
                      <a:r>
                        <a:rPr lang="es-419" sz="900"/>
                        <a:t>Añádelas...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9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900"/>
                        <a:t>+ 0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900"/>
                        <a:t>+ 0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900"/>
                        <a:t>+ 0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900"/>
                        <a:t>+ 8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900"/>
                        <a:t>+ 0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900"/>
                        <a:t>+ 2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900"/>
                        <a:t>+ 1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276895"/>
                  </a:ext>
                </a:extLst>
              </a:tr>
              <a:tr h="285582">
                <a:tc>
                  <a:txBody>
                    <a:bodyPr/>
                    <a:lstStyle/>
                    <a:p>
                      <a:pPr rtl="0"/>
                      <a:r>
                        <a:rPr lang="es-419" sz="900" b="1"/>
                        <a:t>Número binario (00001010)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900" b="1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900" b="1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900" b="1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900" b="1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900" b="1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900" b="1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900" b="1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900" b="1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4818952"/>
                  </a:ext>
                </a:extLst>
              </a:tr>
              <a:tr h="285582">
                <a:tc>
                  <a:txBody>
                    <a:bodyPr/>
                    <a:lstStyle/>
                    <a:p>
                      <a:pPr rtl="0"/>
                      <a:r>
                        <a:rPr lang="es-419" sz="900"/>
                        <a:t>Cálculo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900"/>
                        <a:t>0x128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900"/>
                        <a:t>0x64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900"/>
                        <a:t>0x32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900"/>
                        <a:t>0x16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900"/>
                        <a:t>1x8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900"/>
                        <a:t>0x4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900"/>
                        <a:t>1x2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900"/>
                        <a:t>0x1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7708464"/>
                  </a:ext>
                </a:extLst>
              </a:tr>
              <a:tr h="285582">
                <a:tc>
                  <a:txBody>
                    <a:bodyPr/>
                    <a:lstStyle/>
                    <a:p>
                      <a:pPr rtl="0"/>
                      <a:r>
                        <a:rPr lang="es-419" sz="900"/>
                        <a:t>Añádelas...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9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900"/>
                        <a:t>+ 0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900"/>
                        <a:t>+ 0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900"/>
                        <a:t>+ 0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900"/>
                        <a:t>+ 8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900"/>
                        <a:t>+ 0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900"/>
                        <a:t>+ 2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900"/>
                        <a:t>+ 0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3732414"/>
                  </a:ext>
                </a:extLst>
              </a:tr>
            </a:tbl>
          </a:graphicData>
        </a:graphic>
      </p:graphicFrame>
      <p:sp>
        <p:nvSpPr>
          <p:cNvPr id="10" name="Striped Right Arrow 9">
            <a:extLst>
              <a:ext uri="{FF2B5EF4-FFF2-40B4-BE49-F238E27FC236}">
                <a16:creationId xmlns:a16="http://schemas.microsoft.com/office/drawing/2014/main" id="{D49ED2DC-1A84-EF4D-A815-27AB78E5A890}"/>
              </a:ext>
            </a:extLst>
          </p:cNvPr>
          <p:cNvSpPr/>
          <p:nvPr/>
        </p:nvSpPr>
        <p:spPr>
          <a:xfrm>
            <a:off x="5760005" y="1774309"/>
            <a:ext cx="381044" cy="192271"/>
          </a:xfrm>
          <a:prstGeom prst="stripedRightArrow">
            <a:avLst/>
          </a:prstGeom>
          <a:solidFill>
            <a:srgbClr val="36A4D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DF44BE1-E74E-B943-ACAF-701CDE5A5AB1}"/>
              </a:ext>
            </a:extLst>
          </p:cNvPr>
          <p:cNvSpPr txBox="1"/>
          <p:nvPr/>
        </p:nvSpPr>
        <p:spPr>
          <a:xfrm>
            <a:off x="6141049" y="1668465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s-419" sz="1600"/>
              <a:t>192</a:t>
            </a:r>
          </a:p>
        </p:txBody>
      </p:sp>
      <p:sp>
        <p:nvSpPr>
          <p:cNvPr id="11" name="Striped Right Arrow 10">
            <a:extLst>
              <a:ext uri="{FF2B5EF4-FFF2-40B4-BE49-F238E27FC236}">
                <a16:creationId xmlns:a16="http://schemas.microsoft.com/office/drawing/2014/main" id="{E2DD788D-C7C9-8F41-9780-6C918558245C}"/>
              </a:ext>
            </a:extLst>
          </p:cNvPr>
          <p:cNvSpPr/>
          <p:nvPr/>
        </p:nvSpPr>
        <p:spPr>
          <a:xfrm>
            <a:off x="5760005" y="2630210"/>
            <a:ext cx="381044" cy="192271"/>
          </a:xfrm>
          <a:prstGeom prst="stripedRightArrow">
            <a:avLst/>
          </a:prstGeom>
          <a:solidFill>
            <a:srgbClr val="36A4D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3DAB09D-5C2D-3F4E-8845-7623CD741BA3}"/>
              </a:ext>
            </a:extLst>
          </p:cNvPr>
          <p:cNvSpPr txBox="1"/>
          <p:nvPr/>
        </p:nvSpPr>
        <p:spPr>
          <a:xfrm>
            <a:off x="6141049" y="2562677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s-419" sz="1600"/>
              <a:t>168</a:t>
            </a:r>
          </a:p>
        </p:txBody>
      </p:sp>
      <p:sp>
        <p:nvSpPr>
          <p:cNvPr id="12" name="Striped Right Arrow 11">
            <a:extLst>
              <a:ext uri="{FF2B5EF4-FFF2-40B4-BE49-F238E27FC236}">
                <a16:creationId xmlns:a16="http://schemas.microsoft.com/office/drawing/2014/main" id="{141871DF-706B-6245-89ED-0FF3A3547950}"/>
              </a:ext>
            </a:extLst>
          </p:cNvPr>
          <p:cNvSpPr/>
          <p:nvPr/>
        </p:nvSpPr>
        <p:spPr>
          <a:xfrm>
            <a:off x="5760005" y="3453770"/>
            <a:ext cx="381044" cy="192271"/>
          </a:xfrm>
          <a:prstGeom prst="stripedRightArrow">
            <a:avLst/>
          </a:prstGeom>
          <a:solidFill>
            <a:srgbClr val="36A4D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3F7ACE9-16B2-3749-863C-F4F3A589F177}"/>
              </a:ext>
            </a:extLst>
          </p:cNvPr>
          <p:cNvSpPr txBox="1"/>
          <p:nvPr/>
        </p:nvSpPr>
        <p:spPr>
          <a:xfrm>
            <a:off x="6141049" y="3380628"/>
            <a:ext cx="3970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s-419" sz="1600"/>
              <a:t>11</a:t>
            </a:r>
          </a:p>
        </p:txBody>
      </p:sp>
      <p:sp>
        <p:nvSpPr>
          <p:cNvPr id="13" name="Striped Right Arrow 12">
            <a:extLst>
              <a:ext uri="{FF2B5EF4-FFF2-40B4-BE49-F238E27FC236}">
                <a16:creationId xmlns:a16="http://schemas.microsoft.com/office/drawing/2014/main" id="{0C9E7D89-0647-014E-B2C5-64798F2B969B}"/>
              </a:ext>
            </a:extLst>
          </p:cNvPr>
          <p:cNvSpPr/>
          <p:nvPr/>
        </p:nvSpPr>
        <p:spPr>
          <a:xfrm>
            <a:off x="5760005" y="4277330"/>
            <a:ext cx="381044" cy="192271"/>
          </a:xfrm>
          <a:prstGeom prst="stripedRightArrow">
            <a:avLst/>
          </a:prstGeom>
          <a:solidFill>
            <a:srgbClr val="36A4D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0657E43-4134-CF48-A3F5-8683E2255920}"/>
              </a:ext>
            </a:extLst>
          </p:cNvPr>
          <p:cNvSpPr txBox="1"/>
          <p:nvPr/>
        </p:nvSpPr>
        <p:spPr>
          <a:xfrm>
            <a:off x="6176476" y="4215204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s-419" sz="1600"/>
              <a:t>10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7CEEC7A-5727-4044-985E-A3720E5F431A}"/>
              </a:ext>
            </a:extLst>
          </p:cNvPr>
          <p:cNvSpPr txBox="1"/>
          <p:nvPr/>
        </p:nvSpPr>
        <p:spPr>
          <a:xfrm>
            <a:off x="7048199" y="2901231"/>
            <a:ext cx="14806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s-419" sz="1600"/>
              <a:t>192.168.11.10</a:t>
            </a:r>
          </a:p>
        </p:txBody>
      </p:sp>
    </p:spTree>
    <p:extLst>
      <p:ext uri="{BB962C8B-B14F-4D97-AF65-F5344CB8AC3E}">
        <p14:creationId xmlns:p14="http://schemas.microsoft.com/office/powerpoint/2010/main" val="4130444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c15="http://schemas.microsoft.com/office/drawing/2012/chart" xmlns:c="http://schemas.openxmlformats.org/drawingml/2006/chart">
      <p:transition xmlns:p14="http://schemas.microsoft.com/office/powerpoint/2010/main"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1899"/>
            <a:ext cx="8345488" cy="731837"/>
          </a:xfrm>
        </p:spPr>
        <p:txBody>
          <a:bodyPr/>
          <a:lstStyle/>
          <a:p>
            <a:pPr rtl="0"/>
            <a:r>
              <a:rPr lang="es-419" sz="2400" dirty="0"/>
              <a:t>Conversión decimal del sistema de números binarios a binario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329901-EBC7-0747-A1C2-F937CA26E4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285" y="753957"/>
            <a:ext cx="8169608" cy="613657"/>
          </a:xfrm>
        </p:spPr>
        <p:txBody>
          <a:bodyPr/>
          <a:lstStyle/>
          <a:p>
            <a:pPr marL="0" indent="0" algn="l" rtl="0"/>
            <a:r>
              <a:rPr lang="es-419" sz="1600">
                <a:solidFill>
                  <a:srgbClr val="000000"/>
                </a:solidFill>
              </a:rPr>
              <a:t>La tabla de valores posicionales binarios es útil para convertir una dirección IPv4 decimal punteada a binaria.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D84704-3B8B-8A4B-8934-63877DA7F66D}"/>
              </a:ext>
            </a:extLst>
          </p:cNvPr>
          <p:cNvSpPr txBox="1"/>
          <p:nvPr/>
        </p:nvSpPr>
        <p:spPr>
          <a:xfrm>
            <a:off x="499729" y="1453629"/>
            <a:ext cx="3831202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31860" lvl="2" indent="-285750" rtl="0">
              <a:buFont typeface="Arial" panose="020B0604020202020204" pitchFamily="34" charset="0"/>
              <a:buChar char="•"/>
            </a:pPr>
            <a:r>
              <a:rPr lang="es-419" sz="1400">
                <a:solidFill>
                  <a:srgbClr val="000000"/>
                </a:solidFill>
              </a:rPr>
              <a:t>Comience en la posición 128 (el bit más significativo). ¿Es el número decimal del octeto (n) igual o mayor que 128?</a:t>
            </a:r>
          </a:p>
          <a:p>
            <a:pPr marL="431860" lvl="2" indent="-285750" rtl="0">
              <a:buFont typeface="Arial" panose="020B0604020202020204" pitchFamily="34" charset="0"/>
              <a:buChar char="•"/>
            </a:pPr>
            <a:r>
              <a:rPr lang="es-419" sz="1400">
                <a:solidFill>
                  <a:srgbClr val="000000"/>
                </a:solidFill>
              </a:rPr>
              <a:t>Si no, registre un 0 binario en el valor posicional 128 y muévase al valor posicional 64.</a:t>
            </a:r>
          </a:p>
          <a:p>
            <a:pPr marL="431860" lvl="2" indent="-285750" rtl="0">
              <a:buFont typeface="Arial" panose="020B0604020202020204" pitchFamily="34" charset="0"/>
              <a:buChar char="•"/>
            </a:pPr>
            <a:r>
              <a:rPr lang="es-419" sz="1400">
                <a:solidFill>
                  <a:srgbClr val="000000"/>
                </a:solidFill>
              </a:rPr>
              <a:t>En caso afirmativo, registre un 1 binario en el valor posicional 128, reste 128 del número decimal y vaya al valor posicional 64.</a:t>
            </a:r>
          </a:p>
          <a:p>
            <a:pPr marL="431860" lvl="2" indent="-285750" rtl="0">
              <a:buFont typeface="Arial" panose="020B0604020202020204" pitchFamily="34" charset="0"/>
              <a:buChar char="•"/>
            </a:pPr>
            <a:r>
              <a:rPr lang="es-419" sz="1400">
                <a:solidFill>
                  <a:srgbClr val="000000"/>
                </a:solidFill>
              </a:rPr>
              <a:t>Repita estos pasos a través del valor posicional 1.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5B9CF60-26BD-2A4F-84D1-1606E76548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0930" y="1383647"/>
            <a:ext cx="4680513" cy="280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546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c15="http://schemas.microsoft.com/office/drawing/2012/chart" xmlns:c="http://schemas.openxmlformats.org/drawingml/2006/chart">
      <p:transition xmlns:p14="http://schemas.microsoft.com/office/powerpoint/2010/main"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65"/>
  <p:tag name="ARTICULATE_PROJECT_OPEN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Default Theme">
  <a:themeElements>
    <a:clrScheme name="Custom 6">
      <a:dk1>
        <a:srgbClr val="58585B"/>
      </a:dk1>
      <a:lt1>
        <a:srgbClr val="FFFFFF"/>
      </a:lt1>
      <a:dk2>
        <a:srgbClr val="58585B"/>
      </a:dk2>
      <a:lt2>
        <a:srgbClr val="81C569"/>
      </a:lt2>
      <a:accent1>
        <a:srgbClr val="004C69"/>
      </a:accent1>
      <a:accent2>
        <a:srgbClr val="9E0B0F"/>
      </a:accent2>
      <a:accent3>
        <a:srgbClr val="FFFFFF"/>
      </a:accent3>
      <a:accent4>
        <a:srgbClr val="367187"/>
      </a:accent4>
      <a:accent5>
        <a:srgbClr val="38C6F4"/>
      </a:accent5>
      <a:accent6>
        <a:srgbClr val="FBAB18"/>
      </a:accent6>
      <a:hlink>
        <a:srgbClr val="38C6F4"/>
      </a:hlink>
      <a:folHlink>
        <a:srgbClr val="81C569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6A4D7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ITE7_Chp1_Example-1" id="{4A20ED44-3835-F149-9AE4-C332C230E09E}" vid="{AFB5BC48-58F8-AD45-912F-AE2AD65EB6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3901</TotalTime>
  <Words>1994</Words>
  <Application>Microsoft Office PowerPoint</Application>
  <PresentationFormat>Presentación en pantalla (16:9)</PresentationFormat>
  <Paragraphs>449</Paragraphs>
  <Slides>21</Slides>
  <Notes>21</Notes>
  <HiddenSlides>1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6" baseType="lpstr">
      <vt:lpstr>Arial</vt:lpstr>
      <vt:lpstr>Calibri</vt:lpstr>
      <vt:lpstr>CiscoSans ExtraLight</vt:lpstr>
      <vt:lpstr>Wingdings</vt:lpstr>
      <vt:lpstr>Default Theme</vt:lpstr>
      <vt:lpstr>Módulo 5: Sistemas de numeración</vt:lpstr>
      <vt:lpstr>Objetivos del módulo</vt:lpstr>
      <vt:lpstr>5.1 Sistema de numeración binaria</vt:lpstr>
      <vt:lpstr>Sistema de numeración binaria Direcciones binarias e IPv4</vt:lpstr>
      <vt:lpstr>Sistema de numeración binaria Video - Convertir entre sistemas de numeración binarios y decimales</vt:lpstr>
      <vt:lpstr>Sistema de numeración binaria Notación Posicional Binaria</vt:lpstr>
      <vt:lpstr>Sistema de numeración binaria  Notación Posicional Binaria (cont.) </vt:lpstr>
      <vt:lpstr>Sistema de numeración binaria Convertir binario a decimal</vt:lpstr>
      <vt:lpstr>Conversión decimal del sistema de números binarios a binario</vt:lpstr>
      <vt:lpstr>Sistema de numeración binaria Ejemplo de conversión de decimal a binario</vt:lpstr>
      <vt:lpstr>Sistema de numeración binaria Direcciones IPv4</vt:lpstr>
      <vt:lpstr>5.2 Sistema de números hexadecimales</vt:lpstr>
      <vt:lpstr>Sistema de números hexadecimales Direcciones hexadecimales e IPv6</vt:lpstr>
      <vt:lpstr>Sistema de numeración hexadecimal Direcciones hexadecimales e IPv6 (Cont.)</vt:lpstr>
      <vt:lpstr>Sistema de numeración hexadecimal Video Conversión entre sistemas de numeración hexadecimales y decimales</vt:lpstr>
      <vt:lpstr>Sistema de numeración hexadecimal Conversiones decimales a hexadecimales</vt:lpstr>
      <vt:lpstr>Sistema de números hexadecimales Conversiones hexadecimales</vt:lpstr>
      <vt:lpstr>5.3 - Módulo de práctica y cuestionario</vt:lpstr>
      <vt:lpstr>Práctica del módulo y cuestionario ¿Qué aprendí en este módulo?</vt:lpstr>
      <vt:lpstr>Módulo 5: Sistemas de numeración Nuevos Términos y Comandos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2: Basic Switch and End Device Configuration</dc:title>
  <dc:creator>Stephanie Harvey</dc:creator>
  <cp:lastModifiedBy>Gaston Donadille</cp:lastModifiedBy>
  <cp:revision>220</cp:revision>
  <dcterms:created xsi:type="dcterms:W3CDTF">2019-10-18T06:21:22Z</dcterms:created>
  <dcterms:modified xsi:type="dcterms:W3CDTF">2021-09-18T12:30:13Z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ffisync_ProviderInitializationData">
    <vt:lpwstr>https://cisco.jiveon.com</vt:lpwstr>
  </property>
  <property fmtid="{D5CDD505-2E9C-101B-9397-08002B2CF9AE}" pid="3" name="Offisync_UpdateToken">
    <vt:lpwstr>1</vt:lpwstr>
  </property>
  <property fmtid="{D5CDD505-2E9C-101B-9397-08002B2CF9AE}" pid="4" name="Offisync_ServerID">
    <vt:lpwstr>07841bbc-cd3c-4a76-827f-75a2226890f4</vt:lpwstr>
  </property>
  <property fmtid="{D5CDD505-2E9C-101B-9397-08002B2CF9AE}" pid="5" name="Offisync_UniqueId">
    <vt:lpwstr>1702406</vt:lpwstr>
  </property>
  <property fmtid="{D5CDD505-2E9C-101B-9397-08002B2CF9AE}" pid="6" name="Jive_VersionGuid">
    <vt:lpwstr>fd96a0b3-f68d-4727-8e4f-2128d37ed30a</vt:lpwstr>
  </property>
  <property fmtid="{D5CDD505-2E9C-101B-9397-08002B2CF9AE}" pid="7" name="Jive_LatestUserAccountName">
    <vt:lpwstr>alljohns</vt:lpwstr>
  </property>
  <property fmtid="{D5CDD505-2E9C-101B-9397-08002B2CF9AE}" pid="8" name="ArticulateGUID">
    <vt:lpwstr>F9A496F7-57D7-4028-9572-D40DFDF3715A</vt:lpwstr>
  </property>
  <property fmtid="{D5CDD505-2E9C-101B-9397-08002B2CF9AE}" pid="9" name="ArticulatePath">
    <vt:lpwstr>ITE7_Chp9_by_jg</vt:lpwstr>
  </property>
</Properties>
</file>