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4" r:id="rId6"/>
    <p:sldId id="265" r:id="rId7"/>
    <p:sldId id="266" r:id="rId8"/>
    <p:sldId id="260" r:id="rId9"/>
    <p:sldId id="261" r:id="rId10"/>
    <p:sldId id="267" r:id="rId11"/>
    <p:sldId id="262" r:id="rId12"/>
    <p:sldId id="263"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Jalil </a:t>
            </a:r>
            <a:r>
              <a:rPr lang="en-US" dirty="0" err="1"/>
              <a:t>Davudlu</a:t>
            </a:r>
            <a:r>
              <a:rPr lang="en-US" dirty="0"/>
              <a:t> / student</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7">
            <a:extLst>
              <a:ext uri="{FF2B5EF4-FFF2-40B4-BE49-F238E27FC236}">
                <a16:creationId xmlns:a16="http://schemas.microsoft.com/office/drawing/2014/main" id="{ADCBACD0-2696-48EC-8E60-6F1A0F36A8FA}"/>
              </a:ext>
            </a:extLst>
          </p:cNvPr>
          <p:cNvSpPr>
            <a:spLocks noGrp="1"/>
          </p:cNvSpPr>
          <p:nvPr>
            <p:ph type="title"/>
          </p:nvPr>
        </p:nvSpPr>
        <p:spPr>
          <a:xfrm>
            <a:off x="0" y="1924"/>
            <a:ext cx="9144000" cy="572701"/>
          </a:xfrm>
          <a:prstGeom prst="rect">
            <a:avLst/>
          </a:prstGeom>
          <a:gradFill>
            <a:gsLst>
              <a:gs pos="0">
                <a:srgbClr val="1077D2"/>
              </a:gs>
              <a:gs pos="100000">
                <a:srgbClr val="093153"/>
              </a:gs>
            </a:gsLst>
            <a:lin ang="12000143"/>
          </a:gradFill>
          <a:ln w="12700">
            <a:miter lim="400000"/>
          </a:ln>
        </p:spPr>
        <p:txBody>
          <a:bodyPr lIns="45719" rIns="45719" anchor="ctr">
            <a:normAutofit fontScale="90000"/>
          </a:bodyPr>
          <a:lstStyle/>
          <a:p>
            <a:r>
              <a:rPr lang="en-US" dirty="0">
                <a:solidFill>
                  <a:schemeClr val="bg1"/>
                </a:solidFill>
              </a:rPr>
              <a:t>    Interpretation</a:t>
            </a:r>
          </a:p>
        </p:txBody>
      </p:sp>
      <p:sp>
        <p:nvSpPr>
          <p:cNvPr id="5" name="Text Placeholder 4">
            <a:extLst>
              <a:ext uri="{FF2B5EF4-FFF2-40B4-BE49-F238E27FC236}">
                <a16:creationId xmlns:a16="http://schemas.microsoft.com/office/drawing/2014/main" id="{02E2FD2D-6BCE-4FD8-BC58-2D499D8C385B}"/>
              </a:ext>
            </a:extLst>
          </p:cNvPr>
          <p:cNvSpPr>
            <a:spLocks noGrp="1"/>
          </p:cNvSpPr>
          <p:nvPr>
            <p:ph type="body" sz="half" idx="1"/>
          </p:nvPr>
        </p:nvSpPr>
        <p:spPr>
          <a:xfrm>
            <a:off x="311699" y="825096"/>
            <a:ext cx="4779590" cy="653747"/>
          </a:xfrm>
        </p:spPr>
        <p:txBody>
          <a:bodyPr>
            <a:noAutofit/>
          </a:bodyPr>
          <a:lstStyle/>
          <a:p>
            <a:pPr marL="139700" indent="0">
              <a:buNone/>
            </a:pPr>
            <a:r>
              <a:rPr lang="en-US" sz="1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Total number of customers from each state</a:t>
            </a:r>
          </a:p>
        </p:txBody>
      </p:sp>
      <p:sp>
        <p:nvSpPr>
          <p:cNvPr id="6" name="Text Placeholder 5">
            <a:extLst>
              <a:ext uri="{FF2B5EF4-FFF2-40B4-BE49-F238E27FC236}">
                <a16:creationId xmlns:a16="http://schemas.microsoft.com/office/drawing/2014/main" id="{ECDE20CA-848F-4D7F-B2E8-8FADE568DCC9}"/>
              </a:ext>
            </a:extLst>
          </p:cNvPr>
          <p:cNvSpPr>
            <a:spLocks noGrp="1"/>
          </p:cNvSpPr>
          <p:nvPr>
            <p:ph type="body" sz="half" idx="13"/>
          </p:nvPr>
        </p:nvSpPr>
        <p:spPr>
          <a:xfrm>
            <a:off x="311699" y="1908831"/>
            <a:ext cx="3560390" cy="2990547"/>
          </a:xfrm>
        </p:spPr>
        <p:txBody>
          <a:bodyPr>
            <a:normAutofit/>
          </a:bodyPr>
          <a:lstStyle/>
          <a:p>
            <a:pPr marL="114300" indent="0">
              <a:buNone/>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Our old (top) customers mostly from NSW, VIC, and QLD. As we see from bottom picture our new customers also from same state. </a:t>
            </a:r>
          </a:p>
        </p:txBody>
      </p:sp>
      <p:pic>
        <p:nvPicPr>
          <p:cNvPr id="8" name="Picture 7">
            <a:extLst>
              <a:ext uri="{FF2B5EF4-FFF2-40B4-BE49-F238E27FC236}">
                <a16:creationId xmlns:a16="http://schemas.microsoft.com/office/drawing/2014/main" id="{C2C9D12C-CCD5-4593-96CE-E49F53B83402}"/>
              </a:ext>
            </a:extLst>
          </p:cNvPr>
          <p:cNvPicPr>
            <a:picLocks noChangeAspect="1"/>
          </p:cNvPicPr>
          <p:nvPr/>
        </p:nvPicPr>
        <p:blipFill>
          <a:blip r:embed="rId2"/>
          <a:stretch>
            <a:fillRect/>
          </a:stretch>
        </p:blipFill>
        <p:spPr>
          <a:xfrm>
            <a:off x="5791200" y="1"/>
            <a:ext cx="2739113" cy="2291436"/>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3CE180B7-900F-465C-A91B-47E01983ACCD}"/>
              </a:ext>
            </a:extLst>
          </p:cNvPr>
          <p:cNvPicPr>
            <a:picLocks noChangeAspect="1"/>
          </p:cNvPicPr>
          <p:nvPr/>
        </p:nvPicPr>
        <p:blipFill>
          <a:blip r:embed="rId3"/>
          <a:stretch>
            <a:fillRect/>
          </a:stretch>
        </p:blipFill>
        <p:spPr>
          <a:xfrm>
            <a:off x="5791200" y="2607942"/>
            <a:ext cx="2739113" cy="22914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55977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24" name="Shape 73"/>
          <p:cNvSpPr/>
          <p:nvPr/>
        </p:nvSpPr>
        <p:spPr>
          <a:xfrm>
            <a:off x="205025" y="2223910"/>
            <a:ext cx="4366974"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8" name="Shape 81">
            <a:extLst>
              <a:ext uri="{FF2B5EF4-FFF2-40B4-BE49-F238E27FC236}">
                <a16:creationId xmlns:a16="http://schemas.microsoft.com/office/drawing/2014/main" id="{E2BAF895-D09C-459C-AB45-B8F8ED540204}"/>
              </a:ext>
            </a:extLst>
          </p:cNvPr>
          <p:cNvSpPr/>
          <p:nvPr/>
        </p:nvSpPr>
        <p:spPr>
          <a:xfrm>
            <a:off x="205025" y="1341462"/>
            <a:ext cx="8565600" cy="51175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age distribution</a:t>
            </a:r>
          </a:p>
          <a:p>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Customers’ gender distribution</a:t>
            </a:r>
          </a:p>
          <a:p>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Customers’ wealth segment</a:t>
            </a:r>
          </a:p>
          <a:p>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Car owner customers</a:t>
            </a:r>
          </a:p>
          <a:p>
            <a:r>
              <a:rPr lang="en-US" dirty="0"/>
              <a:t>Sum of purchases in the last 3 years for each gender</a:t>
            </a:r>
          </a:p>
          <a:p>
            <a:r>
              <a:rPr lang="en-US" dirty="0"/>
              <a:t>Job Industry Category</a:t>
            </a:r>
          </a:p>
          <a:p>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Total number of customers from each state</a:t>
            </a:r>
          </a:p>
          <a:p>
            <a:endParaRPr lang="en-US" dirty="0"/>
          </a:p>
          <a:p>
            <a:endParaRPr lang="en-US" dirty="0"/>
          </a:p>
          <a:p>
            <a:endPar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endPar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endPar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endParaRPr lang="en-US" dirty="0"/>
          </a:p>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age distribution</a:t>
            </a:r>
            <a:endParaRPr dirty="0"/>
          </a:p>
        </p:txBody>
      </p:sp>
      <p:sp>
        <p:nvSpPr>
          <p:cNvPr id="133" name="Shape 82"/>
          <p:cNvSpPr/>
          <p:nvPr/>
        </p:nvSpPr>
        <p:spPr>
          <a:xfrm>
            <a:off x="353224" y="1643974"/>
            <a:ext cx="4580019" cy="149518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Top picture demonstrates old customers, bottom is about new ones. Previously, majority of customers who are purchased are adults. When we analyze most of new customers are adults too.</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Picture 9">
            <a:extLst>
              <a:ext uri="{FF2B5EF4-FFF2-40B4-BE49-F238E27FC236}">
                <a16:creationId xmlns:a16="http://schemas.microsoft.com/office/drawing/2014/main" id="{6E954934-7D78-4250-846C-BA939C243C39}"/>
              </a:ext>
            </a:extLst>
          </p:cNvPr>
          <p:cNvPicPr>
            <a:picLocks noChangeAspect="1"/>
          </p:cNvPicPr>
          <p:nvPr/>
        </p:nvPicPr>
        <p:blipFill>
          <a:blip r:embed="rId2"/>
          <a:stretch>
            <a:fillRect/>
          </a:stretch>
        </p:blipFill>
        <p:spPr>
          <a:xfrm>
            <a:off x="5401716" y="362455"/>
            <a:ext cx="2930421" cy="2149453"/>
          </a:xfrm>
          <a:prstGeom prst="rect">
            <a:avLst/>
          </a:prstGeom>
          <a:ln>
            <a:noFill/>
          </a:ln>
          <a:effectLst>
            <a:outerShdw blurRad="292100" dist="139700" dir="2700000" algn="tl" rotWithShape="0">
              <a:srgbClr val="333333">
                <a:alpha val="65000"/>
              </a:srgbClr>
            </a:outerShdw>
          </a:effectLst>
        </p:spPr>
      </p:pic>
      <p:pic>
        <p:nvPicPr>
          <p:cNvPr id="11" name="Picture 10" descr="&#10;">
            <a:extLst>
              <a:ext uri="{FF2B5EF4-FFF2-40B4-BE49-F238E27FC236}">
                <a16:creationId xmlns:a16="http://schemas.microsoft.com/office/drawing/2014/main" id="{7EF8E74E-CAF5-44FA-B183-D21FDF149712}"/>
              </a:ext>
            </a:extLst>
          </p:cNvPr>
          <p:cNvPicPr>
            <a:picLocks noChangeAspect="1"/>
          </p:cNvPicPr>
          <p:nvPr/>
        </p:nvPicPr>
        <p:blipFill>
          <a:blip r:embed="rId3"/>
          <a:stretch>
            <a:fillRect/>
          </a:stretch>
        </p:blipFill>
        <p:spPr>
          <a:xfrm>
            <a:off x="5436178" y="2759898"/>
            <a:ext cx="2861498" cy="211962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6BD1ED-08A0-4985-9018-98FDE1EA1135}"/>
              </a:ext>
            </a:extLst>
          </p:cNvPr>
          <p:cNvSpPr>
            <a:spLocks noGrp="1"/>
          </p:cNvSpPr>
          <p:nvPr>
            <p:ph type="body" sz="half" idx="1"/>
          </p:nvPr>
        </p:nvSpPr>
        <p:spPr>
          <a:xfrm>
            <a:off x="150204" y="1123981"/>
            <a:ext cx="4368799" cy="360236"/>
          </a:xfrm>
        </p:spPr>
        <p:txBody>
          <a:bodyPr>
            <a:noAutofit/>
          </a:bodyPr>
          <a:lstStyle/>
          <a:p>
            <a:pPr marL="139700" indent="0">
              <a:buNone/>
            </a:pPr>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Customers’ gender distribution</a:t>
            </a:r>
          </a:p>
        </p:txBody>
      </p:sp>
      <p:sp>
        <p:nvSpPr>
          <p:cNvPr id="4" name="Text Placeholder 3">
            <a:extLst>
              <a:ext uri="{FF2B5EF4-FFF2-40B4-BE49-F238E27FC236}">
                <a16:creationId xmlns:a16="http://schemas.microsoft.com/office/drawing/2014/main" id="{4FE512E6-2555-40B3-BE8D-B256D68BBA3E}"/>
              </a:ext>
            </a:extLst>
          </p:cNvPr>
          <p:cNvSpPr>
            <a:spLocks noGrp="1"/>
          </p:cNvSpPr>
          <p:nvPr>
            <p:ph type="body" sz="half" idx="13"/>
          </p:nvPr>
        </p:nvSpPr>
        <p:spPr>
          <a:xfrm>
            <a:off x="311699" y="1840089"/>
            <a:ext cx="4045811" cy="1964267"/>
          </a:xfrm>
        </p:spPr>
        <p:txBody>
          <a:bodyPr/>
          <a:lstStyle/>
          <a:p>
            <a:pPr marL="114300" indent="0">
              <a:buNone/>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Top picture demonstrates old customers, bottom is about new ones. Previously, majority of customers who are purchased are adults. When we analyze most of new customers are adults too.</a:t>
            </a:r>
          </a:p>
          <a:p>
            <a:pPr marL="114300" indent="0">
              <a:buNone/>
            </a:pPr>
            <a:endParaRPr lang="en-US" dirty="0"/>
          </a:p>
        </p:txBody>
      </p:sp>
      <p:sp>
        <p:nvSpPr>
          <p:cNvPr id="5" name="Shape 79">
            <a:extLst>
              <a:ext uri="{FF2B5EF4-FFF2-40B4-BE49-F238E27FC236}">
                <a16:creationId xmlns:a16="http://schemas.microsoft.com/office/drawing/2014/main" id="{EBB33A91-0D8B-4962-ABCC-E75F12529A82}"/>
              </a:ext>
            </a:extLst>
          </p:cNvPr>
          <p:cNvSpPr>
            <a:spLocks noGrp="1"/>
          </p:cNvSpPr>
          <p:nvPr>
            <p:ph type="title"/>
          </p:nvPr>
        </p:nvSpPr>
        <p:spPr>
          <a:xfrm>
            <a:off x="0" y="1537"/>
            <a:ext cx="9144000" cy="573088"/>
          </a:xfrm>
          <a:prstGeom prst="rect">
            <a:avLst/>
          </a:prstGeom>
          <a:gradFill>
            <a:gsLst>
              <a:gs pos="0">
                <a:srgbClr val="1077D2"/>
              </a:gs>
              <a:gs pos="100000">
                <a:srgbClr val="093153"/>
              </a:gs>
            </a:gsLst>
            <a:lin ang="12000143"/>
          </a:gradFill>
          <a:ln w="12700">
            <a:miter lim="400000"/>
          </a:ln>
        </p:spPr>
        <p:txBody>
          <a:bodyPr lIns="45719" rIns="45719" anchor="ctr">
            <a:normAutofit fontScale="90000"/>
          </a:bodyPr>
          <a:lstStyle/>
          <a:p>
            <a:r>
              <a:rPr lang="en-US" b="1" dirty="0">
                <a:solidFill>
                  <a:schemeClr val="bg1"/>
                </a:solidFill>
              </a:rPr>
              <a:t>Data Exploration</a:t>
            </a:r>
          </a:p>
        </p:txBody>
      </p:sp>
      <p:pic>
        <p:nvPicPr>
          <p:cNvPr id="7" name="Picture 6">
            <a:extLst>
              <a:ext uri="{FF2B5EF4-FFF2-40B4-BE49-F238E27FC236}">
                <a16:creationId xmlns:a16="http://schemas.microsoft.com/office/drawing/2014/main" id="{ED4BD4A9-8419-44EE-9747-FA020A28D993}"/>
              </a:ext>
            </a:extLst>
          </p:cNvPr>
          <p:cNvPicPr>
            <a:picLocks noChangeAspect="1"/>
          </p:cNvPicPr>
          <p:nvPr/>
        </p:nvPicPr>
        <p:blipFill>
          <a:blip r:embed="rId2"/>
          <a:stretch>
            <a:fillRect/>
          </a:stretch>
        </p:blipFill>
        <p:spPr>
          <a:xfrm>
            <a:off x="5271911" y="62039"/>
            <a:ext cx="3155202" cy="233177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79326D2D-3274-4220-B155-01D1DE1EE71C}"/>
              </a:ext>
            </a:extLst>
          </p:cNvPr>
          <p:cNvPicPr>
            <a:picLocks noChangeAspect="1"/>
          </p:cNvPicPr>
          <p:nvPr/>
        </p:nvPicPr>
        <p:blipFill>
          <a:blip r:embed="rId3"/>
          <a:stretch>
            <a:fillRect/>
          </a:stretch>
        </p:blipFill>
        <p:spPr>
          <a:xfrm>
            <a:off x="5271910" y="2597340"/>
            <a:ext cx="3155202" cy="23317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95806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B1E3BF-232D-4730-8954-B4C1F95ECDA8}"/>
              </a:ext>
            </a:extLst>
          </p:cNvPr>
          <p:cNvPicPr>
            <a:picLocks noChangeAspect="1"/>
          </p:cNvPicPr>
          <p:nvPr/>
        </p:nvPicPr>
        <p:blipFill>
          <a:blip r:embed="rId2"/>
          <a:stretch>
            <a:fillRect/>
          </a:stretch>
        </p:blipFill>
        <p:spPr>
          <a:xfrm>
            <a:off x="5540852" y="2445832"/>
            <a:ext cx="2783450" cy="2563331"/>
          </a:xfrm>
          <a:prstGeom prst="rect">
            <a:avLst/>
          </a:prstGeom>
          <a:ln>
            <a:noFill/>
          </a:ln>
          <a:effectLst>
            <a:outerShdw blurRad="292100" dist="139700" dir="2700000" algn="tl" rotWithShape="0">
              <a:srgbClr val="333333">
                <a:alpha val="65000"/>
              </a:srgbClr>
            </a:outerShdw>
          </a:effectLst>
        </p:spPr>
      </p:pic>
      <p:sp>
        <p:nvSpPr>
          <p:cNvPr id="9" name="Shape 79">
            <a:extLst>
              <a:ext uri="{FF2B5EF4-FFF2-40B4-BE49-F238E27FC236}">
                <a16:creationId xmlns:a16="http://schemas.microsoft.com/office/drawing/2014/main" id="{E98A5031-0C6D-4277-804F-82500886125D}"/>
              </a:ext>
            </a:extLst>
          </p:cNvPr>
          <p:cNvSpPr>
            <a:spLocks noGrp="1"/>
          </p:cNvSpPr>
          <p:nvPr>
            <p:ph type="title"/>
          </p:nvPr>
        </p:nvSpPr>
        <p:spPr>
          <a:xfrm>
            <a:off x="0" y="0"/>
            <a:ext cx="9144000" cy="573088"/>
          </a:xfrm>
          <a:prstGeom prst="rect">
            <a:avLst/>
          </a:prstGeom>
          <a:gradFill>
            <a:gsLst>
              <a:gs pos="0">
                <a:srgbClr val="1077D2"/>
              </a:gs>
              <a:gs pos="100000">
                <a:srgbClr val="093153"/>
              </a:gs>
            </a:gsLst>
            <a:lin ang="12000143"/>
          </a:gradFill>
          <a:ln w="12700">
            <a:miter lim="400000"/>
          </a:ln>
        </p:spPr>
        <p:txBody>
          <a:bodyPr lIns="45719" rIns="45719" anchor="ctr">
            <a:normAutofit fontScale="90000"/>
          </a:bodyPr>
          <a:lstStyle/>
          <a:p>
            <a:r>
              <a:rPr lang="en-US" b="1" dirty="0">
                <a:solidFill>
                  <a:schemeClr val="bg1"/>
                </a:solidFill>
              </a:rPr>
              <a:t>Data Exploration</a:t>
            </a:r>
          </a:p>
        </p:txBody>
      </p:sp>
      <p:pic>
        <p:nvPicPr>
          <p:cNvPr id="10" name="Picture 9">
            <a:extLst>
              <a:ext uri="{FF2B5EF4-FFF2-40B4-BE49-F238E27FC236}">
                <a16:creationId xmlns:a16="http://schemas.microsoft.com/office/drawing/2014/main" id="{C962819B-70D7-47B3-BA79-7084F9792C1A}"/>
              </a:ext>
            </a:extLst>
          </p:cNvPr>
          <p:cNvPicPr>
            <a:picLocks noChangeAspect="1"/>
          </p:cNvPicPr>
          <p:nvPr/>
        </p:nvPicPr>
        <p:blipFill>
          <a:blip r:embed="rId3"/>
          <a:stretch>
            <a:fillRect/>
          </a:stretch>
        </p:blipFill>
        <p:spPr>
          <a:xfrm>
            <a:off x="5553598" y="-25030"/>
            <a:ext cx="2783450" cy="2355010"/>
          </a:xfrm>
          <a:prstGeom prst="rect">
            <a:avLst/>
          </a:prstGeom>
          <a:ln>
            <a:noFill/>
          </a:ln>
          <a:effectLst>
            <a:outerShdw blurRad="292100" dist="139700" dir="2700000" algn="tl" rotWithShape="0">
              <a:srgbClr val="333333">
                <a:alpha val="65000"/>
              </a:srgbClr>
            </a:outerShdw>
          </a:effectLst>
        </p:spPr>
      </p:pic>
      <p:sp>
        <p:nvSpPr>
          <p:cNvPr id="11" name="Text Placeholder 2">
            <a:extLst>
              <a:ext uri="{FF2B5EF4-FFF2-40B4-BE49-F238E27FC236}">
                <a16:creationId xmlns:a16="http://schemas.microsoft.com/office/drawing/2014/main" id="{53433356-6B9F-42A5-8187-968FA83AEFEB}"/>
              </a:ext>
            </a:extLst>
          </p:cNvPr>
          <p:cNvSpPr>
            <a:spLocks noGrp="1"/>
          </p:cNvSpPr>
          <p:nvPr>
            <p:ph type="body" sz="half" idx="1"/>
          </p:nvPr>
        </p:nvSpPr>
        <p:spPr>
          <a:xfrm>
            <a:off x="38090" y="1022908"/>
            <a:ext cx="4435496" cy="428625"/>
          </a:xfrm>
        </p:spPr>
        <p:txBody>
          <a:bodyPr>
            <a:noAutofit/>
          </a:bodyPr>
          <a:lstStyle/>
          <a:p>
            <a:pPr marL="139700" indent="0">
              <a:buNone/>
            </a:pPr>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Customers’ wealth segment</a:t>
            </a:r>
          </a:p>
        </p:txBody>
      </p:sp>
      <p:sp>
        <p:nvSpPr>
          <p:cNvPr id="12" name="Text Placeholder 3">
            <a:extLst>
              <a:ext uri="{FF2B5EF4-FFF2-40B4-BE49-F238E27FC236}">
                <a16:creationId xmlns:a16="http://schemas.microsoft.com/office/drawing/2014/main" id="{1B0B2D9D-91ED-49AF-A3C0-30F285ADF6FD}"/>
              </a:ext>
            </a:extLst>
          </p:cNvPr>
          <p:cNvSpPr>
            <a:spLocks noGrp="1"/>
          </p:cNvSpPr>
          <p:nvPr>
            <p:ph type="body" sz="half" idx="13"/>
          </p:nvPr>
        </p:nvSpPr>
        <p:spPr>
          <a:xfrm>
            <a:off x="334963" y="1714500"/>
            <a:ext cx="3841750" cy="2276475"/>
          </a:xfrm>
        </p:spPr>
        <p:txBody>
          <a:bodyPr/>
          <a:lstStyle/>
          <a:p>
            <a:pPr marL="114300" indent="0">
              <a:buNone/>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Top picture demonstrates old customers, bottom is about new ones. Previously, majority of customers who are purchased are mass customers. When we analyze most of new customers are mass customers  too.</a:t>
            </a:r>
          </a:p>
          <a:p>
            <a:pPr marL="114300" indent="0">
              <a:buNone/>
            </a:pPr>
            <a:endParaRPr lang="en-US" dirty="0"/>
          </a:p>
        </p:txBody>
      </p:sp>
    </p:spTree>
    <p:extLst>
      <p:ext uri="{BB962C8B-B14F-4D97-AF65-F5344CB8AC3E}">
        <p14:creationId xmlns:p14="http://schemas.microsoft.com/office/powerpoint/2010/main" val="6577836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6E26E8-B6BC-47F7-83ED-79D16BC39D60}"/>
              </a:ext>
            </a:extLst>
          </p:cNvPr>
          <p:cNvSpPr>
            <a:spLocks noGrp="1"/>
          </p:cNvSpPr>
          <p:nvPr>
            <p:ph type="body" sz="half" idx="13"/>
          </p:nvPr>
        </p:nvSpPr>
        <p:spPr>
          <a:xfrm>
            <a:off x="311699" y="1936618"/>
            <a:ext cx="3872088" cy="2962639"/>
          </a:xfrm>
        </p:spPr>
        <p:txBody>
          <a:bodyPr>
            <a:normAutofit/>
          </a:bodyPr>
          <a:lstStyle/>
          <a:p>
            <a:pPr marL="114300" indent="0">
              <a:buNone/>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Both old and new customers show similar results. Customer who has car has same probability to purchase  with who hasn’t. </a:t>
            </a:r>
          </a:p>
        </p:txBody>
      </p:sp>
      <p:sp>
        <p:nvSpPr>
          <p:cNvPr id="5" name="Shape 79">
            <a:extLst>
              <a:ext uri="{FF2B5EF4-FFF2-40B4-BE49-F238E27FC236}">
                <a16:creationId xmlns:a16="http://schemas.microsoft.com/office/drawing/2014/main" id="{B9EBAA2F-3801-43FA-B5F1-2DEC8DA6D502}"/>
              </a:ext>
            </a:extLst>
          </p:cNvPr>
          <p:cNvSpPr>
            <a:spLocks noGrp="1"/>
          </p:cNvSpPr>
          <p:nvPr>
            <p:ph type="title"/>
          </p:nvPr>
        </p:nvSpPr>
        <p:spPr>
          <a:xfrm>
            <a:off x="0" y="1537"/>
            <a:ext cx="9144000" cy="573088"/>
          </a:xfrm>
          <a:prstGeom prst="rect">
            <a:avLst/>
          </a:prstGeom>
          <a:gradFill>
            <a:gsLst>
              <a:gs pos="0">
                <a:srgbClr val="1077D2"/>
              </a:gs>
              <a:gs pos="100000">
                <a:srgbClr val="093153"/>
              </a:gs>
            </a:gsLst>
            <a:lin ang="12000143"/>
          </a:gradFill>
          <a:ln w="12700">
            <a:miter lim="400000"/>
          </a:ln>
        </p:spPr>
        <p:txBody>
          <a:bodyPr lIns="45719" rIns="45719" anchor="ctr">
            <a:normAutofit fontScale="90000"/>
          </a:bodyPr>
          <a:lstStyle/>
          <a:p>
            <a:r>
              <a:rPr lang="en-US" b="1" dirty="0">
                <a:solidFill>
                  <a:schemeClr val="bg1"/>
                </a:solidFill>
              </a:rPr>
              <a:t>Data Exploration</a:t>
            </a:r>
          </a:p>
        </p:txBody>
      </p:sp>
      <p:pic>
        <p:nvPicPr>
          <p:cNvPr id="7" name="Picture 6">
            <a:extLst>
              <a:ext uri="{FF2B5EF4-FFF2-40B4-BE49-F238E27FC236}">
                <a16:creationId xmlns:a16="http://schemas.microsoft.com/office/drawing/2014/main" id="{0A7E31BC-2F82-4848-B58E-3FB916E7392A}"/>
              </a:ext>
            </a:extLst>
          </p:cNvPr>
          <p:cNvPicPr>
            <a:picLocks noChangeAspect="1"/>
          </p:cNvPicPr>
          <p:nvPr/>
        </p:nvPicPr>
        <p:blipFill>
          <a:blip r:embed="rId2"/>
          <a:stretch>
            <a:fillRect/>
          </a:stretch>
        </p:blipFill>
        <p:spPr>
          <a:xfrm>
            <a:off x="5440809" y="0"/>
            <a:ext cx="3173220" cy="223477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0B50524-F775-442F-8B19-A5345E881337}"/>
              </a:ext>
            </a:extLst>
          </p:cNvPr>
          <p:cNvPicPr>
            <a:picLocks noChangeAspect="1"/>
          </p:cNvPicPr>
          <p:nvPr/>
        </p:nvPicPr>
        <p:blipFill>
          <a:blip r:embed="rId3"/>
          <a:stretch>
            <a:fillRect/>
          </a:stretch>
        </p:blipFill>
        <p:spPr>
          <a:xfrm>
            <a:off x="5440809" y="2453611"/>
            <a:ext cx="3210978" cy="2234776"/>
          </a:xfrm>
          <a:prstGeom prst="rect">
            <a:avLst/>
          </a:prstGeom>
          <a:ln>
            <a:noFill/>
          </a:ln>
          <a:effectLst>
            <a:outerShdw blurRad="292100" dist="139700" dir="2700000" algn="tl" rotWithShape="0">
              <a:srgbClr val="333333">
                <a:alpha val="65000"/>
              </a:srgbClr>
            </a:outerShdw>
          </a:effectLst>
        </p:spPr>
      </p:pic>
      <p:sp>
        <p:nvSpPr>
          <p:cNvPr id="8" name="Text Placeholder 2">
            <a:extLst>
              <a:ext uri="{FF2B5EF4-FFF2-40B4-BE49-F238E27FC236}">
                <a16:creationId xmlns:a16="http://schemas.microsoft.com/office/drawing/2014/main" id="{2434AD8D-0F4D-4116-8041-1EF25C338892}"/>
              </a:ext>
            </a:extLst>
          </p:cNvPr>
          <p:cNvSpPr>
            <a:spLocks noGrp="1"/>
          </p:cNvSpPr>
          <p:nvPr>
            <p:ph type="body" sz="half" idx="1"/>
          </p:nvPr>
        </p:nvSpPr>
        <p:spPr>
          <a:xfrm>
            <a:off x="311150" y="1152525"/>
            <a:ext cx="3871913" cy="573088"/>
          </a:xfrm>
        </p:spPr>
        <p:txBody>
          <a:bodyPr>
            <a:noAutofit/>
          </a:bodyPr>
          <a:lstStyle/>
          <a:p>
            <a:pPr marL="139700" indent="0">
              <a:buNone/>
            </a:pPr>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Car owner customers</a:t>
            </a:r>
          </a:p>
        </p:txBody>
      </p:sp>
    </p:spTree>
    <p:extLst>
      <p:ext uri="{BB962C8B-B14F-4D97-AF65-F5344CB8AC3E}">
        <p14:creationId xmlns:p14="http://schemas.microsoft.com/office/powerpoint/2010/main" val="14077836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3943901" cy="8702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Sum of purchases in the</a:t>
            </a:r>
          </a:p>
          <a:p>
            <a:r>
              <a:rPr lang="en-US" dirty="0"/>
              <a:t>last 3 years for each gender</a:t>
            </a:r>
            <a:endParaRPr dirty="0"/>
          </a:p>
        </p:txBody>
      </p:sp>
      <p:sp>
        <p:nvSpPr>
          <p:cNvPr id="142" name="Shape 91"/>
          <p:cNvSpPr/>
          <p:nvPr/>
        </p:nvSpPr>
        <p:spPr>
          <a:xfrm>
            <a:off x="205025" y="2164724"/>
            <a:ext cx="4134600" cy="12297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As we see from old customers mostly women purchased for bikes in the last 3 years and women customers in new list are again more than men.</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A85D86BE-54F9-4009-8104-CAD1E8BA8DCF}"/>
              </a:ext>
            </a:extLst>
          </p:cNvPr>
          <p:cNvPicPr>
            <a:picLocks noChangeAspect="1"/>
          </p:cNvPicPr>
          <p:nvPr/>
        </p:nvPicPr>
        <p:blipFill>
          <a:blip r:embed="rId2"/>
          <a:stretch>
            <a:fillRect/>
          </a:stretch>
        </p:blipFill>
        <p:spPr>
          <a:xfrm>
            <a:off x="5689600" y="0"/>
            <a:ext cx="3249375" cy="2393863"/>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9EEBB5E9-7911-4B36-803E-B4B6F2DB3A49}"/>
              </a:ext>
            </a:extLst>
          </p:cNvPr>
          <p:cNvPicPr>
            <a:picLocks noChangeAspect="1"/>
          </p:cNvPicPr>
          <p:nvPr/>
        </p:nvPicPr>
        <p:blipFill>
          <a:blip r:embed="rId3"/>
          <a:stretch>
            <a:fillRect/>
          </a:stretch>
        </p:blipFill>
        <p:spPr>
          <a:xfrm>
            <a:off x="5689600" y="2571750"/>
            <a:ext cx="3228622" cy="239386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3463864"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 Category</a:t>
            </a:r>
          </a:p>
        </p:txBody>
      </p:sp>
      <p:sp>
        <p:nvSpPr>
          <p:cNvPr id="151" name="Shape 100"/>
          <p:cNvSpPr/>
          <p:nvPr/>
        </p:nvSpPr>
        <p:spPr>
          <a:xfrm>
            <a:off x="205025" y="2164724"/>
            <a:ext cx="4134600" cy="12297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Previously, top three most purchased companies are manufacturing, financial services, and health. Result of new customers also demonstrates same output.</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C40BE1CD-9B95-463B-926D-16086DBE37E5}"/>
              </a:ext>
            </a:extLst>
          </p:cNvPr>
          <p:cNvPicPr>
            <a:picLocks noChangeAspect="1"/>
          </p:cNvPicPr>
          <p:nvPr/>
        </p:nvPicPr>
        <p:blipFill>
          <a:blip r:embed="rId2"/>
          <a:stretch>
            <a:fillRect/>
          </a:stretch>
        </p:blipFill>
        <p:spPr>
          <a:xfrm>
            <a:off x="6113913" y="2383149"/>
            <a:ext cx="2419537" cy="2316153"/>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AD1747FD-9914-495A-B311-CCA2EBFB48A2}"/>
              </a:ext>
            </a:extLst>
          </p:cNvPr>
          <p:cNvPicPr>
            <a:picLocks noChangeAspect="1"/>
          </p:cNvPicPr>
          <p:nvPr/>
        </p:nvPicPr>
        <p:blipFill>
          <a:blip r:embed="rId3"/>
          <a:stretch>
            <a:fillRect/>
          </a:stretch>
        </p:blipFill>
        <p:spPr>
          <a:xfrm>
            <a:off x="6113912" y="-21141"/>
            <a:ext cx="2419537" cy="220888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164</TotalTime>
  <Words>583</Words>
  <Application>Microsoft Office PowerPoint</Application>
  <PresentationFormat>On-screen Show (16:9)</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Data Exploration</vt:lpstr>
      <vt:lpstr>Data Exploration</vt:lpstr>
      <vt:lpstr>Data Exploration</vt:lpstr>
      <vt:lpstr>PowerPoint Presentation</vt:lpstr>
      <vt:lpstr>PowerPoint Presentation</vt:lpstr>
      <vt:lpstr>    Interpretation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Pavilion</cp:lastModifiedBy>
  <cp:revision>18</cp:revision>
  <dcterms:modified xsi:type="dcterms:W3CDTF">2021-11-15T11:37:41Z</dcterms:modified>
</cp:coreProperties>
</file>