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406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7" r:id="rId8"/>
    <p:sldId id="284" r:id="rId9"/>
  </p:sldIdLst>
  <p:sldSz cx="24384000" cy="13716000"/>
  <p:notesSz cx="6858000" cy="9144000"/>
  <p:defaultTextStyle>
    <a:defPPr>
      <a:defRPr lang="en-US"/>
    </a:defPPr>
    <a:lvl1pPr algn="l" defTabSz="825463" rtl="0" eaLnBrk="0" fontAlgn="base" hangingPunct="0">
      <a:spcBef>
        <a:spcPct val="0"/>
      </a:spcBef>
      <a:spcAft>
        <a:spcPct val="0"/>
      </a:spcAft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180" indent="-228590" algn="l" defTabSz="825463" rtl="0" eaLnBrk="0" fontAlgn="base" hangingPunct="0">
      <a:spcBef>
        <a:spcPct val="0"/>
      </a:spcBef>
      <a:spcAft>
        <a:spcPct val="0"/>
      </a:spcAft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361" indent="-457180" algn="l" defTabSz="825463" rtl="0" eaLnBrk="0" fontAlgn="base" hangingPunct="0">
      <a:spcBef>
        <a:spcPct val="0"/>
      </a:spcBef>
      <a:spcAft>
        <a:spcPct val="0"/>
      </a:spcAft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539" indent="-685771" algn="l" defTabSz="825463" rtl="0" eaLnBrk="0" fontAlgn="base" hangingPunct="0">
      <a:spcBef>
        <a:spcPct val="0"/>
      </a:spcBef>
      <a:spcAft>
        <a:spcPct val="0"/>
      </a:spcAft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719" indent="-914361" algn="l" defTabSz="825463" rtl="0" eaLnBrk="0" fontAlgn="base" hangingPunct="0">
      <a:spcBef>
        <a:spcPct val="0"/>
      </a:spcBef>
      <a:spcAft>
        <a:spcPct val="0"/>
      </a:spcAft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5900" algn="l" defTabSz="914361" rtl="0" eaLnBrk="1" latinLnBrk="0" hangingPunct="1"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080" algn="l" defTabSz="914361" rtl="0" eaLnBrk="1" latinLnBrk="0" hangingPunct="1"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261" algn="l" defTabSz="914361" rtl="0" eaLnBrk="1" latinLnBrk="0" hangingPunct="1"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439" algn="l" defTabSz="914361" rtl="0" eaLnBrk="1" latinLnBrk="0" hangingPunct="1">
      <a:defRPr sz="19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EFAFB233-063F-42B5-8137-9DF3F51BA10A}">
      <p15:sldGuideLst xmlns:p15="http://schemas.microsoft.com/office/powerpoint/2012/main" xmlns="">
        <p15:guide id="1" pos="740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 userDrawn="1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92829"/>
    <a:srgbClr val="C4CBD1"/>
    <a:srgbClr val="416FFE"/>
    <a:srgbClr val="000000"/>
    <a:srgbClr val="F0F4F7"/>
    <a:srgbClr val="7E7C80"/>
    <a:srgbClr val="878588"/>
    <a:srgbClr val="F74B53"/>
    <a:srgbClr val="26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/>
    <p:restoredTop sz="92792" autoAdjust="0"/>
  </p:normalViewPr>
  <p:slideViewPr>
    <p:cSldViewPr showGuides="1">
      <p:cViewPr varScale="1">
        <p:scale>
          <a:sx n="54" d="100"/>
          <a:sy n="54" d="100"/>
        </p:scale>
        <p:origin x="-1032" y="-90"/>
      </p:cViewPr>
      <p:guideLst>
        <p:guide orient="horz" pos="692"/>
        <p:guide orient="horz" pos="7904"/>
        <p:guide pos="741"/>
        <p:guide pos="14621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7C28E385-EB9C-564E-9211-E232FEF8F4E8}" type="datetimeFigureOut">
              <a:rPr lang="en-US" altLang="en-US"/>
              <a:pPr/>
              <a:t>9/22/2022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E826F3B1-BF39-5742-BB1D-197BBAEAA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331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 smtClean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 smtClean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 smtClean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80" rtl="0" eaLnBrk="0" fontAlgn="base" hangingPunct="0">
      <a:lnSpc>
        <a:spcPct val="117000"/>
      </a:lnSpc>
      <a:spcBef>
        <a:spcPct val="0"/>
      </a:spcBef>
      <a:spcAft>
        <a:spcPct val="0"/>
      </a:spcAft>
      <a:defRPr sz="21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590" algn="l" defTabSz="457180" rtl="0" eaLnBrk="0" fontAlgn="base" hangingPunct="0">
      <a:lnSpc>
        <a:spcPct val="117000"/>
      </a:lnSpc>
      <a:spcBef>
        <a:spcPct val="0"/>
      </a:spcBef>
      <a:spcAft>
        <a:spcPct val="0"/>
      </a:spcAft>
      <a:defRPr sz="21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180" algn="l" defTabSz="457180" rtl="0" eaLnBrk="0" fontAlgn="base" hangingPunct="0">
      <a:lnSpc>
        <a:spcPct val="117000"/>
      </a:lnSpc>
      <a:spcBef>
        <a:spcPct val="0"/>
      </a:spcBef>
      <a:spcAft>
        <a:spcPct val="0"/>
      </a:spcAft>
      <a:defRPr sz="21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771" algn="l" defTabSz="457180" rtl="0" eaLnBrk="0" fontAlgn="base" hangingPunct="0">
      <a:lnSpc>
        <a:spcPct val="117000"/>
      </a:lnSpc>
      <a:spcBef>
        <a:spcPct val="0"/>
      </a:spcBef>
      <a:spcAft>
        <a:spcPct val="0"/>
      </a:spcAft>
      <a:defRPr sz="21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361" algn="l" defTabSz="457180" rtl="0" eaLnBrk="0" fontAlgn="base" hangingPunct="0">
      <a:lnSpc>
        <a:spcPct val="117000"/>
      </a:lnSpc>
      <a:spcBef>
        <a:spcPct val="0"/>
      </a:spcBef>
      <a:spcAft>
        <a:spcPct val="0"/>
      </a:spcAft>
      <a:defRPr sz="21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590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00" y="4260857"/>
            <a:ext cx="20726400" cy="29400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3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2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0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051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8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7142400" y="1098550"/>
            <a:ext cx="14630400" cy="234061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51200" y="1098550"/>
            <a:ext cx="43484800" cy="234061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809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5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9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3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503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5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9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3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503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489144" y="12347936"/>
            <a:ext cx="895349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2012163" y="12347936"/>
            <a:ext cx="1754901" cy="50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9" tIns="38099" rIns="38099" bIns="38099"/>
          <a:lstStyle/>
          <a:p>
            <a:pPr eaLnBrk="1">
              <a:defRPr/>
            </a:pPr>
            <a:r>
              <a:rPr lang="en-US" altLang="x-none" sz="24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24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Shape"/>
          <p:cNvSpPr/>
          <p:nvPr userDrawn="1"/>
        </p:nvSpPr>
        <p:spPr>
          <a:xfrm>
            <a:off x="1187764" y="12320341"/>
            <a:ext cx="482573" cy="56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5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9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3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503" y="100828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5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9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3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503" y="6497963"/>
            <a:ext cx="5113336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97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47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695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4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39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2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08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1932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780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08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51200" y="6400807"/>
            <a:ext cx="29057600" cy="1810385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715200" y="6400807"/>
            <a:ext cx="29057600" cy="1810385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017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476" indent="0">
              <a:buNone/>
              <a:defRPr sz="4800" b="1"/>
            </a:lvl2pPr>
            <a:lvl3pPr marL="2176952" indent="0">
              <a:buNone/>
              <a:defRPr sz="4300" b="1"/>
            </a:lvl3pPr>
            <a:lvl4pPr marL="3265428" indent="0">
              <a:buNone/>
              <a:defRPr sz="3800" b="1"/>
            </a:lvl4pPr>
            <a:lvl5pPr marL="4353904" indent="0">
              <a:buNone/>
              <a:defRPr sz="3800" b="1"/>
            </a:lvl5pPr>
            <a:lvl6pPr marL="5442380" indent="0">
              <a:buNone/>
              <a:defRPr sz="3800" b="1"/>
            </a:lvl6pPr>
            <a:lvl7pPr marL="6530856" indent="0">
              <a:buNone/>
              <a:defRPr sz="3800" b="1"/>
            </a:lvl7pPr>
            <a:lvl8pPr marL="7619325" indent="0">
              <a:buNone/>
              <a:defRPr sz="3800" b="1"/>
            </a:lvl8pPr>
            <a:lvl9pPr marL="8707806" indent="0">
              <a:buNone/>
              <a:defRPr sz="3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2386743" y="3070226"/>
            <a:ext cx="10778067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476" indent="0">
              <a:buNone/>
              <a:defRPr sz="4800" b="1"/>
            </a:lvl2pPr>
            <a:lvl3pPr marL="2176952" indent="0">
              <a:buNone/>
              <a:defRPr sz="4300" b="1"/>
            </a:lvl3pPr>
            <a:lvl4pPr marL="3265428" indent="0">
              <a:buNone/>
              <a:defRPr sz="3800" b="1"/>
            </a:lvl4pPr>
            <a:lvl5pPr marL="4353904" indent="0">
              <a:buNone/>
              <a:defRPr sz="3800" b="1"/>
            </a:lvl5pPr>
            <a:lvl6pPr marL="5442380" indent="0">
              <a:buNone/>
              <a:defRPr sz="3800" b="1"/>
            </a:lvl6pPr>
            <a:lvl7pPr marL="6530856" indent="0">
              <a:buNone/>
              <a:defRPr sz="3800" b="1"/>
            </a:lvl7pPr>
            <a:lvl8pPr marL="7619325" indent="0">
              <a:buNone/>
              <a:defRPr sz="3800" b="1"/>
            </a:lvl8pPr>
            <a:lvl9pPr marL="8707806" indent="0">
              <a:buNone/>
              <a:defRPr sz="3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2386743" y="4349750"/>
            <a:ext cx="10778067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59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0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351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3467" y="546105"/>
            <a:ext cx="13631333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19201" y="2870205"/>
            <a:ext cx="8022168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476" indent="0">
              <a:buNone/>
              <a:defRPr sz="2900"/>
            </a:lvl2pPr>
            <a:lvl3pPr marL="2176952" indent="0">
              <a:buNone/>
              <a:defRPr sz="2400"/>
            </a:lvl3pPr>
            <a:lvl4pPr marL="3265428" indent="0">
              <a:buNone/>
              <a:defRPr sz="2100"/>
            </a:lvl4pPr>
            <a:lvl5pPr marL="4353904" indent="0">
              <a:buNone/>
              <a:defRPr sz="2100"/>
            </a:lvl5pPr>
            <a:lvl6pPr marL="5442380" indent="0">
              <a:buNone/>
              <a:defRPr sz="2100"/>
            </a:lvl6pPr>
            <a:lvl7pPr marL="6530856" indent="0">
              <a:buNone/>
              <a:defRPr sz="2100"/>
            </a:lvl7pPr>
            <a:lvl8pPr marL="7619325" indent="0">
              <a:buNone/>
              <a:defRPr sz="2100"/>
            </a:lvl8pPr>
            <a:lvl9pPr marL="8707806" indent="0">
              <a:buNone/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36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476" indent="0">
              <a:buNone/>
              <a:defRPr sz="6700"/>
            </a:lvl2pPr>
            <a:lvl3pPr marL="2176952" indent="0">
              <a:buNone/>
              <a:defRPr sz="5700"/>
            </a:lvl3pPr>
            <a:lvl4pPr marL="3265428" indent="0">
              <a:buNone/>
              <a:defRPr sz="4800"/>
            </a:lvl4pPr>
            <a:lvl5pPr marL="4353904" indent="0">
              <a:buNone/>
              <a:defRPr sz="4800"/>
            </a:lvl5pPr>
            <a:lvl6pPr marL="5442380" indent="0">
              <a:buNone/>
              <a:defRPr sz="4800"/>
            </a:lvl6pPr>
            <a:lvl7pPr marL="6530856" indent="0">
              <a:buNone/>
              <a:defRPr sz="4800"/>
            </a:lvl7pPr>
            <a:lvl8pPr marL="7619325" indent="0">
              <a:buNone/>
              <a:defRPr sz="4800"/>
            </a:lvl8pPr>
            <a:lvl9pPr marL="8707806" indent="0">
              <a:buNone/>
              <a:defRPr sz="4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476" indent="0">
              <a:buNone/>
              <a:defRPr sz="2900"/>
            </a:lvl2pPr>
            <a:lvl3pPr marL="2176952" indent="0">
              <a:buNone/>
              <a:defRPr sz="2400"/>
            </a:lvl3pPr>
            <a:lvl4pPr marL="3265428" indent="0">
              <a:buNone/>
              <a:defRPr sz="2100"/>
            </a:lvl4pPr>
            <a:lvl5pPr marL="4353904" indent="0">
              <a:buNone/>
              <a:defRPr sz="2100"/>
            </a:lvl5pPr>
            <a:lvl6pPr marL="5442380" indent="0">
              <a:buNone/>
              <a:defRPr sz="2100"/>
            </a:lvl6pPr>
            <a:lvl7pPr marL="6530856" indent="0">
              <a:buNone/>
              <a:defRPr sz="2100"/>
            </a:lvl7pPr>
            <a:lvl8pPr marL="7619325" indent="0">
              <a:buNone/>
              <a:defRPr sz="2100"/>
            </a:lvl8pPr>
            <a:lvl9pPr marL="8707806" indent="0">
              <a:buNone/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63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217695" tIns="108848" rIns="217695" bIns="10884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3200407"/>
            <a:ext cx="21945600" cy="9051926"/>
          </a:xfrm>
          <a:prstGeom prst="rect">
            <a:avLst/>
          </a:prstGeom>
        </p:spPr>
        <p:txBody>
          <a:bodyPr vert="horz" lIns="217695" tIns="108848" rIns="217695" bIns="10884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</p:spPr>
        <p:txBody>
          <a:bodyPr vert="horz" lIns="217695" tIns="108848" rIns="217695" bIns="10884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9/22/2022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31200" y="12712707"/>
            <a:ext cx="7721600" cy="730250"/>
          </a:xfrm>
          <a:prstGeom prst="rect">
            <a:avLst/>
          </a:prstGeom>
        </p:spPr>
        <p:txBody>
          <a:bodyPr vert="horz" lIns="217695" tIns="108848" rIns="217695" bIns="10884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7475200" y="12712707"/>
            <a:ext cx="5689600" cy="730250"/>
          </a:xfrm>
          <a:prstGeom prst="rect">
            <a:avLst/>
          </a:prstGeom>
        </p:spPr>
        <p:txBody>
          <a:bodyPr vert="horz" lIns="217695" tIns="108848" rIns="217695" bIns="10884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2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</p:sldLayoutIdLst>
  <p:txStyles>
    <p:titleStyle>
      <a:lvl1pPr algn="ctr" defTabSz="2176952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358" indent="-816358" algn="l" defTabSz="2176952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773" indent="-680299" algn="l" defTabSz="2176952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190" indent="-544238" algn="l" defTabSz="217695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666" indent="-544238" algn="l" defTabSz="2176952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142" indent="-544238" algn="l" defTabSz="2176952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6618" indent="-544238" algn="l" defTabSz="217695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094" indent="-544238" algn="l" defTabSz="217695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3570" indent="-544238" algn="l" defTabSz="217695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042" indent="-544238" algn="l" defTabSz="217695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476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952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428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904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380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856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325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7806" algn="l" defTabSz="217695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/>
          </p:cNvSpPr>
          <p:nvPr/>
        </p:nvSpPr>
        <p:spPr bwMode="auto">
          <a:xfrm>
            <a:off x="1174776" y="9450288"/>
            <a:ext cx="568863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9" tIns="38099" rIns="38099" bIns="38099"/>
          <a:lstStyle/>
          <a:p>
            <a:pPr eaLnBrk="1">
              <a:lnSpc>
                <a:spcPct val="120000"/>
              </a:lnSpc>
              <a:defRPr/>
            </a:pPr>
            <a:r>
              <a:rPr lang="ru-RU" altLang="x-none" sz="2800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Презентация ученицы 10 </a:t>
            </a:r>
            <a:r>
              <a:rPr lang="en-US" altLang="x-none" sz="2800" dirty="0" smtClean="0">
                <a:solidFill>
                  <a:srgbClr val="000000"/>
                </a:solidFill>
                <a:latin typeface="Poppins"/>
                <a:ea typeface="Montserrat Semi" charset="0"/>
                <a:cs typeface="Montserrat Semi" charset="0"/>
                <a:sym typeface="Poppins Medium" charset="0"/>
              </a:rPr>
              <a:t>“</a:t>
            </a:r>
            <a:r>
              <a:rPr lang="ru-RU" altLang="x-none" sz="2800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Б</a:t>
            </a:r>
            <a:r>
              <a:rPr lang="en-US" altLang="x-none" sz="2800" dirty="0" smtClean="0">
                <a:solidFill>
                  <a:srgbClr val="000000"/>
                </a:solidFill>
                <a:latin typeface="Poppins"/>
                <a:ea typeface="Montserrat Semi" charset="0"/>
                <a:cs typeface="Montserrat Semi" charset="0"/>
                <a:sym typeface="Poppins Medium" charset="0"/>
              </a:rPr>
              <a:t>”</a:t>
            </a:r>
            <a:r>
              <a:rPr lang="ru-RU" altLang="x-none" sz="2800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класса</a:t>
            </a:r>
            <a:r>
              <a:rPr lang="en-US" altLang="x-none" sz="2800" dirty="0" smtClean="0">
                <a:solidFill>
                  <a:srgbClr val="000000"/>
                </a:solidFill>
                <a:latin typeface="Poppins"/>
                <a:ea typeface="Montserrat Semi" charset="0"/>
                <a:cs typeface="Montserrat Semi" charset="0"/>
                <a:sym typeface="Poppins Medium" charset="0"/>
              </a:rPr>
              <a:t>,</a:t>
            </a:r>
            <a:r>
              <a:rPr lang="ru-RU" altLang="x-none" sz="2800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Дианы Воробьёвой</a:t>
            </a:r>
            <a:r>
              <a:rPr lang="en-US" altLang="x-none" sz="2800" dirty="0" smtClean="0">
                <a:solidFill>
                  <a:srgbClr val="000000"/>
                </a:solidFill>
                <a:latin typeface="Poppins"/>
                <a:ea typeface="Montserrat Semi" charset="0"/>
                <a:cs typeface="Montserrat Semi" charset="0"/>
                <a:sym typeface="Poppins Medium" charset="0"/>
              </a:rPr>
              <a:t>.</a:t>
            </a:r>
            <a:endParaRPr lang="x-none" altLang="x-none" sz="2800" dirty="0">
              <a:solidFill>
                <a:srgbClr val="000000"/>
              </a:solidFill>
              <a:latin typeface="Poppins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2192004" y="953347"/>
            <a:ext cx="11017251" cy="11522074"/>
          </a:xfrm>
          <a:solidFill>
            <a:schemeClr val="accent1"/>
          </a:solidFill>
        </p:spPr>
      </p:sp>
      <p:pic>
        <p:nvPicPr>
          <p:cNvPr id="1027" name="Picture 3" descr="C:\Users\rjali\Downloads\ядерный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r="13559"/>
          <a:stretch/>
        </p:blipFill>
        <p:spPr bwMode="auto">
          <a:xfrm>
            <a:off x="11255897" y="0"/>
            <a:ext cx="13128104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3"/>
          <p:cNvSpPr txBox="1">
            <a:spLocks/>
          </p:cNvSpPr>
          <p:nvPr/>
        </p:nvSpPr>
        <p:spPr bwMode="auto">
          <a:xfrm>
            <a:off x="1174776" y="4564652"/>
            <a:ext cx="8640960" cy="255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9" tIns="38099" rIns="38099" bIns="38099"/>
          <a:lstStyle/>
          <a:p>
            <a:pPr eaLnBrk="1">
              <a:lnSpc>
                <a:spcPct val="120000"/>
              </a:lnSpc>
              <a:defRPr/>
            </a:pPr>
            <a:r>
              <a:rPr lang="ru-RU" sz="5400" dirty="0">
                <a:solidFill>
                  <a:schemeClr val="tx1"/>
                </a:solidFill>
              </a:rPr>
              <a:t>ДОСТИЖЕНИЯ В НАУКЕ В 1918–1939 ГОДАХ</a:t>
            </a:r>
            <a:endParaRPr lang="x-none" altLang="x-none" sz="4000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7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448905"/>
            <a:ext cx="895349" cy="3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9" tIns="38099" rIns="38099" bIns="38099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0DB6F24-78AF-B74A-8CA2-6EFA4B1A3171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</a:t>
            </a:fld>
            <a:endParaRPr lang="x-none" altLang="x-none" dirty="0" smtClean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91907" y="3535648"/>
            <a:ext cx="20392073" cy="1416128"/>
            <a:chOff x="2778126" y="-4876818"/>
            <a:chExt cx="18903477" cy="10693163"/>
          </a:xfrm>
        </p:grpSpPr>
        <p:sp>
          <p:nvSpPr>
            <p:cNvPr id="8" name="Text Box 3"/>
            <p:cNvSpPr txBox="1">
              <a:spLocks/>
            </p:cNvSpPr>
            <p:nvPr/>
          </p:nvSpPr>
          <p:spPr bwMode="auto">
            <a:xfrm>
              <a:off x="3191437" y="-4876818"/>
              <a:ext cx="18490166" cy="4838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6000" dirty="0">
                  <a:solidFill>
                    <a:schemeClr val="tx1"/>
                  </a:solidFill>
                </a:rPr>
                <a:t>Революция в </a:t>
              </a:r>
              <a:r>
                <a:rPr lang="ru-RU" sz="6000" dirty="0" smtClean="0">
                  <a:solidFill>
                    <a:schemeClr val="tx1"/>
                  </a:solidFill>
                </a:rPr>
                <a:t>обла</a:t>
              </a:r>
              <a:r>
                <a:rPr lang="ru-RU" sz="6000" dirty="0">
                  <a:solidFill>
                    <a:schemeClr val="tx1"/>
                  </a:solidFill>
                </a:rPr>
                <a:t>с</a:t>
              </a:r>
              <a:r>
                <a:rPr lang="ru-RU" sz="6000" dirty="0" smtClean="0">
                  <a:solidFill>
                    <a:schemeClr val="tx1"/>
                  </a:solidFill>
                </a:rPr>
                <a:t>ти </a:t>
              </a:r>
              <a:r>
                <a:rPr lang="ru-RU" sz="6000" dirty="0">
                  <a:solidFill>
                    <a:schemeClr val="tx1"/>
                  </a:solidFill>
                </a:rPr>
                <a:t>точных и естественных наук.</a:t>
              </a:r>
            </a:p>
            <a:p>
              <a:pPr eaLnBrk="1">
                <a:defRPr/>
              </a:pPr>
              <a:endParaRPr lang="x-none" altLang="x-none" sz="60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778126" y="5273824"/>
              <a:ext cx="8837810" cy="542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  <a:defRPr/>
              </a:pPr>
              <a:endParaRPr lang="en-US" dirty="0">
                <a:solidFill>
                  <a:srgbClr val="292829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822848" y="5352072"/>
            <a:ext cx="98650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tx1"/>
                </a:solidFill>
              </a:rPr>
              <a:t>Открытие ядерной энергии наглядно продемонстрировало практическое </a:t>
            </a:r>
            <a:r>
              <a:rPr lang="ru-RU" sz="2400" i="1" dirty="0" smtClean="0">
                <a:solidFill>
                  <a:schemeClr val="tx1"/>
                </a:solidFill>
              </a:rPr>
              <a:t>значение теоретических знаний. Американец </a:t>
            </a:r>
            <a:r>
              <a:rPr lang="ru-RU" sz="2400" i="1" dirty="0" err="1" smtClean="0">
                <a:solidFill>
                  <a:schemeClr val="tx1"/>
                </a:solidFill>
              </a:rPr>
              <a:t>Энрико</a:t>
            </a:r>
            <a:r>
              <a:rPr lang="ru-RU" sz="2400" i="1" dirty="0" smtClean="0">
                <a:solidFill>
                  <a:schemeClr val="tx1"/>
                </a:solidFill>
              </a:rPr>
              <a:t> Ферми и француз Фредерик </a:t>
            </a:r>
            <a:r>
              <a:rPr lang="ru-RU" sz="2400" i="1" dirty="0" err="1" smtClean="0">
                <a:solidFill>
                  <a:schemeClr val="tx1"/>
                </a:solidFill>
              </a:rPr>
              <a:t>Жолио</a:t>
            </a:r>
            <a:r>
              <a:rPr lang="ru-RU" sz="2400" i="1" dirty="0" smtClean="0">
                <a:solidFill>
                  <a:schemeClr val="tx1"/>
                </a:solidFill>
              </a:rPr>
              <a:t>-Кюри разработали идею</a:t>
            </a:r>
            <a:r>
              <a:rPr lang="en-US" sz="2400" i="1" dirty="0" smtClean="0">
                <a:solidFill>
                  <a:schemeClr val="tx1"/>
                </a:solidFill>
              </a:rPr>
              <a:t>.</a:t>
            </a:r>
            <a:r>
              <a:rPr lang="ru-RU" sz="2400" i="1" dirty="0">
                <a:solidFill>
                  <a:schemeClr val="tx1"/>
                </a:solidFill>
              </a:rPr>
              <a:t> В этот период сформировалось отдельное направление физики – атомная физика. </a:t>
            </a:r>
            <a:r>
              <a:rPr lang="ru-RU" sz="2400" i="1" dirty="0" smtClean="0">
                <a:solidFill>
                  <a:schemeClr val="tx1"/>
                </a:solidFill>
              </a:rPr>
              <a:t>В </a:t>
            </a:r>
            <a:r>
              <a:rPr lang="ru-RU" sz="2400" i="1" dirty="0">
                <a:solidFill>
                  <a:schemeClr val="tx1"/>
                </a:solidFill>
              </a:rPr>
              <a:t>1938 году немецкие учёные открыли цепную реакцию </a:t>
            </a:r>
            <a:r>
              <a:rPr lang="ru-RU" sz="2400" i="1" kern="1400" dirty="0">
                <a:solidFill>
                  <a:schemeClr val="tx1"/>
                </a:solidFill>
              </a:rPr>
              <a:t>деления</a:t>
            </a:r>
            <a:r>
              <a:rPr lang="ru-RU" sz="2400" i="1" dirty="0">
                <a:solidFill>
                  <a:schemeClr val="tx1"/>
                </a:solidFill>
              </a:rPr>
              <a:t> ядер урана. Перед человечеством возникла сложная проблема использования атомной </a:t>
            </a:r>
            <a:r>
              <a:rPr lang="ru-RU" sz="2400" i="1" dirty="0" smtClean="0">
                <a:solidFill>
                  <a:schemeClr val="tx1"/>
                </a:solidFill>
              </a:rPr>
              <a:t>энергии</a:t>
            </a:r>
            <a:r>
              <a:rPr lang="en-US" sz="2400" i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ru-RU" sz="2400" i="1" dirty="0">
                <a:solidFill>
                  <a:schemeClr val="tx1"/>
                </a:solidFill>
              </a:rPr>
              <a:t>В Германии, Советском Союзе и ряде других государств </a:t>
            </a:r>
            <a:r>
              <a:rPr lang="ru-RU" sz="2400" i="1" dirty="0" err="1">
                <a:solidFill>
                  <a:schemeClr val="tx1"/>
                </a:solidFill>
              </a:rPr>
              <a:t>продолжались</a:t>
            </a:r>
            <a:r>
              <a:rPr lang="ru-RU" sz="2400" i="1" dirty="0">
                <a:solidFill>
                  <a:schemeClr val="tx1"/>
                </a:solidFill>
              </a:rPr>
              <a:t> исследования над созданием атомной бомбы. Однако в этом вопросе США удалось намного опередить своих конкурентов. В 1942 году в Чикаго </a:t>
            </a:r>
            <a:r>
              <a:rPr lang="ru-RU" sz="2400" i="1" dirty="0" err="1">
                <a:solidFill>
                  <a:schemeClr val="tx1"/>
                </a:solidFill>
              </a:rPr>
              <a:t>Энрико</a:t>
            </a:r>
            <a:r>
              <a:rPr lang="ru-RU" sz="2400" i="1" dirty="0">
                <a:solidFill>
                  <a:schemeClr val="tx1"/>
                </a:solidFill>
              </a:rPr>
              <a:t> Ферми создал первый атомный </a:t>
            </a:r>
            <a:r>
              <a:rPr lang="ru-RU" sz="2400" i="1" dirty="0" err="1">
                <a:solidFill>
                  <a:schemeClr val="tx1"/>
                </a:solidFill>
              </a:rPr>
              <a:t>реактор</a:t>
            </a:r>
            <a:r>
              <a:rPr lang="ru-RU" sz="2400" i="1" dirty="0">
                <a:solidFill>
                  <a:schemeClr val="tx1"/>
                </a:solidFill>
              </a:rPr>
              <a:t>. Первая атомная бомба была испытана на полигоне штата Нью-Мексико в США в 1945 году.</a:t>
            </a:r>
            <a:endParaRPr lang="en-US" sz="2400" i="1" dirty="0">
              <a:solidFill>
                <a:schemeClr val="tx1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r>
              <a:rPr lang="ru-RU" sz="2400" i="1" dirty="0" smtClean="0">
                <a:solidFill>
                  <a:schemeClr val="tx1"/>
                </a:solidFill>
              </a:rPr>
              <a:t> 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36738" y="5352072"/>
            <a:ext cx="11204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tx1"/>
                </a:solidFill>
              </a:rPr>
              <a:t>В Германии, Советском Союзе и ряде других государств </a:t>
            </a:r>
            <a:r>
              <a:rPr lang="ru-RU" sz="2400" i="1" dirty="0" smtClean="0">
                <a:solidFill>
                  <a:schemeClr val="tx1"/>
                </a:solidFill>
              </a:rPr>
              <a:t>продолжались </a:t>
            </a:r>
            <a:r>
              <a:rPr lang="ru-RU" sz="2400" i="1" dirty="0">
                <a:solidFill>
                  <a:schemeClr val="tx1"/>
                </a:solidFill>
              </a:rPr>
              <a:t>исследования над созданием атомной бомбы. Однако в этом вопросе США удалось намного опередить своих конкурентов. В 1942 году в Чикаго </a:t>
            </a:r>
            <a:r>
              <a:rPr lang="ru-RU" sz="2400" i="1" dirty="0" err="1">
                <a:solidFill>
                  <a:schemeClr val="tx1"/>
                </a:solidFill>
              </a:rPr>
              <a:t>Энрико</a:t>
            </a:r>
            <a:r>
              <a:rPr lang="ru-RU" sz="2400" i="1" dirty="0">
                <a:solidFill>
                  <a:schemeClr val="tx1"/>
                </a:solidFill>
              </a:rPr>
              <a:t> Ферми создал первый атомный </a:t>
            </a:r>
            <a:r>
              <a:rPr lang="ru-RU" sz="2400" i="1" dirty="0" smtClean="0">
                <a:solidFill>
                  <a:schemeClr val="tx1"/>
                </a:solidFill>
              </a:rPr>
              <a:t>реактор</a:t>
            </a:r>
            <a:r>
              <a:rPr lang="ru-RU" sz="2400" i="1" dirty="0">
                <a:solidFill>
                  <a:schemeClr val="tx1"/>
                </a:solidFill>
              </a:rPr>
              <a:t>. Первая атомная бомба была испытана на полигоне штата Нью-Мексико в США в 1945 году. </a:t>
            </a:r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ru-RU" sz="2400" i="1" dirty="0" smtClean="0">
                <a:solidFill>
                  <a:schemeClr val="tx1"/>
                </a:solidFill>
              </a:rPr>
              <a:t>Использование </a:t>
            </a:r>
            <a:r>
              <a:rPr lang="ru-RU" sz="2400" i="1" dirty="0">
                <a:solidFill>
                  <a:schemeClr val="tx1"/>
                </a:solidFill>
              </a:rPr>
              <a:t>новых теорий в </a:t>
            </a:r>
            <a:r>
              <a:rPr lang="ru-RU" sz="2400" i="1" dirty="0" smtClean="0">
                <a:solidFill>
                  <a:schemeClr val="tx1"/>
                </a:solidFill>
              </a:rPr>
              <a:t>области </a:t>
            </a:r>
            <a:r>
              <a:rPr lang="ru-RU" sz="2400" i="1" dirty="0">
                <a:solidFill>
                  <a:schemeClr val="tx1"/>
                </a:solidFill>
              </a:rPr>
              <a:t>физики на практике привело ко множеству новых технических </a:t>
            </a:r>
            <a:r>
              <a:rPr lang="ru-RU" sz="2400" i="1" dirty="0" smtClean="0">
                <a:solidFill>
                  <a:schemeClr val="tx1"/>
                </a:solidFill>
              </a:rPr>
              <a:t>изобретений</a:t>
            </a:r>
            <a:r>
              <a:rPr lang="ru-RU" sz="2400" i="1" dirty="0">
                <a:solidFill>
                  <a:schemeClr val="tx1"/>
                </a:solidFill>
              </a:rPr>
              <a:t>. В 1928 году в Ташкенте </a:t>
            </a:r>
            <a:r>
              <a:rPr lang="ru-RU" sz="2400" i="1" dirty="0" smtClean="0">
                <a:solidFill>
                  <a:schemeClr val="tx1"/>
                </a:solidFill>
              </a:rPr>
              <a:t>изобретатели </a:t>
            </a:r>
            <a:r>
              <a:rPr lang="ru-RU" sz="2400" i="1" dirty="0">
                <a:solidFill>
                  <a:schemeClr val="tx1"/>
                </a:solidFill>
              </a:rPr>
              <a:t>Борис Грабовский и Иван </a:t>
            </a:r>
            <a:r>
              <a:rPr lang="ru-RU" sz="2400" i="1" dirty="0" err="1">
                <a:solidFill>
                  <a:schemeClr val="tx1"/>
                </a:solidFill>
              </a:rPr>
              <a:t>Белянский</a:t>
            </a:r>
            <a:r>
              <a:rPr lang="ru-RU" sz="2400" i="1" dirty="0">
                <a:solidFill>
                  <a:schemeClr val="tx1"/>
                </a:solidFill>
              </a:rPr>
              <a:t> впервые в истории при </a:t>
            </a:r>
            <a:r>
              <a:rPr lang="ru-RU" sz="2400" i="1" dirty="0" smtClean="0">
                <a:solidFill>
                  <a:schemeClr val="tx1"/>
                </a:solidFill>
              </a:rPr>
              <a:t>помощи </a:t>
            </a:r>
            <a:r>
              <a:rPr lang="ru-RU" sz="2400" i="1" dirty="0">
                <a:solidFill>
                  <a:schemeClr val="tx1"/>
                </a:solidFill>
              </a:rPr>
              <a:t>электронно-лучевой трубки </a:t>
            </a:r>
            <a:r>
              <a:rPr lang="ru-RU" sz="2400" i="1" dirty="0" smtClean="0">
                <a:solidFill>
                  <a:schemeClr val="tx1"/>
                </a:solidFill>
              </a:rPr>
              <a:t>смогли </a:t>
            </a:r>
            <a:r>
              <a:rPr lang="ru-RU" sz="2400" i="1" dirty="0">
                <a:solidFill>
                  <a:schemeClr val="tx1"/>
                </a:solidFill>
              </a:rPr>
              <a:t>осуществить передачу движущегося изображения на расстояние. Этот опыт, проведённый на базе Ташкентского трамвайного треста, учёные считают зарождением современного электронного телевидения. Так началась эра телевидения.</a:t>
            </a:r>
          </a:p>
        </p:txBody>
      </p:sp>
    </p:spTree>
    <p:extLst>
      <p:ext uri="{BB962C8B-B14F-4D97-AF65-F5344CB8AC3E}">
        <p14:creationId xmlns:p14="http://schemas.microsoft.com/office/powerpoint/2010/main" val="943858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78130" y="1432010"/>
            <a:ext cx="7128669" cy="3188420"/>
            <a:chOff x="2759075" y="3203990"/>
            <a:chExt cx="7128669" cy="3188419"/>
          </a:xfrm>
        </p:grpSpPr>
        <p:sp>
          <p:nvSpPr>
            <p:cNvPr id="8" name="Text Box 3"/>
            <p:cNvSpPr txBox="1">
              <a:spLocks/>
            </p:cNvSpPr>
            <p:nvPr/>
          </p:nvSpPr>
          <p:spPr bwMode="auto">
            <a:xfrm>
              <a:off x="2759075" y="3203990"/>
              <a:ext cx="6840637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7100" b="1" dirty="0" smtClean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rPr>
                <a:t>Звуковое кино</a:t>
              </a:r>
              <a:endParaRPr lang="x-none" altLang="x-none" sz="71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778126" y="5849888"/>
              <a:ext cx="7109618" cy="542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  <a:defRPr/>
              </a:pPr>
              <a:endParaRPr lang="en-US" dirty="0">
                <a:solidFill>
                  <a:srgbClr val="292829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2830191" y="2935662"/>
            <a:ext cx="6840637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В 1920-х годах проводились работы над созданием звукового кино. После многих опытов в 1927 году в Нью-Йорке был </a:t>
            </a:r>
            <a:r>
              <a:rPr lang="ru-RU" sz="2800" i="1" dirty="0" smtClean="0">
                <a:solidFill>
                  <a:schemeClr val="tx1"/>
                </a:solidFill>
              </a:rPr>
              <a:t>показан </a:t>
            </a:r>
            <a:r>
              <a:rPr lang="ru-RU" sz="2800" i="1" dirty="0">
                <a:solidFill>
                  <a:schemeClr val="tx1"/>
                </a:solidFill>
              </a:rPr>
              <a:t>фильм «Певец джаза», который специалисты признают первым звуковым кино. Так начал своё победное шествие один из самых массовых видов представления –звуковое кино. В начале ХХ века ускоренными темпами развивается биология. В 1922 году учёным физиологам Джону </a:t>
            </a:r>
            <a:r>
              <a:rPr lang="ru-RU" sz="2800" i="1" dirty="0" err="1">
                <a:solidFill>
                  <a:schemeClr val="tx1"/>
                </a:solidFill>
              </a:rPr>
              <a:t>Маклеоду</a:t>
            </a:r>
            <a:r>
              <a:rPr lang="ru-RU" sz="2800" i="1" dirty="0">
                <a:solidFill>
                  <a:schemeClr val="tx1"/>
                </a:solidFill>
              </a:rPr>
              <a:t> и Фредерику </a:t>
            </a:r>
            <a:r>
              <a:rPr lang="ru-RU" sz="2800" i="1" dirty="0" err="1">
                <a:solidFill>
                  <a:schemeClr val="tx1"/>
                </a:solidFill>
              </a:rPr>
              <a:t>Бантингу</a:t>
            </a:r>
            <a:r>
              <a:rPr lang="ru-RU" sz="2800" i="1" dirty="0">
                <a:solidFill>
                  <a:schemeClr val="tx1"/>
                </a:solidFill>
              </a:rPr>
              <a:t> в результате многих экспериментов удалось получить </a:t>
            </a:r>
            <a:r>
              <a:rPr lang="ru-RU" sz="2800" i="1" dirty="0" smtClean="0">
                <a:solidFill>
                  <a:schemeClr val="tx1"/>
                </a:solidFill>
              </a:rPr>
              <a:t>гормон </a:t>
            </a:r>
            <a:r>
              <a:rPr lang="ru-RU" sz="2800" i="1" dirty="0">
                <a:solidFill>
                  <a:schemeClr val="tx1"/>
                </a:solidFill>
              </a:rPr>
              <a:t>поджелудочной железы–инсулин. Теперь можно было излечить такую страшную болезнь, как сахарный диабет. Изобретение </a:t>
            </a:r>
            <a:r>
              <a:rPr lang="ru-RU" sz="2800" i="1" dirty="0" smtClean="0">
                <a:solidFill>
                  <a:schemeClr val="tx1"/>
                </a:solidFill>
              </a:rPr>
              <a:t>инсулина </a:t>
            </a:r>
            <a:r>
              <a:rPr lang="ru-RU" sz="2800" i="1" dirty="0">
                <a:solidFill>
                  <a:schemeClr val="tx1"/>
                </a:solidFill>
              </a:rPr>
              <a:t>было признано одним из самых великих открытий ХХ века,</a:t>
            </a:r>
          </a:p>
        </p:txBody>
      </p:sp>
      <p:pic>
        <p:nvPicPr>
          <p:cNvPr id="3074" name="Picture 2" descr="C:\Users\rjali\Downloads\l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896" y="1432010"/>
            <a:ext cx="12639079" cy="93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228367" y="11106472"/>
            <a:ext cx="12666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tx1"/>
                </a:solidFill>
              </a:rPr>
              <a:t>Звуковая синхронная </a:t>
            </a:r>
            <a:r>
              <a:rPr lang="ru-RU" sz="2400" i="1" dirty="0" smtClean="0">
                <a:solidFill>
                  <a:schemeClr val="tx1"/>
                </a:solidFill>
              </a:rPr>
              <a:t>съёмка</a:t>
            </a:r>
            <a:r>
              <a:rPr lang="ru-RU" sz="2400" i="1" dirty="0">
                <a:solidFill>
                  <a:schemeClr val="tx1"/>
                </a:solidFill>
              </a:rPr>
              <a:t> рычащего льва </a:t>
            </a:r>
            <a:r>
              <a:rPr lang="ru-RU" sz="2400" i="1" dirty="0" smtClean="0">
                <a:solidFill>
                  <a:schemeClr val="tx1"/>
                </a:solidFill>
              </a:rPr>
              <a:t>Джеки</a:t>
            </a:r>
            <a:r>
              <a:rPr lang="ru-RU" sz="2400" i="1" dirty="0">
                <a:solidFill>
                  <a:schemeClr val="tx1"/>
                </a:solidFill>
              </a:rPr>
              <a:t> для заставки</a:t>
            </a:r>
            <a:r>
              <a:rPr lang="ru-RU" sz="2400" i="1" dirty="0">
                <a:solidFill>
                  <a:schemeClr val="tx1"/>
                </a:solidFill>
              </a:rPr>
              <a:t/>
            </a:r>
            <a:br>
              <a:rPr lang="ru-RU" sz="2400" i="1" dirty="0">
                <a:solidFill>
                  <a:schemeClr val="tx1"/>
                </a:solidFill>
              </a:rPr>
            </a:br>
            <a:r>
              <a:rPr lang="ru-RU" sz="2400" i="1" dirty="0">
                <a:solidFill>
                  <a:schemeClr val="tx1"/>
                </a:solidFill>
              </a:rPr>
              <a:t>кинокомпании </a:t>
            </a:r>
            <a:r>
              <a:rPr lang="en-US" sz="2400" i="1" dirty="0" smtClean="0">
                <a:solidFill>
                  <a:schemeClr val="tx1"/>
                </a:solidFill>
              </a:rPr>
              <a:t>MGM</a:t>
            </a:r>
            <a:r>
              <a:rPr lang="ru-RU" sz="2400" i="1" dirty="0" smtClean="0">
                <a:solidFill>
                  <a:schemeClr val="tx1"/>
                </a:solidFill>
              </a:rPr>
              <a:t>. 1928 </a:t>
            </a:r>
            <a:r>
              <a:rPr lang="ru-RU" sz="2400" i="1" dirty="0">
                <a:solidFill>
                  <a:schemeClr val="tx1"/>
                </a:solidFill>
              </a:rPr>
              <a:t>год</a:t>
            </a:r>
            <a:endParaRPr lang="ru-RU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63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/>
          </p:cNvSpPr>
          <p:nvPr/>
        </p:nvSpPr>
        <p:spPr bwMode="auto">
          <a:xfrm>
            <a:off x="2778130" y="3226802"/>
            <a:ext cx="6840637" cy="242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endParaRPr lang="x-none" altLang="x-none" sz="71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1" name="Text Box 2"/>
          <p:cNvSpPr txBox="1">
            <a:spLocks/>
          </p:cNvSpPr>
          <p:nvPr/>
        </p:nvSpPr>
        <p:spPr bwMode="auto">
          <a:xfrm>
            <a:off x="2778130" y="1178242"/>
            <a:ext cx="11231644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ru-RU" sz="6000" dirty="0" smtClean="0">
                <a:solidFill>
                  <a:schemeClr val="tx1"/>
                </a:solidFill>
              </a:rPr>
              <a:t>Изобретение антибиотиков</a:t>
            </a:r>
            <a:endParaRPr lang="x-none" altLang="x-none" sz="6000" spc="3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  <a:sym typeface="Poppins SemiBold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78130" y="2681536"/>
            <a:ext cx="883780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 это время большое значение приобретают достижения в </a:t>
            </a:r>
            <a:r>
              <a:rPr lang="ru-RU" sz="2800" dirty="0" smtClean="0">
                <a:solidFill>
                  <a:schemeClr val="tx1"/>
                </a:solidFill>
              </a:rPr>
              <a:t>области </a:t>
            </a:r>
            <a:r>
              <a:rPr lang="ru-RU" sz="2800" dirty="0">
                <a:solidFill>
                  <a:schemeClr val="tx1"/>
                </a:solidFill>
              </a:rPr>
              <a:t>изобретений витаминов, гормонов и в сфере вирусологии. Эти открытия послужили основой для зарождения такого направления в промышленности, как микробиология. Развитие биологии оказало большое влияние на смежные науки – химию и медицину. В 1928 году британский учёный </a:t>
            </a:r>
            <a:r>
              <a:rPr lang="ru-RU" sz="2800" dirty="0" smtClean="0">
                <a:solidFill>
                  <a:schemeClr val="tx1"/>
                </a:solidFill>
              </a:rPr>
              <a:t>Александр </a:t>
            </a:r>
            <a:r>
              <a:rPr lang="ru-RU" sz="2800" dirty="0">
                <a:solidFill>
                  <a:schemeClr val="tx1"/>
                </a:solidFill>
              </a:rPr>
              <a:t>Флеминг, наводя порядок в своей лаборатории, случайно обращает внимание на немытую чашку с плесенью. </a:t>
            </a:r>
            <a:r>
              <a:rPr lang="ru-RU" sz="2800" dirty="0" smtClean="0">
                <a:solidFill>
                  <a:schemeClr val="tx1"/>
                </a:solidFill>
              </a:rPr>
              <a:t>Проверка </a:t>
            </a:r>
            <a:r>
              <a:rPr lang="ru-RU" sz="2800" dirty="0">
                <a:solidFill>
                  <a:schemeClr val="tx1"/>
                </a:solidFill>
              </a:rPr>
              <a:t>показала, что эта плесень относится к очень редкому виду </a:t>
            </a:r>
            <a:r>
              <a:rPr lang="ru-RU" sz="2800" dirty="0" err="1">
                <a:solidFill>
                  <a:schemeClr val="tx1"/>
                </a:solidFill>
              </a:rPr>
              <a:t>Penicillium</a:t>
            </a:r>
            <a:r>
              <a:rPr lang="ru-RU" sz="2800" dirty="0">
                <a:solidFill>
                  <a:schemeClr val="tx1"/>
                </a:solidFill>
              </a:rPr>
              <a:t>. </a:t>
            </a:r>
            <a:r>
              <a:rPr lang="ru-RU" sz="2800" dirty="0" smtClean="0">
                <a:solidFill>
                  <a:schemeClr val="tx1"/>
                </a:solidFill>
              </a:rPr>
              <a:t>Изобретение </a:t>
            </a:r>
            <a:r>
              <a:rPr lang="ru-RU" sz="2800" dirty="0">
                <a:solidFill>
                  <a:schemeClr val="tx1"/>
                </a:solidFill>
              </a:rPr>
              <a:t>пенициллина, а затем и других антибиотиков явилось настоящей </a:t>
            </a:r>
            <a:r>
              <a:rPr lang="ru-RU" sz="2800" dirty="0" smtClean="0">
                <a:solidFill>
                  <a:schemeClr val="tx1"/>
                </a:solidFill>
              </a:rPr>
              <a:t>революцией </a:t>
            </a:r>
            <a:r>
              <a:rPr lang="ru-RU" sz="2800" dirty="0">
                <a:solidFill>
                  <a:schemeClr val="tx1"/>
                </a:solidFill>
              </a:rPr>
              <a:t>в лечении инфекционных </a:t>
            </a:r>
            <a:r>
              <a:rPr lang="ru-RU" sz="2800" dirty="0" smtClean="0">
                <a:solidFill>
                  <a:schemeClr val="tx1"/>
                </a:solidFill>
              </a:rPr>
              <a:t>заболеваний</a:t>
            </a:r>
            <a:r>
              <a:rPr lang="ru-RU" sz="2800" dirty="0">
                <a:solidFill>
                  <a:schemeClr val="tx1"/>
                </a:solidFill>
              </a:rPr>
              <a:t>. В 1945 году Александр Флеминг был удостоен Нобелевской премии. Без пенициллина, открытого Александром Флемингом, и антибиотиков нового поколения многие болезни были бы неизлечимы и по сей день</a:t>
            </a:r>
          </a:p>
        </p:txBody>
      </p:sp>
      <p:pic>
        <p:nvPicPr>
          <p:cNvPr id="4100" name="Picture 4" descr="C:\Users\rjali\Downloads\Alexander_Fle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32" y="2178516"/>
            <a:ext cx="11154090" cy="838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12480032" y="10826843"/>
            <a:ext cx="4963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Александр Флеминг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6087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98713" y="11929921"/>
            <a:ext cx="4104456" cy="3693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9" tIns="38099" rIns="38099" bIns="38099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/>
            <a:endParaRPr lang="en-US"/>
          </a:p>
        </p:txBody>
      </p:sp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448905"/>
            <a:ext cx="895349" cy="3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9" tIns="38099" rIns="38099" bIns="38099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0DB6F24-78AF-B74A-8CA2-6EFA4B1A3171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5</a:t>
            </a:fld>
            <a:endParaRPr lang="x-none" altLang="x-none" dirty="0" smtClean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111880" y="2134928"/>
            <a:ext cx="9989943" cy="4070915"/>
            <a:chOff x="11543924" y="2321495"/>
            <a:chExt cx="9989943" cy="4070914"/>
          </a:xfrm>
        </p:grpSpPr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11543924" y="2321495"/>
              <a:ext cx="9793237" cy="3528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7100" b="1" dirty="0" smtClean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rPr>
                <a:t>BBC </a:t>
              </a:r>
              <a:r>
                <a:rPr lang="ru-RU" altLang="x-none" sz="7100" b="1" dirty="0" smtClean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rPr>
                <a:t>и появление прочных материалов</a:t>
              </a:r>
              <a:endParaRPr lang="x-none" altLang="x-none" sz="71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424249" y="5849888"/>
              <a:ext cx="7109618" cy="542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  <a:defRPr/>
              </a:pPr>
              <a:endParaRPr lang="en-US" dirty="0">
                <a:solidFill>
                  <a:srgbClr val="292829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11111880" y="5198586"/>
            <a:ext cx="100656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Развитие естественных наук, таких как физика, химия, в 30-е годы ХХ века дало возможность создания новые, сверхпрочные </a:t>
            </a:r>
            <a:r>
              <a:rPr lang="ru-RU" sz="2800" i="1" dirty="0" smtClean="0">
                <a:solidFill>
                  <a:schemeClr val="tx1"/>
                </a:solidFill>
              </a:rPr>
              <a:t>материалы</a:t>
            </a:r>
            <a:r>
              <a:rPr lang="ru-RU" sz="2800" i="1" dirty="0">
                <a:solidFill>
                  <a:schemeClr val="tx1"/>
                </a:solidFill>
              </a:rPr>
              <a:t>. Полученные в США и Германии такие искусственные </a:t>
            </a:r>
            <a:r>
              <a:rPr lang="ru-RU" sz="2800" i="1" dirty="0" smtClean="0">
                <a:solidFill>
                  <a:schemeClr val="tx1"/>
                </a:solidFill>
              </a:rPr>
              <a:t>волокна</a:t>
            </a:r>
            <a:r>
              <a:rPr lang="ru-RU" sz="2800" i="1" dirty="0">
                <a:solidFill>
                  <a:schemeClr val="tx1"/>
                </a:solidFill>
              </a:rPr>
              <a:t>, как капрон, перлон, нейлон, синтетическая смола, позволили создать новые, чрезвычайно качественные конструктивные </a:t>
            </a:r>
            <a:r>
              <a:rPr lang="ru-RU" sz="2800" i="1" dirty="0" smtClean="0">
                <a:solidFill>
                  <a:schemeClr val="tx1"/>
                </a:solidFill>
              </a:rPr>
              <a:t>материалы</a:t>
            </a:r>
            <a:r>
              <a:rPr lang="ru-RU" sz="2800" i="1" dirty="0">
                <a:solidFill>
                  <a:schemeClr val="tx1"/>
                </a:solidFill>
              </a:rPr>
              <a:t>. После Второй мировой войны было налажено массовое </a:t>
            </a:r>
            <a:r>
              <a:rPr lang="ru-RU" sz="2800" i="1" dirty="0" smtClean="0">
                <a:solidFill>
                  <a:schemeClr val="tx1"/>
                </a:solidFill>
              </a:rPr>
              <a:t>производство </a:t>
            </a:r>
            <a:r>
              <a:rPr lang="ru-RU" sz="2800" i="1" dirty="0">
                <a:solidFill>
                  <a:schemeClr val="tx1"/>
                </a:solidFill>
              </a:rPr>
              <a:t>таких материалов. К концу 30-х годов ХХ века большая часть промышленности развитых стран была электрифицирована. Широкое распространение получили гражданская авиация, телеграф, радиопередачи. В 1927 году была создана знаменитая </a:t>
            </a:r>
            <a:r>
              <a:rPr lang="ru-RU" sz="2800" i="1" dirty="0" err="1">
                <a:solidFill>
                  <a:schemeClr val="tx1"/>
                </a:solidFill>
              </a:rPr>
              <a:t>радиокорпорация</a:t>
            </a:r>
            <a:r>
              <a:rPr lang="ru-RU" sz="2800" i="1" dirty="0">
                <a:solidFill>
                  <a:schemeClr val="tx1"/>
                </a:solidFill>
              </a:rPr>
              <a:t> Великобритании Би-би-си</a:t>
            </a:r>
          </a:p>
        </p:txBody>
      </p:sp>
      <p:pic>
        <p:nvPicPr>
          <p:cNvPr id="5122" name="Picture 2" descr="C:\Users\rjali\Downloads\300px-Alexandra_Palace_0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20" y="1889448"/>
            <a:ext cx="7182800" cy="95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2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98713" y="11929921"/>
            <a:ext cx="4104456" cy="3693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99" tIns="38099" rIns="38099" bIns="38099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/>
            <a:endParaRPr lang="en-US"/>
          </a:p>
        </p:txBody>
      </p:sp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448905"/>
            <a:ext cx="895349" cy="3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099" tIns="38099" rIns="38099" bIns="38099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0DB6F24-78AF-B74A-8CA2-6EFA4B1A3171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6</a:t>
            </a:fld>
            <a:endParaRPr lang="x-none" altLang="x-none" dirty="0" smtClean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484772" y="3024216"/>
            <a:ext cx="10508577" cy="784829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Атомное оружие основано на разрушительной энергии, получаемой от ядерных реакций деления (оружие деления) или сочетания реакций деления и синтеза (термоядерное оружие). Оба типа бомб выделяют большое количество энергии из относительно небольшого количества вещества: одно ядерное устройство размером с обычную бомбу может разрушить целый город под действием мощной ударной волны, светового излучения и проникающей радиации.</a:t>
            </a:r>
          </a:p>
          <a:p>
            <a:r>
              <a:rPr lang="ru-RU" sz="2800" i="1" dirty="0">
                <a:solidFill>
                  <a:schemeClr val="tx1"/>
                </a:solidFill>
              </a:rPr>
              <a:t>В военных действиях ядерное оружие было использовано всего дважды: при бомбардировке японских городов Хиросима и </a:t>
            </a:r>
            <a:r>
              <a:rPr lang="ru-RU" sz="2800" i="1" dirty="0" smtClean="0">
                <a:solidFill>
                  <a:schemeClr val="tx1"/>
                </a:solidFill>
              </a:rPr>
              <a:t>Нагасаки</a:t>
            </a:r>
            <a:r>
              <a:rPr lang="en-US" sz="2800" i="1" dirty="0" smtClean="0">
                <a:solidFill>
                  <a:schemeClr val="tx1"/>
                </a:solidFill>
              </a:rPr>
              <a:t>, </a:t>
            </a:r>
            <a:r>
              <a:rPr lang="ru-RU" sz="2800" i="1" dirty="0" smtClean="0">
                <a:solidFill>
                  <a:schemeClr val="tx1"/>
                </a:solidFill>
              </a:rPr>
              <a:t>Вооружёнными </a:t>
            </a:r>
            <a:r>
              <a:rPr lang="ru-RU" sz="2800" i="1" dirty="0">
                <a:solidFill>
                  <a:schemeClr val="tx1"/>
                </a:solidFill>
              </a:rPr>
              <a:t>силами США в 1945 году во время Второй мировой </a:t>
            </a:r>
            <a:r>
              <a:rPr lang="ru-RU" sz="2800" i="1" dirty="0" smtClean="0">
                <a:solidFill>
                  <a:schemeClr val="tx1"/>
                </a:solidFill>
              </a:rPr>
              <a:t>войны. </a:t>
            </a:r>
            <a:r>
              <a:rPr lang="ru-RU" sz="2800" i="1" dirty="0">
                <a:solidFill>
                  <a:schemeClr val="tx1"/>
                </a:solidFill>
              </a:rPr>
              <a:t>Согласно подсчётам некоторых </a:t>
            </a:r>
            <a:r>
              <a:rPr lang="ru-RU" sz="2800" i="1" dirty="0" smtClean="0">
                <a:solidFill>
                  <a:schemeClr val="tx1"/>
                </a:solidFill>
              </a:rPr>
              <a:t>учёных, </a:t>
            </a:r>
            <a:r>
              <a:rPr lang="ru-RU" sz="2800" i="1" dirty="0">
                <a:solidFill>
                  <a:schemeClr val="tx1"/>
                </a:solidFill>
              </a:rPr>
              <a:t>ядерная война с эквивалентом в 100 ядерных взрывов размера бомбардировки Хиросимы может привести к десяткам миллионов жертв из-за долгосрочных изменений климата планеты (ядерная зима), не учитывая прямых жертв взрывов.</a:t>
            </a:r>
          </a:p>
        </p:txBody>
      </p:sp>
      <p:sp>
        <p:nvSpPr>
          <p:cNvPr id="12" name="Text Box 3"/>
          <p:cNvSpPr txBox="1">
            <a:spLocks/>
          </p:cNvSpPr>
          <p:nvPr/>
        </p:nvSpPr>
        <p:spPr bwMode="auto">
          <a:xfrm>
            <a:off x="12484772" y="1260019"/>
            <a:ext cx="9551099" cy="176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71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Атомная бомба</a:t>
            </a:r>
            <a:endParaRPr lang="x-none" altLang="x-none" sz="71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6147" name="Picture 3" descr="C:\Users\rjali\Downloads\Operation_Upshot-Knothole_-_Badge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9" y="1574418"/>
            <a:ext cx="10455872" cy="888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72922" y="10650186"/>
            <a:ext cx="1098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>
                <a:solidFill>
                  <a:schemeClr val="tx1"/>
                </a:solidFill>
              </a:rPr>
              <a:t>Ядерный </a:t>
            </a:r>
            <a:r>
              <a:rPr lang="ru-RU" sz="2000" i="1" dirty="0" smtClean="0">
                <a:solidFill>
                  <a:schemeClr val="tx1"/>
                </a:solidFill>
              </a:rPr>
              <a:t>гриб</a:t>
            </a:r>
            <a:r>
              <a:rPr lang="ru-RU" sz="2000" i="1" dirty="0">
                <a:solidFill>
                  <a:schemeClr val="tx1"/>
                </a:solidFill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</a:rPr>
              <a:t>от </a:t>
            </a:r>
            <a:r>
              <a:rPr lang="ru-RU" sz="2000" i="1" dirty="0">
                <a:solidFill>
                  <a:schemeClr val="tx1"/>
                </a:solidFill>
              </a:rPr>
              <a:t>атомной бомбы мощностью 23 </a:t>
            </a:r>
            <a:r>
              <a:rPr lang="ru-RU" sz="2000" i="1" dirty="0" err="1">
                <a:solidFill>
                  <a:schemeClr val="tx1"/>
                </a:solidFill>
              </a:rPr>
              <a:t>кт</a:t>
            </a:r>
            <a:r>
              <a:rPr lang="ru-RU" sz="2000" i="1" dirty="0">
                <a:solidFill>
                  <a:schemeClr val="tx1"/>
                </a:solidFill>
              </a:rPr>
              <a:t>. на испытаниях (Невада, 1953 </a:t>
            </a:r>
            <a:r>
              <a:rPr lang="ru-RU" sz="2000" i="1" dirty="0" smtClean="0">
                <a:solidFill>
                  <a:schemeClr val="tx1"/>
                </a:solidFill>
              </a:rPr>
              <a:t>год)</a:t>
            </a:r>
            <a:endParaRPr lang="ru-RU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/>
          </p:cNvSpPr>
          <p:nvPr/>
        </p:nvSpPr>
        <p:spPr bwMode="auto">
          <a:xfrm>
            <a:off x="1750840" y="1745432"/>
            <a:ext cx="18945865" cy="158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ru-RU" altLang="x-none" sz="6600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Одни</a:t>
            </a:r>
            <a:r>
              <a:rPr lang="ru-RU" altLang="x-none" sz="66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ru-RU" altLang="x-none" sz="6600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из</a:t>
            </a:r>
            <a:r>
              <a:rPr lang="ru-RU" altLang="x-none" sz="66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ru-RU" altLang="x-none" sz="6600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обладателей</a:t>
            </a:r>
            <a:r>
              <a:rPr lang="ru-RU" altLang="x-none" sz="66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ru-RU" sz="6600" dirty="0">
                <a:solidFill>
                  <a:schemeClr val="tx1"/>
                </a:solidFill>
              </a:rPr>
              <a:t>Нобелевской премии</a:t>
            </a:r>
          </a:p>
          <a:p>
            <a:pPr eaLnBrk="1">
              <a:lnSpc>
                <a:spcPct val="120000"/>
              </a:lnSpc>
              <a:defRPr/>
            </a:pPr>
            <a:r>
              <a:rPr lang="ru-RU" altLang="x-none" sz="6600" b="1" dirty="0" smtClean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endParaRPr lang="x-none" altLang="x-none" sz="6600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7170" name="Picture 2" descr="C:\Users\rjali\Downloads\Erwin_Schrödinger_(193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688" y="3660212"/>
            <a:ext cx="2863023" cy="40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jali\Downloads\90px-Albert_Einstein_(Nobel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56" y="6215274"/>
            <a:ext cx="2861514" cy="40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rjali\Downloads\90px-Johannes_Sta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112" y="6253765"/>
            <a:ext cx="2832096" cy="40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jali\Downloads\Pieter_Zeeman_19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488" y="3630433"/>
            <a:ext cx="2880320" cy="40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rjali\Downloads\Braun_190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50" y="3617640"/>
            <a:ext cx="2857110" cy="40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rjali\Downloads\90px-Henri_Becquerel_190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16" y="6215274"/>
            <a:ext cx="2859250" cy="40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584488" y="8010128"/>
            <a:ext cx="2705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Питер Зееман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750840" y="7919666"/>
            <a:ext cx="30735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smtClean="0">
                <a:solidFill>
                  <a:schemeClr val="tx1"/>
                </a:solidFill>
              </a:rPr>
              <a:t>Карл </a:t>
            </a:r>
            <a:r>
              <a:rPr lang="ru-RU" sz="2800" i="1" dirty="0">
                <a:solidFill>
                  <a:schemeClr val="tx1"/>
                </a:solidFill>
              </a:rPr>
              <a:t>Фердинанд </a:t>
            </a:r>
            <a:endParaRPr lang="ru-RU" sz="2800" i="1" dirty="0" smtClean="0">
              <a:solidFill>
                <a:schemeClr val="tx1"/>
              </a:solidFill>
            </a:endParaRPr>
          </a:p>
          <a:p>
            <a:r>
              <a:rPr lang="ru-RU" sz="2800" i="1" dirty="0" smtClean="0">
                <a:solidFill>
                  <a:schemeClr val="tx1"/>
                </a:solidFill>
              </a:rPr>
              <a:t>       Браун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096826" y="10602416"/>
            <a:ext cx="3658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>
                <a:solidFill>
                  <a:schemeClr val="tx1"/>
                </a:solidFill>
              </a:rPr>
              <a:t>Альберт Эйнштейн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164803" y="7828476"/>
            <a:ext cx="3218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u="sng" dirty="0" smtClean="0">
                <a:solidFill>
                  <a:schemeClr val="tx1"/>
                </a:solidFill>
              </a:rPr>
              <a:t>Эрвин </a:t>
            </a:r>
            <a:r>
              <a:rPr lang="ru-RU" sz="2800" i="1" u="sng" dirty="0" err="1" smtClean="0">
                <a:solidFill>
                  <a:schemeClr val="tx1"/>
                </a:solidFill>
              </a:rPr>
              <a:t>Шрёдингер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2722937" y="10602416"/>
            <a:ext cx="3075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u="sng" dirty="0" err="1">
                <a:solidFill>
                  <a:schemeClr val="tx1"/>
                </a:solidFill>
              </a:rPr>
              <a:t>Йоханнес</a:t>
            </a:r>
            <a:r>
              <a:rPr lang="ru-RU" sz="2800" i="1" u="sng" dirty="0">
                <a:solidFill>
                  <a:schemeClr val="tx1"/>
                </a:solidFill>
              </a:rPr>
              <a:t> Штарк</a:t>
            </a:r>
            <a:endParaRPr lang="ru-RU" sz="28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0279916" y="10535508"/>
            <a:ext cx="25251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u="sng" dirty="0">
                <a:solidFill>
                  <a:schemeClr val="tx1"/>
                </a:solidFill>
              </a:rPr>
              <a:t>Антуан Анри </a:t>
            </a:r>
            <a:endParaRPr lang="ru-RU" sz="2800" i="1" u="sng" dirty="0" smtClean="0">
              <a:solidFill>
                <a:schemeClr val="tx1"/>
              </a:solidFill>
            </a:endParaRPr>
          </a:p>
          <a:p>
            <a:r>
              <a:rPr lang="ru-RU" sz="2800" i="1" u="sng" dirty="0">
                <a:solidFill>
                  <a:schemeClr val="tx1"/>
                </a:solidFill>
              </a:rPr>
              <a:t> </a:t>
            </a:r>
            <a:r>
              <a:rPr lang="ru-RU" sz="2800" i="1" u="sng" dirty="0" smtClean="0">
                <a:solidFill>
                  <a:schemeClr val="tx1"/>
                </a:solidFill>
              </a:rPr>
              <a:t>   Беккерель</a:t>
            </a:r>
            <a:endParaRPr lang="ru-RU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3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/>
          </p:cNvSpPr>
          <p:nvPr/>
        </p:nvSpPr>
        <p:spPr bwMode="auto">
          <a:xfrm>
            <a:off x="2004774" y="1435134"/>
            <a:ext cx="9551099" cy="176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7100" b="1" dirty="0" smtClean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Что в итоге?</a:t>
            </a:r>
            <a:endParaRPr lang="x-none" altLang="x-none" sz="71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4774" y="3491081"/>
            <a:ext cx="183961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i="1" dirty="0">
                <a:solidFill>
                  <a:schemeClr val="tx1"/>
                </a:solidFill>
              </a:rPr>
              <a:t>Новшества в сфере науки и техники изменили повседневный </a:t>
            </a:r>
            <a:r>
              <a:rPr lang="ru-RU" sz="4000" i="1" dirty="0" smtClean="0">
                <a:solidFill>
                  <a:schemeClr val="tx1"/>
                </a:solidFill>
              </a:rPr>
              <a:t>образ </a:t>
            </a:r>
            <a:r>
              <a:rPr lang="ru-RU" sz="4000" i="1" dirty="0">
                <a:solidFill>
                  <a:schemeClr val="tx1"/>
                </a:solidFill>
              </a:rPr>
              <a:t>жизни людей. У богатых и средних слоёв населения появились личные автомобили. Многие рабочие стали ездить на работу на мотоциклах и велосипедах. Широкое распространение получило </a:t>
            </a:r>
            <a:r>
              <a:rPr lang="ru-RU" sz="4000" i="1" dirty="0" smtClean="0">
                <a:solidFill>
                  <a:schemeClr val="tx1"/>
                </a:solidFill>
              </a:rPr>
              <a:t>использование </a:t>
            </a:r>
            <a:r>
              <a:rPr lang="ru-RU" sz="4000" i="1" dirty="0">
                <a:solidFill>
                  <a:schemeClr val="tx1"/>
                </a:solidFill>
              </a:rPr>
              <a:t>бытовой техники – холодильников, пылесосов, </a:t>
            </a:r>
            <a:r>
              <a:rPr lang="ru-RU" sz="4000" i="1" dirty="0" smtClean="0">
                <a:solidFill>
                  <a:schemeClr val="tx1"/>
                </a:solidFill>
              </a:rPr>
              <a:t>стиральных </a:t>
            </a:r>
            <a:r>
              <a:rPr lang="ru-RU" sz="4000" i="1" dirty="0">
                <a:solidFill>
                  <a:schemeClr val="tx1"/>
                </a:solidFill>
              </a:rPr>
              <a:t>машин, а также телефонов и граммофонов. Таким образом, величайшие открытия и изобретения в области физики и других естественных наук, а также научно-техническая революция оказали непосредственное влияние на последующее </a:t>
            </a:r>
            <a:r>
              <a:rPr lang="ru-RU" sz="4000" i="1" dirty="0" smtClean="0">
                <a:solidFill>
                  <a:schemeClr val="tx1"/>
                </a:solidFill>
              </a:rPr>
              <a:t>развитие </a:t>
            </a:r>
            <a:r>
              <a:rPr lang="ru-RU" sz="4000" i="1" dirty="0">
                <a:solidFill>
                  <a:schemeClr val="tx1"/>
                </a:solidFill>
              </a:rPr>
              <a:t>индустриальной цивилизации. Этот период стал эпохой </a:t>
            </a:r>
            <a:r>
              <a:rPr lang="ru-RU" sz="4000" i="1" dirty="0" smtClean="0">
                <a:solidFill>
                  <a:schemeClr val="tx1"/>
                </a:solidFill>
              </a:rPr>
              <a:t>невиданного </a:t>
            </a:r>
            <a:r>
              <a:rPr lang="ru-RU" sz="4000" i="1" dirty="0">
                <a:solidFill>
                  <a:schemeClr val="tx1"/>
                </a:solidFill>
              </a:rPr>
              <a:t>взлёта научной мысли, человеческого разума</a:t>
            </a:r>
          </a:p>
        </p:txBody>
      </p:sp>
    </p:spTree>
    <p:extLst>
      <p:ext uri="{BB962C8B-B14F-4D97-AF65-F5344CB8AC3E}">
        <p14:creationId xmlns:p14="http://schemas.microsoft.com/office/powerpoint/2010/main" val="649461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797</Words>
  <Application>Microsoft Office PowerPoint</Application>
  <PresentationFormat>Произвольный</PresentationFormat>
  <Paragraphs>35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Рахманов Жалил</cp:lastModifiedBy>
  <cp:revision>279</cp:revision>
  <dcterms:modified xsi:type="dcterms:W3CDTF">2022-09-22T20:18:37Z</dcterms:modified>
</cp:coreProperties>
</file>