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85" r:id="rId2"/>
    <p:sldId id="287" r:id="rId3"/>
    <p:sldId id="401" r:id="rId4"/>
    <p:sldId id="386" r:id="rId5"/>
    <p:sldId id="387" r:id="rId6"/>
    <p:sldId id="388" r:id="rId7"/>
    <p:sldId id="390" r:id="rId8"/>
    <p:sldId id="389" r:id="rId9"/>
    <p:sldId id="393" r:id="rId10"/>
    <p:sldId id="392" r:id="rId11"/>
    <p:sldId id="397" r:id="rId12"/>
    <p:sldId id="394" r:id="rId13"/>
    <p:sldId id="395" r:id="rId14"/>
    <p:sldId id="396" r:id="rId15"/>
    <p:sldId id="400" r:id="rId16"/>
    <p:sldId id="398" r:id="rId17"/>
    <p:sldId id="399" r:id="rId18"/>
    <p:sldId id="391" r:id="rId19"/>
    <p:sldId id="262" r:id="rId20"/>
    <p:sldId id="263" r:id="rId21"/>
    <p:sldId id="264" r:id="rId22"/>
    <p:sldId id="286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94660"/>
  </p:normalViewPr>
  <p:slideViewPr>
    <p:cSldViewPr>
      <p:cViewPr varScale="1">
        <p:scale>
          <a:sx n="142" d="100"/>
          <a:sy n="142" d="100"/>
        </p:scale>
        <p:origin x="12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13636-4BF9-4FB7-9C64-4678E663A72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DF12-5C20-44BC-938A-7055D782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163" y="2026107"/>
            <a:ext cx="800567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9016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4032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1014984"/>
                </a:lnTo>
                <a:lnTo>
                  <a:pt x="1014984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4032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9048" y="0"/>
            <a:ext cx="3045460" cy="2030095"/>
          </a:xfrm>
          <a:custGeom>
            <a:avLst/>
            <a:gdLst/>
            <a:ahLst/>
            <a:cxnLst/>
            <a:rect l="l" t="t" r="r" b="b"/>
            <a:pathLst>
              <a:path w="3045459" h="2030095">
                <a:moveTo>
                  <a:pt x="1014984" y="0"/>
                </a:moveTo>
                <a:lnTo>
                  <a:pt x="0" y="0"/>
                </a:lnTo>
                <a:lnTo>
                  <a:pt x="1014984" y="1014984"/>
                </a:lnTo>
                <a:lnTo>
                  <a:pt x="1014984" y="0"/>
                </a:lnTo>
                <a:close/>
              </a:path>
              <a:path w="3045459" h="2030095">
                <a:moveTo>
                  <a:pt x="3044952" y="1014984"/>
                </a:moveTo>
                <a:lnTo>
                  <a:pt x="2029968" y="1014984"/>
                </a:lnTo>
                <a:lnTo>
                  <a:pt x="3044952" y="2029968"/>
                </a:lnTo>
                <a:lnTo>
                  <a:pt x="3044952" y="1014984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344" y="390296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419" y="390296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0" y="989076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923" y="390296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9144000" y="0"/>
                </a:moveTo>
                <a:lnTo>
                  <a:pt x="0" y="0"/>
                </a:lnTo>
                <a:lnTo>
                  <a:pt x="0" y="251459"/>
                </a:lnTo>
                <a:lnTo>
                  <a:pt x="9144000" y="251459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4300" y="470661"/>
            <a:ext cx="229539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274653"/>
            <a:ext cx="8134299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composer.org/Composer-Setup.ex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>
            <a:extLst>
              <a:ext uri="{FF2B5EF4-FFF2-40B4-BE49-F238E27FC236}">
                <a16:creationId xmlns:a16="http://schemas.microsoft.com/office/drawing/2014/main" id="{024CDA61-580D-40EF-A7F4-482B57E34520}"/>
              </a:ext>
            </a:extLst>
          </p:cNvPr>
          <p:cNvSpPr txBox="1"/>
          <p:nvPr/>
        </p:nvSpPr>
        <p:spPr>
          <a:xfrm>
            <a:off x="660129" y="1210484"/>
            <a:ext cx="4431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5" dirty="0">
                <a:solidFill>
                  <a:srgbClr val="FFFFFF"/>
                </a:solidFill>
                <a:latin typeface="RobotoRegular"/>
                <a:cs typeface="RobotoRegular"/>
              </a:rPr>
              <a:t>Introduction to Laravel</a:t>
            </a:r>
            <a:endParaRPr sz="4200" dirty="0">
              <a:latin typeface="RobotoRegular"/>
              <a:cs typeface="RobotoRegular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D47404F-E1A2-4C5F-8661-22B41AED6A71}"/>
              </a:ext>
            </a:extLst>
          </p:cNvPr>
          <p:cNvSpPr txBox="1"/>
          <p:nvPr/>
        </p:nvSpPr>
        <p:spPr>
          <a:xfrm>
            <a:off x="677062" y="3181350"/>
            <a:ext cx="28987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RobotoRegular"/>
                <a:cs typeface="RobotoRegular"/>
              </a:rPr>
              <a:t>By </a:t>
            </a:r>
            <a:r>
              <a:rPr lang="en-US" sz="2100" spc="-5" dirty="0">
                <a:solidFill>
                  <a:srgbClr val="FFFFFF"/>
                </a:solidFill>
                <a:latin typeface="RobotoRegular"/>
                <a:cs typeface="RobotoRegular"/>
              </a:rPr>
              <a:t>Jerone </a:t>
            </a:r>
            <a:r>
              <a:rPr lang="en-US" sz="2100" spc="-5" dirty="0" err="1">
                <a:solidFill>
                  <a:srgbClr val="FFFFFF"/>
                </a:solidFill>
                <a:latin typeface="RobotoRegular"/>
                <a:cs typeface="RobotoRegular"/>
              </a:rPr>
              <a:t>Alimpia</a:t>
            </a:r>
            <a:endParaRPr sz="2100" dirty="0">
              <a:latin typeface="RobotoRegular"/>
              <a:cs typeface="RobotoRegular"/>
            </a:endParaRPr>
          </a:p>
        </p:txBody>
      </p:sp>
      <p:pic>
        <p:nvPicPr>
          <p:cNvPr id="1026" name="Picture 2" descr="What&amp;#39;s new in Laravel 8.x ? - DEV Community">
            <a:extLst>
              <a:ext uri="{FF2B5EF4-FFF2-40B4-BE49-F238E27FC236}">
                <a16:creationId xmlns:a16="http://schemas.microsoft.com/office/drawing/2014/main" id="{E800888E-478A-4178-82FA-C211CCC9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23418"/>
            <a:ext cx="4572000" cy="19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6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Blade Template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4067149" cy="36458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Blade is the powerful template engine provided by Laravel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All the code inside blade file is compiled to static html file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Supports plain PHP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Saves time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Better components mobility, extend and include partials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Let’s take a look at few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C2C4E-235E-4FCA-8690-8284FBC2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03" y="1352550"/>
            <a:ext cx="4497122" cy="28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49" y="591026"/>
            <a:ext cx="4067149" cy="923330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Passing Data to View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8410550" cy="122469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You may pass a variable or array of data to views to make that data available to the view.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You may use the </a:t>
            </a:r>
            <a:r>
              <a:rPr lang="en-US" sz="1600" b="1" spc="-5" dirty="0">
                <a:solidFill>
                  <a:srgbClr val="434343"/>
                </a:solidFill>
                <a:latin typeface="RobotoRegular"/>
                <a:cs typeface="RobotoRegular"/>
              </a:rPr>
              <a:t>with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 method to add individual pieces of data to the view.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CADB5-F4B3-487E-91DE-9DDD817E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3" y="2439874"/>
            <a:ext cx="5344028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E121F-ACD6-4FCF-88DC-060DE05D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03" y="3593113"/>
            <a:ext cx="5189779" cy="977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C1090-5AF4-43AF-91C3-563632F05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81" y="2911021"/>
            <a:ext cx="4819254" cy="13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1026"/>
            <a:ext cx="378614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Controllers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228600" y="1274653"/>
            <a:ext cx="4800600" cy="352275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434343"/>
                </a:solidFill>
                <a:latin typeface="RobotoRegular"/>
                <a:cs typeface="RobotoRegular"/>
              </a:rPr>
              <a:t>Controllers can group related request handling logic into a single class.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434343"/>
                </a:solidFill>
                <a:latin typeface="RobotoRegular"/>
                <a:cs typeface="RobotoRegular"/>
              </a:rPr>
              <a:t>It acts as a directing traffic between Views and Models.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&gt;php artisan </a:t>
            </a:r>
            <a:r>
              <a:rPr lang="en-US" sz="12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make:controller</a:t>
            </a: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 &lt;controller-name&gt;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434343"/>
                </a:solidFill>
                <a:latin typeface="RobotoRegular"/>
                <a:cs typeface="RobotoRegular"/>
              </a:rPr>
              <a:t>The created controller can be called from </a:t>
            </a:r>
            <a:r>
              <a:rPr lang="en-US" sz="1400" spc="-5" dirty="0" err="1">
                <a:solidFill>
                  <a:srgbClr val="434343"/>
                </a:solidFill>
                <a:latin typeface="RobotoRegular"/>
                <a:cs typeface="RobotoRegular"/>
              </a:rPr>
              <a:t>routes.php</a:t>
            </a:r>
            <a:r>
              <a:rPr lang="en-US" sz="1400" spc="-5" dirty="0">
                <a:solidFill>
                  <a:srgbClr val="434343"/>
                </a:solidFill>
                <a:latin typeface="RobotoRegular"/>
                <a:cs typeface="RobotoRegular"/>
              </a:rPr>
              <a:t> by the following syntax.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Route::get(‘base URI’,’</a:t>
            </a:r>
            <a:r>
              <a:rPr lang="en-US" sz="12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Controller@Method</a:t>
            </a: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’); 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Or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Route::get(' base URI ', [Controller::class, Method']);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2D20"/>
                </a:solidFill>
                <a:latin typeface="RobotoRegular"/>
                <a:cs typeface="RobotoRegular"/>
              </a:rPr>
              <a:t>Don’t forget to un-comment "$namespace" variable in (app\Providers\</a:t>
            </a:r>
            <a:r>
              <a:rPr lang="en-US" sz="1200" spc="-5" dirty="0" err="1">
                <a:solidFill>
                  <a:srgbClr val="FF2D20"/>
                </a:solidFill>
                <a:latin typeface="RobotoRegular"/>
                <a:cs typeface="RobotoRegular"/>
              </a:rPr>
              <a:t>RouteServiceProvider.php</a:t>
            </a:r>
            <a:r>
              <a:rPr lang="en-US" sz="1200" spc="-5" dirty="0">
                <a:solidFill>
                  <a:srgbClr val="FF2D20"/>
                </a:solidFill>
                <a:latin typeface="RobotoRegular"/>
                <a:cs typeface="RobotoRegular"/>
              </a:rPr>
              <a:t>)</a:t>
            </a:r>
            <a:endParaRPr lang="en-US" sz="1200" spc="-5" dirty="0">
              <a:solidFill>
                <a:srgbClr val="FF2D20"/>
              </a:solidFill>
              <a:highlight>
                <a:srgbClr val="000000"/>
              </a:highlight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A242A-681A-47F0-9A65-2B447818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54" y="-32704"/>
            <a:ext cx="5409748" cy="394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05514-AA10-4FAD-9FEA-F21C27C3E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54" y="3910646"/>
            <a:ext cx="3710846" cy="10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0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Models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8562950" cy="345607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Laravel includes </a:t>
            </a:r>
            <a:r>
              <a:rPr lang="en-US" sz="1400" b="1" spc="-5" dirty="0">
                <a:latin typeface="RobotoRegular"/>
                <a:cs typeface="RobotoRegular"/>
              </a:rPr>
              <a:t>Eloquent</a:t>
            </a:r>
            <a:r>
              <a:rPr lang="en-US" sz="1400" spc="-5" dirty="0">
                <a:latin typeface="RobotoRegular"/>
                <a:cs typeface="RobotoRegular"/>
              </a:rPr>
              <a:t>, an object-relational mapper (ORM) that makes it enjoyable to interact with your database.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When using </a:t>
            </a:r>
            <a:r>
              <a:rPr lang="en-US" sz="1400" b="1" spc="-5" dirty="0">
                <a:latin typeface="RobotoRegular"/>
                <a:cs typeface="RobotoRegular"/>
              </a:rPr>
              <a:t>Eloquent</a:t>
            </a:r>
            <a:r>
              <a:rPr lang="en-US" sz="1400" spc="-5" dirty="0">
                <a:latin typeface="RobotoRegular"/>
                <a:cs typeface="RobotoRegular"/>
              </a:rPr>
              <a:t>, each database table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has a corresponding "Model" that is used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to interact with that table.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b="1" spc="-5" dirty="0">
                <a:latin typeface="RobotoRegular"/>
                <a:cs typeface="RobotoRegular"/>
              </a:rPr>
              <a:t>Eloquent</a:t>
            </a:r>
            <a:r>
              <a:rPr lang="en-US" sz="1400" spc="-5" dirty="0">
                <a:latin typeface="RobotoRegular"/>
                <a:cs typeface="RobotoRegular"/>
              </a:rPr>
              <a:t> models allow you to insert, update,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and delete records from the table as well.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Be sure to configure a database connection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in your application’s .env file.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&gt; php artisan </a:t>
            </a:r>
            <a:r>
              <a:rPr lang="en-US" sz="14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make:model</a:t>
            </a:r>
            <a:r>
              <a:rPr lang="en-US" sz="14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 Flight --migration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14FC3B-A220-4C0D-A5DD-D30865DD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38" y="2038350"/>
            <a:ext cx="413006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Migration Files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304800" y="1274653"/>
            <a:ext cx="8763000" cy="313290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Migrations are like version control for your database.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Allowing your team to define and share the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application's database schema definition.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It provides database agnostic support for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creating and manipulating tables across </a:t>
            </a:r>
            <a:br>
              <a:rPr lang="en-US" sz="1400" spc="-5" dirty="0">
                <a:latin typeface="RobotoRegular"/>
                <a:cs typeface="RobotoRegular"/>
              </a:rPr>
            </a:br>
            <a:r>
              <a:rPr lang="en-US" sz="1400" spc="-5" dirty="0">
                <a:latin typeface="RobotoRegular"/>
                <a:cs typeface="RobotoRegular"/>
              </a:rPr>
              <a:t>all of Laravel's supported database systems.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&gt;php artisan </a:t>
            </a:r>
            <a:r>
              <a:rPr lang="en-US" sz="14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make:migration</a:t>
            </a:r>
            <a:r>
              <a:rPr lang="en-US" sz="14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 </a:t>
            </a:r>
            <a:r>
              <a:rPr lang="en-US" sz="14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create_flights_table</a:t>
            </a:r>
            <a:endParaRPr lang="en-US" sz="1400" spc="-5" dirty="0">
              <a:solidFill>
                <a:schemeClr val="bg1"/>
              </a:solidFill>
              <a:highlight>
                <a:srgbClr val="000000"/>
              </a:highlight>
              <a:latin typeface="RobotoRegular"/>
              <a:cs typeface="RobotoRegular"/>
            </a:endParaRP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&gt;php artisan migrate --path=/database/migrations/</a:t>
            </a:r>
            <a:r>
              <a:rPr lang="en-US" sz="1400" spc="-5" dirty="0" err="1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fileName.php</a:t>
            </a:r>
            <a:br>
              <a:rPr lang="en-US" sz="1400" spc="-5" dirty="0">
                <a:latin typeface="RobotoRegular"/>
                <a:cs typeface="RobotoRegular"/>
              </a:rPr>
            </a:br>
            <a:endParaRPr lang="en-US" sz="1400" spc="-5" dirty="0">
              <a:highlight>
                <a:srgbClr val="000000"/>
              </a:highlight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1C02B-2EAD-47DC-B6C2-AB960741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61950"/>
            <a:ext cx="4262037" cy="4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8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6886550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Sample Schema for Products Table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33400" y="1350201"/>
            <a:ext cx="6172200" cy="221470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$table-&gt;increments('id');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$table-&gt;string('name');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$table-&gt;decimal('price', 10, 2);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$table-&gt;string('description')-&gt;nullable();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$table-&gt;string('image')-&gt;nullable();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400" spc="-5" dirty="0">
                <a:latin typeface="RobotoRegular"/>
                <a:cs typeface="RobotoRegular"/>
              </a:rPr>
              <a:t>$table-&gt;timestamps();</a:t>
            </a:r>
            <a:endParaRPr lang="en-US" sz="1400" spc="-5" dirty="0">
              <a:highlight>
                <a:srgbClr val="000000"/>
              </a:highlight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5B403C-15B3-456F-9910-392756B6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30" y="1350201"/>
            <a:ext cx="5152470" cy="19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Migration Files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7648550" cy="8424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dirty="0"/>
              <a:t>The table builder contains a variety of column types that you may use when building your tables:</a:t>
            </a:r>
            <a:endParaRPr lang="en-US" sz="1600" spc="-5" dirty="0">
              <a:highlight>
                <a:srgbClr val="000000"/>
              </a:highlight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16684-BA14-4153-8B80-AC5C7E1F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061"/>
            <a:ext cx="3509898" cy="284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D4EC1-2350-4338-80C1-FA3A1E615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898" y="2297060"/>
            <a:ext cx="2890902" cy="2846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B9D632-EEEA-4F06-BEC3-5AB897056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291834"/>
            <a:ext cx="2743200" cy="28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86590"/>
            <a:ext cx="4267200" cy="923330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Form Request &amp; Input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304800" y="1274653"/>
            <a:ext cx="4495800" cy="38407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r>
              <a:rPr lang="en-US" sz="1600" dirty="0"/>
              <a:t>//For Submitting form using POST request method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{{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csrf_field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()  }} </a:t>
            </a:r>
          </a:p>
          <a:p>
            <a:r>
              <a:rPr lang="en-US" sz="1600" dirty="0"/>
              <a:t>//For Updating form using POST request method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{{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method_field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('PATCH') }} </a:t>
            </a:r>
          </a:p>
          <a:p>
            <a:endParaRPr lang="en-US" sz="1600" dirty="0"/>
          </a:p>
          <a:p>
            <a:r>
              <a:rPr lang="en-US" sz="1600" dirty="0"/>
              <a:t>//To redirect to previous page with session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return redirect()-&gt;back()-&gt;with(‘success’, ‘Success!’);</a:t>
            </a:r>
          </a:p>
          <a:p>
            <a:endParaRPr lang="en-US" sz="1600" dirty="0"/>
          </a:p>
          <a:p>
            <a:r>
              <a:rPr lang="en-US" sz="1600" dirty="0"/>
              <a:t>//To check of session variable has value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@if(session()-&gt;has('message'))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        &lt;div class="alert alert-success"&gt;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            {{ session()-&gt;get('message') }}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        &lt;/div&gt;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@endif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9E36A16-D029-4D1F-9538-E81444512F24}"/>
              </a:ext>
            </a:extLst>
          </p:cNvPr>
          <p:cNvSpPr txBox="1"/>
          <p:nvPr/>
        </p:nvSpPr>
        <p:spPr>
          <a:xfrm>
            <a:off x="4800600" y="1274652"/>
            <a:ext cx="4495800" cy="79380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r>
              <a:rPr lang="en-US" sz="1600" dirty="0"/>
              <a:t>//Get URL Variables value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$request-&gt;input('id');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56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6" name="Picture 4" descr="Why Laravel PHP Framework is Best Considered to Use in 2021?">
            <a:extLst>
              <a:ext uri="{FF2B5EF4-FFF2-40B4-BE49-F238E27FC236}">
                <a16:creationId xmlns:a16="http://schemas.microsoft.com/office/drawing/2014/main" id="{CF4393D8-30A2-494C-B2EF-82C75AF2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961641"/>
            <a:ext cx="7048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7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2933630" cy="360128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952943A-CF05-493C-94C4-EF48A297A64F}"/>
              </a:ext>
            </a:extLst>
          </p:cNvPr>
          <p:cNvSpPr txBox="1"/>
          <p:nvPr/>
        </p:nvSpPr>
        <p:spPr>
          <a:xfrm>
            <a:off x="457200" y="785094"/>
            <a:ext cx="5824210" cy="43332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Laravel uses Composer to manage its dependencies.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  <a:hlinkClick r:id="rId4"/>
              </a:rPr>
              <a:t>Composer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 is dependency management tool for PHP, like a library full of books.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Per project tool (vendor folder), not per system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Install by using the command: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&gt;composer global require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laravel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/installer</a:t>
            </a:r>
            <a:b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laravel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new &lt;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app_name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&gt;composer require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laravel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ui</a:t>
            </a:r>
            <a:b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&gt;php artisan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ui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bootstrap</a:t>
            </a:r>
            <a:b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install &amp;&amp;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run dev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chemeClr val="bg1"/>
              </a:solidFill>
              <a:highlight>
                <a:srgbClr val="000000"/>
              </a:highlight>
              <a:latin typeface="RobotoRegular"/>
              <a:cs typeface="RobotoRegular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79B203-39B1-4DBA-A88E-9A1335F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429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Let’s install Laravel</a:t>
            </a:r>
            <a:endParaRPr lang="en-US" dirty="0">
              <a:solidFill>
                <a:srgbClr val="FF2D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What am I Covering?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6581749" cy="295850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What is Laravel?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Install Laravel with </a:t>
            </a:r>
            <a:r>
              <a:rPr lang="en-US" i="1" spc="-5" dirty="0">
                <a:solidFill>
                  <a:srgbClr val="434343"/>
                </a:solidFill>
                <a:latin typeface="RobotoRegular"/>
                <a:cs typeface="RobotoRegular"/>
              </a:rPr>
              <a:t>Composer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Routing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Controllers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Views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Blade Templates 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Database and Eloquent ORM</a:t>
            </a:r>
          </a:p>
          <a:p>
            <a:pPr marL="355600" indent="-342900"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Form (</a:t>
            </a:r>
            <a:r>
              <a:rPr lang="en-US" dirty="0"/>
              <a:t>Requests &amp; Input</a:t>
            </a: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)</a:t>
            </a:r>
          </a:p>
          <a:p>
            <a:pPr marL="355600" indent="-342900"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Basic CRUD with validation</a:t>
            </a:r>
          </a:p>
        </p:txBody>
      </p:sp>
      <p:pic>
        <p:nvPicPr>
          <p:cNvPr id="2050" name="Picture 2" descr="[video-to-gif output image]">
            <a:extLst>
              <a:ext uri="{FF2B5EF4-FFF2-40B4-BE49-F238E27FC236}">
                <a16:creationId xmlns:a16="http://schemas.microsoft.com/office/drawing/2014/main" id="{A8EFD128-ECBA-4220-984E-36954CB606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14350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4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69482"/>
            <a:ext cx="2705506" cy="51435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343400" y="742950"/>
            <a:ext cx="2286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254868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app/Http</a:t>
            </a:r>
            <a:r>
              <a:rPr lang="en-US" sz="1350" dirty="0"/>
              <a:t> folder contains the </a:t>
            </a:r>
            <a:r>
              <a:rPr lang="en-US" sz="1350" b="1" dirty="0"/>
              <a:t>Controllers</a:t>
            </a:r>
            <a:r>
              <a:rPr lang="en-US" sz="1350" dirty="0"/>
              <a:t>, </a:t>
            </a:r>
            <a:r>
              <a:rPr lang="en-US" sz="1350" b="1" dirty="0" err="1"/>
              <a:t>Middlewares</a:t>
            </a:r>
            <a:r>
              <a:rPr lang="en-US" sz="1350" dirty="0"/>
              <a:t> and </a:t>
            </a:r>
            <a:r>
              <a:rPr lang="en-US" sz="1350" b="1" dirty="0"/>
              <a:t>Kernel</a:t>
            </a:r>
            <a:r>
              <a:rPr lang="en-US" sz="1350" dirty="0"/>
              <a:t> file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571999" y="2495550"/>
            <a:ext cx="205740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2331223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All the models should be located in </a:t>
            </a:r>
            <a:r>
              <a:rPr lang="en-US" sz="1350" b="1" dirty="0"/>
              <a:t>app/Models</a:t>
            </a:r>
            <a:r>
              <a:rPr lang="en-US" sz="1350" dirty="0"/>
              <a:t> folder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571999" y="4171950"/>
            <a:ext cx="1874399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3968878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All the </a:t>
            </a:r>
            <a:r>
              <a:rPr lang="en-US" sz="1350" dirty="0" err="1"/>
              <a:t>config</a:t>
            </a:r>
            <a:r>
              <a:rPr lang="en-US" sz="1350" dirty="0"/>
              <a:t> files are located in </a:t>
            </a:r>
            <a:r>
              <a:rPr lang="en-US" sz="1350" b="1" dirty="0"/>
              <a:t>app/</a:t>
            </a:r>
            <a:r>
              <a:rPr lang="en-US" sz="1350" b="1" dirty="0" err="1"/>
              <a:t>config</a:t>
            </a:r>
            <a:r>
              <a:rPr lang="en-US" sz="1350" dirty="0"/>
              <a:t> folder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4495800" y="3181350"/>
            <a:ext cx="2133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3099730"/>
            <a:ext cx="35530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service providers that are bootstrapping functions in our app are located in  </a:t>
            </a:r>
            <a:r>
              <a:rPr lang="en-US" sz="1350" b="1" dirty="0"/>
              <a:t>app/Providers</a:t>
            </a:r>
            <a:r>
              <a:rPr lang="en-US" sz="1350" dirty="0"/>
              <a:t> folder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28D117-918E-41F7-B6B2-81C4A0DA7967}"/>
              </a:ext>
            </a:extLst>
          </p:cNvPr>
          <p:cNvSpPr txBox="1">
            <a:spLocks/>
          </p:cNvSpPr>
          <p:nvPr/>
        </p:nvSpPr>
        <p:spPr>
          <a:xfrm>
            <a:off x="504850" y="591026"/>
            <a:ext cx="3509898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RobotoRegular"/>
                <a:ea typeface="+mj-ea"/>
                <a:cs typeface="RobotoRegular"/>
              </a:defRPr>
            </a:lvl1pPr>
          </a:lstStyle>
          <a:p>
            <a:r>
              <a:rPr lang="en-US" kern="0" spc="-5" dirty="0">
                <a:solidFill>
                  <a:srgbClr val="434343"/>
                </a:solidFill>
              </a:rPr>
              <a:t>Laravel Structure</a:t>
            </a:r>
            <a:endParaRPr lang="en-US" kern="0" dirty="0">
              <a:solidFill>
                <a:srgbClr val="FF2D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4427"/>
            <a:ext cx="2663249" cy="51435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  <a:stCxn id="14" idx="3"/>
          </p:cNvCxnSpPr>
          <p:nvPr/>
        </p:nvCxnSpPr>
        <p:spPr>
          <a:xfrm flipV="1">
            <a:off x="4271174" y="115575"/>
            <a:ext cx="2129626" cy="38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251473"/>
            <a:ext cx="28878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Database</a:t>
            </a:r>
            <a:r>
              <a:rPr lang="en-US" sz="1350" dirty="0"/>
              <a:t> folder contains the </a:t>
            </a:r>
            <a:r>
              <a:rPr lang="en-US" sz="1350" b="1" dirty="0"/>
              <a:t>migrations and seeds</a:t>
            </a:r>
            <a:endParaRPr lang="en-US" sz="1350" dirty="0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706451" y="1205345"/>
            <a:ext cx="1694349" cy="52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980685"/>
            <a:ext cx="35530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public folder is the actual folder you are opening on the web server. </a:t>
            </a:r>
          </a:p>
          <a:p>
            <a:pPr algn="ctr"/>
            <a:r>
              <a:rPr lang="en-US" sz="1350" dirty="0"/>
              <a:t>All JS / CSS / Images / Uploads are located there.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603770" y="1936172"/>
            <a:ext cx="1797030" cy="3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012901"/>
            <a:ext cx="35530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resources folder contains all the </a:t>
            </a:r>
            <a:r>
              <a:rPr lang="en-US" sz="1350" b="1" dirty="0"/>
              <a:t>translations</a:t>
            </a:r>
            <a:r>
              <a:rPr lang="en-US" sz="1350" dirty="0"/>
              <a:t>, </a:t>
            </a:r>
            <a:r>
              <a:rPr lang="en-US" sz="1350" b="1" dirty="0"/>
              <a:t>views</a:t>
            </a:r>
            <a:r>
              <a:rPr lang="en-US" sz="1350" dirty="0"/>
              <a:t> and </a:t>
            </a:r>
            <a:r>
              <a:rPr lang="en-US" sz="1350" b="1" dirty="0"/>
              <a:t>assets</a:t>
            </a:r>
            <a:r>
              <a:rPr lang="en-US" sz="1350" dirty="0"/>
              <a:t> (SASS, LESS, JS)</a:t>
            </a:r>
          </a:p>
          <a:p>
            <a:pPr algn="ctr"/>
            <a:r>
              <a:rPr lang="en-US" sz="1350" dirty="0"/>
              <a:t> that are compiled into public folder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388937" y="3207328"/>
            <a:ext cx="2011863" cy="1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3045117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routes folder contains all the routes for the project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388937" y="3910133"/>
            <a:ext cx="2011863" cy="18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3747922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All the </a:t>
            </a:r>
            <a:r>
              <a:rPr lang="en-US" sz="1350" b="1" dirty="0"/>
              <a:t>logs</a:t>
            </a:r>
            <a:r>
              <a:rPr lang="en-US" sz="1350" dirty="0"/>
              <a:t> / </a:t>
            </a:r>
            <a:r>
              <a:rPr lang="en-US" sz="1350" b="1" dirty="0"/>
              <a:t>cache</a:t>
            </a:r>
            <a:r>
              <a:rPr lang="en-US" sz="1350" dirty="0"/>
              <a:t> files are located in </a:t>
            </a:r>
            <a:r>
              <a:rPr lang="en-US" sz="1350" b="1" dirty="0"/>
              <a:t>storage</a:t>
            </a:r>
            <a:r>
              <a:rPr lang="en-US" sz="1350" dirty="0"/>
              <a:t> folder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5335987" y="4400550"/>
            <a:ext cx="1064813" cy="8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3033" y="4324305"/>
            <a:ext cx="3553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</a:t>
            </a:r>
            <a:r>
              <a:rPr lang="en-US" sz="1350" b="1" dirty="0"/>
              <a:t>vendor</a:t>
            </a:r>
            <a:r>
              <a:rPr lang="en-US" sz="1350" dirty="0"/>
              <a:t> folder contains all the composer packages (dependencies)</a:t>
            </a:r>
          </a:p>
        </p:txBody>
      </p:sp>
    </p:spTree>
    <p:extLst>
      <p:ext uri="{BB962C8B-B14F-4D97-AF65-F5344CB8AC3E}">
        <p14:creationId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9047" y="0"/>
            <a:ext cx="3045460" cy="2030095"/>
            <a:chOff x="6099047" y="0"/>
            <a:chExt cx="3045460" cy="2030095"/>
          </a:xfrm>
        </p:grpSpPr>
        <p:sp>
          <p:nvSpPr>
            <p:cNvPr id="4" name="object 4"/>
            <p:cNvSpPr/>
            <p:nvPr/>
          </p:nvSpPr>
          <p:spPr>
            <a:xfrm>
              <a:off x="8129015" y="0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4983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1014983" y="1014984"/>
                  </a:lnTo>
                  <a:lnTo>
                    <a:pt x="1014983" y="0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4031" y="0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4984" y="0"/>
                  </a:moveTo>
                  <a:lnTo>
                    <a:pt x="0" y="1014984"/>
                  </a:lnTo>
                  <a:lnTo>
                    <a:pt x="1014984" y="1014984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EF6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4031" y="0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4984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1014984" y="0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9048" y="0"/>
              <a:ext cx="3045460" cy="2030095"/>
            </a:xfrm>
            <a:custGeom>
              <a:avLst/>
              <a:gdLst/>
              <a:ahLst/>
              <a:cxnLst/>
              <a:rect l="l" t="t" r="r" b="b"/>
              <a:pathLst>
                <a:path w="3045459" h="2030095">
                  <a:moveTo>
                    <a:pt x="1014984" y="0"/>
                  </a:moveTo>
                  <a:lnTo>
                    <a:pt x="0" y="0"/>
                  </a:lnTo>
                  <a:lnTo>
                    <a:pt x="1014984" y="1014984"/>
                  </a:lnTo>
                  <a:lnTo>
                    <a:pt x="1014984" y="0"/>
                  </a:lnTo>
                  <a:close/>
                </a:path>
                <a:path w="3045459" h="2030095">
                  <a:moveTo>
                    <a:pt x="3044952" y="1014984"/>
                  </a:moveTo>
                  <a:lnTo>
                    <a:pt x="2029968" y="1014984"/>
                  </a:lnTo>
                  <a:lnTo>
                    <a:pt x="3044952" y="2029968"/>
                  </a:lnTo>
                  <a:lnTo>
                    <a:pt x="3044952" y="1014984"/>
                  </a:lnTo>
                  <a:close/>
                </a:path>
              </a:pathLst>
            </a:custGeom>
            <a:solidFill>
              <a:srgbClr val="EF6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9163" y="2026107"/>
            <a:ext cx="290703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RobotoRegular"/>
                <a:cs typeface="RobotoRegular"/>
              </a:rPr>
              <a:t>Thank</a:t>
            </a:r>
            <a:r>
              <a:rPr sz="4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4800" dirty="0">
                <a:solidFill>
                  <a:srgbClr val="FFFFFF"/>
                </a:solidFill>
                <a:latin typeface="RobotoRegular"/>
                <a:cs typeface="RobotoRegular"/>
              </a:rPr>
              <a:t>You</a:t>
            </a:r>
            <a:r>
              <a:rPr lang="en-US" sz="4800" dirty="0">
                <a:solidFill>
                  <a:srgbClr val="FFFFFF"/>
                </a:solidFill>
                <a:latin typeface="RobotoRegular"/>
                <a:cs typeface="RobotoRegular"/>
              </a:rPr>
              <a:t>!</a:t>
            </a:r>
            <a:endParaRPr sz="4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Tools we Need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6581749" cy="164532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Composer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IDE (VS Code)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XAMPP (Database)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Node.js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Browser</a:t>
            </a:r>
          </a:p>
        </p:txBody>
      </p:sp>
      <p:pic>
        <p:nvPicPr>
          <p:cNvPr id="2050" name="Picture 2" descr="[video-to-gif output image]">
            <a:extLst>
              <a:ext uri="{FF2B5EF4-FFF2-40B4-BE49-F238E27FC236}">
                <a16:creationId xmlns:a16="http://schemas.microsoft.com/office/drawing/2014/main" id="{A8EFD128-ECBA-4220-984E-36954CB606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14350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What is Laravel?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8181949" cy="317394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Laravel is a </a:t>
            </a:r>
            <a:r>
              <a:rPr lang="en-US" dirty="0"/>
              <a:t>MVC </a:t>
            </a: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web application framework with expressive, elegant syntax created by </a:t>
            </a:r>
            <a:r>
              <a:rPr lang="en-US" b="1" spc="-5" dirty="0">
                <a:solidFill>
                  <a:srgbClr val="434343"/>
                </a:solidFill>
                <a:latin typeface="RobotoRegular"/>
                <a:cs typeface="RobotoRegular"/>
              </a:rPr>
              <a:t>Taylor </a:t>
            </a:r>
            <a:r>
              <a:rPr lang="en-US" b="1" spc="-5" dirty="0" err="1">
                <a:solidFill>
                  <a:srgbClr val="434343"/>
                </a:solidFill>
                <a:latin typeface="RobotoRegular"/>
                <a:cs typeface="RobotoRegular"/>
              </a:rPr>
              <a:t>Otwell</a:t>
            </a: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 in </a:t>
            </a:r>
            <a:r>
              <a:rPr lang="en-US" b="1" spc="-5" dirty="0">
                <a:solidFill>
                  <a:srgbClr val="434343"/>
                </a:solidFill>
                <a:latin typeface="RobotoRegular"/>
                <a:cs typeface="RobotoRegular"/>
              </a:rPr>
              <a:t>2011.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Free open-source license with many contributors worldwide.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Has powerful features, saving us time.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Laravel is the best choice for building modern, full-stack web applications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Laravel is incredibly scalable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434343"/>
                </a:solidFill>
                <a:latin typeface="RobotoRegular"/>
                <a:cs typeface="RobotoRegular"/>
              </a:rPr>
              <a:t>One among Top 10 Web Frameworks for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B97BB-8A02-40B3-8CB9-F82AB2E3A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What is MVC?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0" y="1274653"/>
            <a:ext cx="8181949" cy="359457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The </a:t>
            </a:r>
            <a:r>
              <a:rPr lang="en-US" sz="1600" b="1" spc="-5" dirty="0">
                <a:solidFill>
                  <a:srgbClr val="434343"/>
                </a:solidFill>
                <a:latin typeface="RobotoRegular"/>
                <a:cs typeface="RobotoRegular"/>
              </a:rPr>
              <a:t>Model-View-Controller (MVC) 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is an architectural pattern that separates an application into three main logical components: the model, the view, and the controller.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MVC is one of the most frequently used industry-standard web development framework to create scalable and extensible projects.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The </a:t>
            </a:r>
            <a:r>
              <a:rPr lang="en-US" sz="1600" b="1" spc="-5" dirty="0">
                <a:solidFill>
                  <a:srgbClr val="434343"/>
                </a:solidFill>
                <a:latin typeface="RobotoRegular"/>
                <a:cs typeface="RobotoRegular"/>
              </a:rPr>
              <a:t>Model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 component corresponds to all the data-related logic that the user works with.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The </a:t>
            </a:r>
            <a:r>
              <a:rPr lang="en-US" sz="1600" b="1" spc="-5" dirty="0">
                <a:solidFill>
                  <a:srgbClr val="434343"/>
                </a:solidFill>
                <a:latin typeface="RobotoRegular"/>
                <a:cs typeface="RobotoRegular"/>
              </a:rPr>
              <a:t>View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 component is used for all the UI logic of the application.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The </a:t>
            </a:r>
            <a:r>
              <a:rPr lang="en-US" sz="1600" b="1" spc="-5" dirty="0">
                <a:solidFill>
                  <a:srgbClr val="434343"/>
                </a:solidFill>
                <a:latin typeface="RobotoRegular"/>
                <a:cs typeface="RobotoRegular"/>
              </a:rPr>
              <a:t>Controllers</a:t>
            </a: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 act as an interface between Model and View </a:t>
            </a:r>
            <a:b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</a:b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components to process all the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3074" name="Picture 2" descr="https://www.freecodecamp.org/news/content/images/2021/04/MVC3.png">
            <a:extLst>
              <a:ext uri="{FF2B5EF4-FFF2-40B4-BE49-F238E27FC236}">
                <a16:creationId xmlns:a16="http://schemas.microsoft.com/office/drawing/2014/main" id="{5CC2A810-0D27-4399-8C92-B75A210C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350"/>
            <a:ext cx="4043964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guru99.com/images/1/122118_0445_MVCTutorial2.png">
            <a:extLst>
              <a:ext uri="{FF2B5EF4-FFF2-40B4-BE49-F238E27FC236}">
                <a16:creationId xmlns:a16="http://schemas.microsoft.com/office/drawing/2014/main" id="{075463F7-325C-467E-83E9-5E3AEFF6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64" y="1085850"/>
            <a:ext cx="478898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Artisan Console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1" y="1274653"/>
            <a:ext cx="4295750" cy="327140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Artisan is command-line interface for Laravel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Commands that are saving time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Generating files with artisan is recommended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Run php artisan list in the console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dirty="0"/>
              <a:t>Every command also includes a "help“</a:t>
            </a:r>
          </a:p>
          <a:p>
            <a:pPr marL="12700">
              <a:lnSpc>
                <a:spcPct val="150000"/>
              </a:lnSpc>
              <a:spcBef>
                <a:spcPts val="430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chemeClr val="bg1"/>
                </a:solidFill>
                <a:highlight>
                  <a:srgbClr val="000000"/>
                </a:highlight>
                <a:latin typeface="RobotoRegular"/>
                <a:cs typeface="RobotoRegular"/>
              </a:rPr>
              <a:t>&gt;php artisan help migrate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E439F-9AEB-4811-A6E7-407DA3940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4" y="1"/>
            <a:ext cx="41209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4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Routing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504851" y="1274653"/>
            <a:ext cx="3609950" cy="36458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The best and easy routing system I’ve seen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Routing per request method (GET, POST, DELETE, etc.)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ALWAYS name your route !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Be careful with the routing order !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Let’s see routing examples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5128" name="Picture 8" descr="How Routing Works In Laravel 5.7 – 5 Balloons">
            <a:extLst>
              <a:ext uri="{FF2B5EF4-FFF2-40B4-BE49-F238E27FC236}">
                <a16:creationId xmlns:a16="http://schemas.microsoft.com/office/drawing/2014/main" id="{11D47CFA-AF3F-4DAA-A0A8-AAF2F6F1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0150"/>
            <a:ext cx="467843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6B8AD-CC76-4CE6-B240-BF46F79E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84" y="1352550"/>
            <a:ext cx="4944680" cy="25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8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1F2-2701-714A-BEE4-5E2E305E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50" y="591026"/>
            <a:ext cx="3509898" cy="461665"/>
          </a:xfrm>
        </p:spPr>
        <p:txBody>
          <a:bodyPr/>
          <a:lstStyle/>
          <a:p>
            <a:r>
              <a:rPr lang="en-US" spc="-5" dirty="0">
                <a:solidFill>
                  <a:srgbClr val="434343"/>
                </a:solidFill>
              </a:rPr>
              <a:t>Views</a:t>
            </a:r>
            <a:endParaRPr lang="en-US" dirty="0">
              <a:solidFill>
                <a:srgbClr val="FF2D2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4934D5D-F30A-489E-B814-1F49526FB110}"/>
              </a:ext>
            </a:extLst>
          </p:cNvPr>
          <p:cNvSpPr txBox="1"/>
          <p:nvPr/>
        </p:nvSpPr>
        <p:spPr>
          <a:xfrm>
            <a:off x="304800" y="1200150"/>
            <a:ext cx="7115150" cy="411779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Views provide a convenient way to place all of our HTML in separate files.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34343"/>
                </a:solidFill>
                <a:latin typeface="RobotoRegular"/>
                <a:cs typeface="RobotoRegular"/>
              </a:rPr>
              <a:t>Once you have created a view, you may return it from one of your application's routes.</a:t>
            </a:r>
          </a:p>
          <a:p>
            <a:pPr marL="355600" indent="-342900">
              <a:lnSpc>
                <a:spcPct val="150000"/>
              </a:lnSpc>
              <a:spcBef>
                <a:spcPts val="43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434343"/>
              </a:solidFill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B947-2123-4D19-85B5-C8643D2BF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87289"/>
            <a:ext cx="2149958" cy="73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A6D7C-837F-4167-B9B5-5E374E43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0" y="1729852"/>
            <a:ext cx="4591538" cy="1594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6266B-9B0A-4C17-82D0-E5992ED9D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444" y="2571750"/>
            <a:ext cx="5385000" cy="15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796</Words>
  <Application>Microsoft Office PowerPoint</Application>
  <PresentationFormat>On-screen Show (16:9)</PresentationFormat>
  <Paragraphs>132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Consolas</vt:lpstr>
      <vt:lpstr>RobotoRegular</vt:lpstr>
      <vt:lpstr>Times New Roman</vt:lpstr>
      <vt:lpstr>Office Theme</vt:lpstr>
      <vt:lpstr>PowerPoint Presentation</vt:lpstr>
      <vt:lpstr>What am I Covering?</vt:lpstr>
      <vt:lpstr>Tools we Need</vt:lpstr>
      <vt:lpstr>What is Laravel?</vt:lpstr>
      <vt:lpstr>What is MVC?</vt:lpstr>
      <vt:lpstr>PowerPoint Presentation</vt:lpstr>
      <vt:lpstr>Artisan Console</vt:lpstr>
      <vt:lpstr>Routing</vt:lpstr>
      <vt:lpstr>Views</vt:lpstr>
      <vt:lpstr>Blade Template</vt:lpstr>
      <vt:lpstr>Passing Data to View</vt:lpstr>
      <vt:lpstr>Controllers</vt:lpstr>
      <vt:lpstr>Models</vt:lpstr>
      <vt:lpstr>Migration Files</vt:lpstr>
      <vt:lpstr>Sample Schema for Products Table</vt:lpstr>
      <vt:lpstr>Migration Files</vt:lpstr>
      <vt:lpstr>Form Request &amp; Input</vt:lpstr>
      <vt:lpstr>PowerPoint Presentation</vt:lpstr>
      <vt:lpstr>Let’s install Laravel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Jerone</dc:creator>
  <cp:lastModifiedBy>jerone alimpia</cp:lastModifiedBy>
  <cp:revision>154</cp:revision>
  <dcterms:created xsi:type="dcterms:W3CDTF">2021-09-01T22:16:39Z</dcterms:created>
  <dcterms:modified xsi:type="dcterms:W3CDTF">2021-11-07T09:23:56Z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2021-09-01T00:00:00Z</vt:filetime>
  </property>
</Properties>
</file>