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975" r:id="rId4"/>
  </p:sldMasterIdLst>
  <p:notesMasterIdLst>
    <p:notesMasterId r:id="rId16"/>
  </p:notesMasterIdLst>
  <p:handoutMasterIdLst>
    <p:handoutMasterId r:id="rId17"/>
  </p:handoutMasterIdLst>
  <p:sldIdLst>
    <p:sldId id="256" r:id="rId5"/>
    <p:sldId id="298" r:id="rId6"/>
    <p:sldId id="261" r:id="rId7"/>
    <p:sldId id="299" r:id="rId8"/>
    <p:sldId id="305" r:id="rId9"/>
    <p:sldId id="296" r:id="rId10"/>
    <p:sldId id="308" r:id="rId11"/>
    <p:sldId id="307" r:id="rId12"/>
    <p:sldId id="309" r:id="rId13"/>
    <p:sldId id="306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50564F-E098-4FAB-A1D5-61B885E684A6}">
          <p14:sldIdLst>
            <p14:sldId id="256"/>
            <p14:sldId id="298"/>
            <p14:sldId id="261"/>
            <p14:sldId id="299"/>
            <p14:sldId id="305"/>
            <p14:sldId id="296"/>
            <p14:sldId id="308"/>
            <p14:sldId id="307"/>
            <p14:sldId id="309"/>
            <p14:sldId id="306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9" autoAdjust="0"/>
  </p:normalViewPr>
  <p:slideViewPr>
    <p:cSldViewPr snapToGrid="0" showGuides="1">
      <p:cViewPr varScale="1">
        <p:scale>
          <a:sx n="68" d="100"/>
          <a:sy n="68" d="100"/>
        </p:scale>
        <p:origin x="616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99BE-0F96-4D8C-8AC3-AFAE1A841C66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048B-0EBA-466F-928F-37073F3BF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692AC-01A2-4EFF-966B-504F28E82D7A}" type="datetimeFigureOut">
              <a:rPr lang="en-US" noProof="0" smtClean="0"/>
              <a:t>5/25/2024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D498D-6977-40EC-8E5E-7EB644D5E75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83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1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2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26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182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32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08A3-84CB-4924-84CB-F35156BC34EF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25/05/2024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6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C82E-254E-49BD-BC4F-0CD0C7C1507E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25/05/2024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61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3FA8-DAA8-4D52-95D3-9B404BFE5A12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25/05/2024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8832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A5E8-CF6C-41D6-9A51-998C03D9A288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25/05/2024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66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E25-A882-4C0F-A9EB-ACFAA5A564C3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25/05/2024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1422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235F-5EA2-41B1-BA44-00679B6B2353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25/05/2024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58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0166-2A20-4EF1-A2D7-829154B5C464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25/05/2024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87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330E-5977-4E3D-B8F4-32057C9B59BE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25/05/2024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27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60EC-32C4-4D1F-BC34-2493EA5FF752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25/05/2024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720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1812759"/>
            <a:ext cx="4954159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F227ADD-898B-46CB-92A8-AC4962D2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9901" y="1812759"/>
            <a:ext cx="4954159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3843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C348-23C6-4EDF-8F3E-F86D5EF98276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25/05/2024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684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981" y="1812759"/>
            <a:ext cx="10905457" cy="408841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5140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92C4CF0-BD34-45B4-94FF-59AD3A70A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0165"/>
          </a:xfrm>
          <a:noFill/>
        </p:spPr>
        <p:txBody>
          <a:bodyPr lIns="0" tIns="792000"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4804496" y="0"/>
            <a:ext cx="7387504" cy="6446520"/>
          </a:xfrm>
          <a:prstGeom prst="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488254"/>
            <a:ext cx="3517567" cy="1087974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625" y="2038720"/>
            <a:ext cx="3517567" cy="3311706"/>
          </a:xfrm>
        </p:spPr>
        <p:txBody>
          <a:bodyPr lIns="91440" rIns="91440">
            <a:normAutofit/>
          </a:bodyPr>
          <a:lstStyle>
            <a:lvl1pPr marL="216000" indent="-216000">
              <a:spcAft>
                <a:spcPts val="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902A133E-A81A-40F0-B664-D9C3F91F5873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 smtClean="0"/>
              <a:t>25/05/2024</a:t>
            </a:r>
            <a:endParaRPr lang="en-US" dirty="0"/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66DD5E-2E55-4BFB-8214-2B5C5051F2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99113" y="1692275"/>
            <a:ext cx="6592887" cy="3190875"/>
          </a:xfrm>
          <a:solidFill>
            <a:schemeClr val="bg1">
              <a:lumMod val="85000"/>
              <a:alpha val="50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A38BEF-96DA-4CBE-8464-985906D9F5F1}"/>
              </a:ext>
            </a:extLst>
          </p:cNvPr>
          <p:cNvCxnSpPr>
            <a:cxnSpLocks/>
          </p:cNvCxnSpPr>
          <p:nvPr userDrawn="1"/>
        </p:nvCxnSpPr>
        <p:spPr>
          <a:xfrm>
            <a:off x="723686" y="1767848"/>
            <a:ext cx="3291840" cy="0"/>
          </a:xfrm>
          <a:prstGeom prst="line">
            <a:avLst/>
          </a:prstGeom>
          <a:ln w="158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87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426-CC33-4AE3-9EF4-5FBB88C7F6B0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25/05/2024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71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C21F8EC-6CCD-434E-925E-0A9FF574DA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464540"/>
            <a:ext cx="10058400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04CA-F352-48DF-A5DB-5A9777FEBAD3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25/05/2024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DEBF4F-95EE-485E-BCD1-56682C51B64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168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F5D2-9911-4DA8-ADCC-522D77358CB0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25/05/2024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5C68E9-6B5E-46D9-AAB7-BE93B1378B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7DEE74D2-9B60-4DE8-9A31-91D3CBA8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90A09A4-2667-45F1-9F4E-37A50F1F5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0347" y="2346008"/>
            <a:ext cx="10058400" cy="3748194"/>
          </a:xfrm>
        </p:spPr>
        <p:txBody>
          <a:bodyPr numCol="2" spcCol="54000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14E254-0C82-4865-9922-29444D17B57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688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62E62-E8FA-42DE-BC7E-BA73A13FCB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3200" cy="64008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57EED-32E8-4384-BFBB-06742F30AA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6422" y="5034909"/>
            <a:ext cx="6835291" cy="817251"/>
          </a:xfrm>
          <a:solidFill>
            <a:srgbClr val="262626"/>
          </a:solidFill>
        </p:spPr>
        <p:txBody>
          <a:bodyPr lIns="396000" tIns="0" anchor="ctr" anchorCtr="0">
            <a:normAutofit/>
          </a:bodyPr>
          <a:lstStyle>
            <a:lvl1pPr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Subtitle</a:t>
            </a:r>
            <a:endParaRPr lang="ru-RU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3EC876B-6AD7-452A-94C9-45B89DA7D7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6143" y="3975295"/>
            <a:ext cx="6835858" cy="1089350"/>
          </a:xfrm>
          <a:custGeom>
            <a:avLst/>
            <a:gdLst>
              <a:gd name="connsiteX0" fmla="*/ 0 w 6906198"/>
              <a:gd name="connsiteY0" fmla="*/ 0 h 1089350"/>
              <a:gd name="connsiteX1" fmla="*/ 6906198 w 6906198"/>
              <a:gd name="connsiteY1" fmla="*/ 0 h 1089350"/>
              <a:gd name="connsiteX2" fmla="*/ 6906198 w 6906198"/>
              <a:gd name="connsiteY2" fmla="*/ 1089350 h 1089350"/>
              <a:gd name="connsiteX3" fmla="*/ 3805731 w 6906198"/>
              <a:gd name="connsiteY3" fmla="*/ 1089350 h 1089350"/>
              <a:gd name="connsiteX4" fmla="*/ 218470 w 6906198"/>
              <a:gd name="connsiteY4" fmla="*/ 1089350 h 1089350"/>
              <a:gd name="connsiteX5" fmla="*/ 0 w 6906198"/>
              <a:gd name="connsiteY5" fmla="*/ 1089350 h 10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06198" h="1089350">
                <a:moveTo>
                  <a:pt x="0" y="0"/>
                </a:moveTo>
                <a:lnTo>
                  <a:pt x="6906198" y="0"/>
                </a:lnTo>
                <a:lnTo>
                  <a:pt x="6906198" y="1089350"/>
                </a:lnTo>
                <a:lnTo>
                  <a:pt x="3805731" y="1089350"/>
                </a:lnTo>
                <a:lnTo>
                  <a:pt x="218470" y="1089350"/>
                </a:lnTo>
                <a:lnTo>
                  <a:pt x="0" y="108935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396000" tIns="252000" anchor="t" anchorCtr="0">
            <a:noAutofit/>
          </a:bodyPr>
          <a:lstStyle>
            <a:lvl1pPr>
              <a:lnSpc>
                <a:spcPct val="9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First Lesson 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8635" y="0"/>
            <a:ext cx="3998873" cy="5852160"/>
          </a:xfrm>
          <a:solidFill>
            <a:srgbClr val="262626"/>
          </a:solidFill>
        </p:spPr>
        <p:txBody>
          <a:bodyPr lIns="360000" tIns="46800" rIns="360000" anchor="ctr" anchorCtr="0">
            <a:normAutofit/>
          </a:bodyPr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07167141-02C4-4A49-ABFC-F7863F11BB45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 smtClean="0"/>
              <a:t>25/05/2024</a:t>
            </a:r>
            <a:endParaRPr lang="en-US" dirty="0"/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76A5-030F-4F09-8F2D-3473FAE6822B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25/05/2024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 userDrawn="1"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47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FFAE-B52D-4B3F-A05B-765B94E318AB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25/05/2024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31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1E3B-3B8D-4124-A1A9-95B0E9E77D2F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25/05/2024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3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8179-B786-41AA-AEE7-124BB1220A5C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25/05/2024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0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C251-462E-482A-BFF3-F439C8C9C355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25/05/2024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2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3E9A-A16B-46CB-93BD-C0FF11D9E46A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25/05/2024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3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3BF8-DC63-481E-B400-983E7E325CDA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25/05/2024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0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62EC9-ED23-4563-9395-5E8D7ECE9F3E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25/05/2024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7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  <p:sldLayoutId id="2147483990" r:id="rId15"/>
    <p:sldLayoutId id="2147483991" r:id="rId16"/>
    <p:sldLayoutId id="2147483992" r:id="rId17"/>
    <p:sldLayoutId id="2147483993" r:id="rId18"/>
    <p:sldLayoutId id="2147483994" r:id="rId19"/>
    <p:sldLayoutId id="2147483735" r:id="rId20"/>
    <p:sldLayoutId id="2147483738" r:id="rId21"/>
    <p:sldLayoutId id="2147483737" r:id="rId2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2D56-3115-4658-A559-1918ADBF3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3093" y="1647334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based operating system.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8BE92-E817-4C9A-B197-64FAE3ED7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9027" y="4760536"/>
            <a:ext cx="3265585" cy="177472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Tahzib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Mahmud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Rifat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(2001005)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Numanur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Rahman (2001011)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 Jalish Mahamud (2001014)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Sajid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(2001019)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8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25/05/2024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747982" y="1812759"/>
            <a:ext cx="5030650" cy="408841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‘Basic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OS’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provide a hands-on learning experience for developers interested in operating system development. Through the implementation of basic command features, users will gain insights into the core principles of operating systems while having a functional environment for day-to-day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How to Choose an &lt;strong&gt;Operating System&lt;/strong&gt; for Maximum Privac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836" y="1935306"/>
            <a:ext cx="5595816" cy="293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3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&lt;strong&gt;Thank You&lt;/strong&gt; Polaroid Letters · Free image on Pixabay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6" b="6766"/>
          <a:stretch>
            <a:fillRect/>
          </a:stretch>
        </p:blipFill>
        <p:spPr/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25/05/2024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9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15B35-3E87-AB47-A668-38DD000A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1812" y="6439360"/>
            <a:ext cx="7619999" cy="365125"/>
          </a:xfrm>
        </p:spPr>
        <p:txBody>
          <a:bodyPr/>
          <a:lstStyle/>
          <a:p>
            <a:r>
              <a:rPr lang="en-US" dirty="0" smtClean="0"/>
              <a:t>25/05/2024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B78239-2280-4550-A468-F95E9029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7" name="Picture Placeholder 16" descr="A person using a computer">
            <a:extLst>
              <a:ext uri="{FF2B5EF4-FFF2-40B4-BE49-F238E27FC236}">
                <a16:creationId xmlns:a16="http://schemas.microsoft.com/office/drawing/2014/main" id="{1FE05F69-81FE-41EC-874F-C9DA7048A5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" b="12"/>
          <a:stretch/>
        </p:blipFill>
        <p:spPr>
          <a:xfrm>
            <a:off x="0" y="-75415"/>
            <a:ext cx="12192000" cy="6408000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66F458A5-2AF5-4290-8A07-8B68C223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445052" y="1976758"/>
            <a:ext cx="4954159" cy="3748194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setup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command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management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Scheduling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Communication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4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02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5657" y="2604280"/>
            <a:ext cx="6338203" cy="3342747"/>
          </a:xfrm>
        </p:spPr>
        <p:txBody>
          <a:bodyPr vert="horz" lIns="0" tIns="45720" rIns="0" bIns="45720" rtlCol="0">
            <a:normAutofit/>
          </a:bodyPr>
          <a:lstStyle/>
          <a:p>
            <a:pPr marL="216000" indent="0"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n-US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file management system.</a:t>
            </a:r>
          </a:p>
          <a:p>
            <a:pPr marL="558900" indent="-342900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 various types of command and give respective outputs.</a:t>
            </a:r>
          </a:p>
          <a:p>
            <a:pPr marL="558900" indent="-342900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Specially compatible with file management system,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Scheduling, Memory Management &amp; Inter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Communication</a:t>
            </a:r>
          </a:p>
          <a:p>
            <a:pPr marL="558900" indent="-342900"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Laptop screen with some code">
            <a:extLst>
              <a:ext uri="{FF2B5EF4-FFF2-40B4-BE49-F238E27FC236}">
                <a16:creationId xmlns:a16="http://schemas.microsoft.com/office/drawing/2014/main" id="{BF79C0FC-6A53-48FD-A2FB-DC1F7E6C6B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272580" y="2125663"/>
            <a:ext cx="4150827" cy="37782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25/05/2024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B821F-B541-46B1-BC2A-76D9C1FC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1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25/05/2024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6" name="Picture Placeholder 15" descr="Man shows something on laptop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-75414"/>
            <a:ext cx="12187578" cy="64080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Setup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17B3A-F74B-4C4D-837E-EF5358943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715" y="1812758"/>
            <a:ext cx="10905457" cy="3701921"/>
          </a:xfrm>
        </p:spPr>
        <p:txBody>
          <a:bodyPr numCol="1" spcCol="540000"/>
          <a:lstStyle/>
          <a:p>
            <a:pPr marL="0" indent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our OS development we set up our environment in the following way: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 visual studio 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 .NET framework 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CosMos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OS development kit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 VMWare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b="39605"/>
          <a:stretch/>
        </p:blipFill>
        <p:spPr>
          <a:xfrm>
            <a:off x="3288777" y="2171469"/>
            <a:ext cx="821134" cy="5667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983" y="3193570"/>
            <a:ext cx="1271091" cy="4139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4128" y="3663718"/>
            <a:ext cx="474649" cy="47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6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25/05/2024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461276" y="1789205"/>
            <a:ext cx="4634724" cy="40884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: To print anything.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date : To print the current date.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print the current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 : To print all the file or directory.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shutdown : To close the 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 : To change the directory.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Management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CPU/Process scheduling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cpuscd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: mem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 Process communication: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34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Group of people discuss something">
            <a:extLst>
              <a:ext uri="{FF2B5EF4-FFF2-40B4-BE49-F238E27FC236}">
                <a16:creationId xmlns:a16="http://schemas.microsoft.com/office/drawing/2014/main" id="{8E4315D2-4A95-4A93-B1F8-7FD58C7B2B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2" y="-37707"/>
            <a:ext cx="12172676" cy="640016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A019A2A-640A-4285-BA5E-7A47E95D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Management System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1D6E0-6A9C-4ADB-984E-B54DD59C6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08802" y="2111627"/>
            <a:ext cx="2543380" cy="3311706"/>
          </a:xfrm>
        </p:spPr>
        <p:txBody>
          <a:bodyPr>
            <a:noAutofit/>
          </a:bodyPr>
          <a:lstStyle/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createfile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writefile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readfile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appendfile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updatefile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deletefile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createdir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deletedir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3FEC5-159E-43A5-9588-54A48A0C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25/05/2024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E83EE9-686B-49B9-8CF4-6F5F84A0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23" name="Picture Placeholder 22" descr="Hand on the keyboard">
            <a:extLst>
              <a:ext uri="{FF2B5EF4-FFF2-40B4-BE49-F238E27FC236}">
                <a16:creationId xmlns:a16="http://schemas.microsoft.com/office/drawing/2014/main" id="{F00E1472-27F6-44F9-9FC8-BE4D077BF74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" b="12"/>
          <a:stretch/>
        </p:blipFill>
        <p:spPr/>
      </p:pic>
    </p:spTree>
    <p:extLst>
      <p:ext uri="{BB962C8B-B14F-4D97-AF65-F5344CB8AC3E}">
        <p14:creationId xmlns:p14="http://schemas.microsoft.com/office/powerpoint/2010/main" val="318931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609600"/>
            <a:ext cx="8166772" cy="10495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328421"/>
            <a:ext cx="4546879" cy="358148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‘mem’.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will take the number of memory blocks with size first. And then 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take the number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processes with size.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allocation we used: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fit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fit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Worst fit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25/05/2024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554" y="3035430"/>
            <a:ext cx="3267531" cy="310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1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609600"/>
            <a:ext cx="8355308" cy="91754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Scheduling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778" y="1753040"/>
            <a:ext cx="2955947" cy="268698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320660"/>
            <a:ext cx="4414903" cy="381514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CPU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command is ‘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cpuscd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take the number of processes with burst time, arrival time and priority.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scheduling algorithms are: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FCFS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SJF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Round Robin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25/05/2024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779" y="4440025"/>
            <a:ext cx="2955946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7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190" y="185394"/>
            <a:ext cx="8915399" cy="15491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 Process Communication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8190" y="1731485"/>
            <a:ext cx="3293113" cy="302530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inter process communication we used: ‘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command.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25/05/2024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902" y="1645372"/>
            <a:ext cx="3579948" cy="25401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938" y="4306758"/>
            <a:ext cx="3552912" cy="219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A09386F-CDB5-4CE9-AE70-AE4E53A633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65060F-1094-41F3-95E3-03DA10677C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8F16D9-EB65-4F11-9CD9-58377B437CF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374</Words>
  <Application>Microsoft Office PowerPoint</Application>
  <PresentationFormat>Widescreen</PresentationFormat>
  <Paragraphs>91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Basic cmd based operating system.</vt:lpstr>
      <vt:lpstr>Contents</vt:lpstr>
      <vt:lpstr>Introduction</vt:lpstr>
      <vt:lpstr>Environmental Setup</vt:lpstr>
      <vt:lpstr>Available command</vt:lpstr>
      <vt:lpstr>File Management System</vt:lpstr>
      <vt:lpstr>Memory Management</vt:lpstr>
      <vt:lpstr>Process Scheduling</vt:lpstr>
      <vt:lpstr>Inter Process Communication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2024-02-21T17:13:40Z</dcterms:created>
  <dcterms:modified xsi:type="dcterms:W3CDTF">2024-05-25T05:40:47Z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