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f955dc6cc_0_24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Google Shape;113;g3f955dc6c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f955dc6cc_0_25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Google Shape;119;g3f955dc6cc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f955dc6cc_0_25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Google Shape;125;g3f955dc6c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f955dc6cc_0_26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Google Shape;132;g3f955dc6cc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f955dc6cc_0_27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Google Shape;138;g3f955dc6c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f955dc6cc_0_27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Google Shape;144;g3f955dc6cc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f955dc6cc_0_28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Google Shape;151;g3f955dc6cc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f955dc6cc_0_28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Google Shape;157;g3f955dc6c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f955dc6cc_0_29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Google Shape;164;g3f955dc6c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f955dc6cc_0_30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Google Shape;171;g3f955dc6cc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f955dc6cc_0_20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Google Shape;63;g3f955dc6cc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f955dc6cc_0_3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Google Shape;179;g3f955dc6c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f955dc6cc_0_3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Google Shape;185;g3f955dc6cc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f955dc6cc_0_32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Google Shape;194;g3f955dc6cc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f955dc6cc_0_32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Google Shape;203;g3f955dc6cc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3f955dc6cc_0_34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Google Shape;212;g3f955dc6cc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f955dc6cc_0_20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Google Shape;70;g3f955dc6c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f955dc6cc_0_2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Google Shape;76;g3f955dc6c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f955dc6cc_0_22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Google Shape;82;g3f955dc6c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f955dc6cc_0_22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Google Shape;88;g3f955dc6c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f955dc6cc_0_9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Google Shape;94;g3f955dc6c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f955dc6cc_0_23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Google Shape;101;g3f955dc6cc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f955dc6cc_0_24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Google Shape;107;g3f955dc6c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Intro to Github</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Jessica Young</a:t>
            </a:r>
            <a:endParaRPr/>
          </a:p>
          <a:p>
            <a:pPr indent="0" lvl="0" marL="0">
              <a:spcBef>
                <a:spcPts val="0"/>
              </a:spcBef>
              <a:spcAft>
                <a:spcPts val="0"/>
              </a:spcAft>
              <a:buNone/>
            </a:pPr>
            <a:r>
              <a:rPr lang="en"/>
              <a:t>jyoung22@nd.edu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 blank repository on GitHub should resemble this!</a:t>
            </a:r>
            <a:endParaRPr/>
          </a:p>
        </p:txBody>
      </p:sp>
      <p:pic>
        <p:nvPicPr>
          <p:cNvPr id="116" name="Google Shape;116;p22"/>
          <p:cNvPicPr preferRelativeResize="0"/>
          <p:nvPr/>
        </p:nvPicPr>
        <p:blipFill>
          <a:blip r:embed="rId3">
            <a:alphaModFix/>
          </a:blip>
          <a:stretch>
            <a:fillRect/>
          </a:stretch>
        </p:blipFill>
        <p:spPr>
          <a:xfrm>
            <a:off x="152400" y="152400"/>
            <a:ext cx="6086362" cy="3925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Click the green ‘Clone or Download’ button</a:t>
            </a:r>
            <a:endParaRPr/>
          </a:p>
          <a:p>
            <a:pPr indent="-342900" lvl="0" marL="457200" rtl="0">
              <a:spcBef>
                <a:spcPts val="0"/>
              </a:spcBef>
              <a:spcAft>
                <a:spcPts val="0"/>
              </a:spcAft>
              <a:buSzPts val="1800"/>
              <a:buAutoNum type="arabicPeriod"/>
            </a:pPr>
            <a:r>
              <a:rPr lang="en"/>
              <a:t>Copy the link that appears to your clipboard</a:t>
            </a:r>
            <a:endParaRPr/>
          </a:p>
          <a:p>
            <a:pPr indent="-342900" lvl="0" marL="457200" rtl="0">
              <a:spcBef>
                <a:spcPts val="0"/>
              </a:spcBef>
              <a:spcAft>
                <a:spcPts val="0"/>
              </a:spcAft>
              <a:buSzPts val="1800"/>
              <a:buAutoNum type="arabicPeriod"/>
            </a:pPr>
            <a:r>
              <a:rPr lang="en"/>
              <a:t>In the GitHub Desktop application, Click ‘File’</a:t>
            </a:r>
            <a:endParaRPr/>
          </a:p>
          <a:p>
            <a:pPr indent="-342900" lvl="0" marL="457200" rtl="0">
              <a:spcBef>
                <a:spcPts val="0"/>
              </a:spcBef>
              <a:spcAft>
                <a:spcPts val="0"/>
              </a:spcAft>
              <a:buSzPts val="1800"/>
              <a:buAutoNum type="arabicPeriod"/>
            </a:pPr>
            <a:r>
              <a:rPr lang="en"/>
              <a:t>Click ‘Clone Repository’</a:t>
            </a:r>
            <a:endParaRPr/>
          </a:p>
          <a:p>
            <a:pPr indent="-342900" lvl="0" marL="457200" rtl="0">
              <a:spcBef>
                <a:spcPts val="0"/>
              </a:spcBef>
              <a:spcAft>
                <a:spcPts val="0"/>
              </a:spcAft>
              <a:buSzPts val="1800"/>
              <a:buAutoNum type="arabicPeriod"/>
            </a:pPr>
            <a:r>
              <a:rPr lang="en"/>
              <a:t>Go to the URL tab and paste in the URL from your clipboard</a:t>
            </a:r>
            <a:endParaRPr/>
          </a:p>
          <a:p>
            <a:pPr indent="-317500" lvl="1" marL="914400" rtl="0">
              <a:spcBef>
                <a:spcPts val="0"/>
              </a:spcBef>
              <a:spcAft>
                <a:spcPts val="0"/>
              </a:spcAft>
              <a:buSzPts val="1400"/>
              <a:buAutoNum type="alphaLcPeriod"/>
            </a:pPr>
            <a:r>
              <a:rPr lang="en"/>
              <a:t>Note: you can change the local path to be where ever you want to store this repo</a:t>
            </a:r>
            <a:endParaRPr/>
          </a:p>
          <a:p>
            <a:pPr indent="-342900" lvl="0" marL="457200" rtl="0">
              <a:spcBef>
                <a:spcPts val="0"/>
              </a:spcBef>
              <a:spcAft>
                <a:spcPts val="0"/>
              </a:spcAft>
              <a:buSzPts val="1800"/>
              <a:buAutoNum type="arabicPeriod"/>
            </a:pPr>
            <a:r>
              <a:rPr lang="en"/>
              <a:t>Now click ‘Clone’</a:t>
            </a:r>
            <a:endParaRPr/>
          </a:p>
          <a:p>
            <a:pPr indent="-342900" lvl="0" marL="457200">
              <a:spcBef>
                <a:spcPts val="0"/>
              </a:spcBef>
              <a:spcAft>
                <a:spcPts val="0"/>
              </a:spcAft>
              <a:buSzPts val="1800"/>
              <a:buAutoNum type="arabicPeriod"/>
            </a:pPr>
            <a:r>
              <a:rPr lang="en"/>
              <a:t>KABLAM!</a:t>
            </a:r>
            <a:endParaRPr/>
          </a:p>
        </p:txBody>
      </p:sp>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Add a GitHub Repository to Your GitHub Desktop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Interacting With Repos</a:t>
            </a:r>
            <a:endParaRPr/>
          </a:p>
        </p:txBody>
      </p:sp>
      <p:sp>
        <p:nvSpPr>
          <p:cNvPr id="128" name="Google Shape;128;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AutoNum type="arabicPeriod"/>
            </a:pPr>
            <a:r>
              <a:rPr lang="en"/>
              <a:t>Documenting Your Project</a:t>
            </a:r>
            <a:endParaRPr/>
          </a:p>
          <a:p>
            <a:pPr indent="-342900" lvl="0" marL="457200" rtl="0">
              <a:spcBef>
                <a:spcPts val="0"/>
              </a:spcBef>
              <a:spcAft>
                <a:spcPts val="0"/>
              </a:spcAft>
              <a:buSzPts val="1800"/>
              <a:buAutoNum type="arabicPeriod"/>
            </a:pPr>
            <a:r>
              <a:rPr lang="en"/>
              <a:t>Pushing to GitHub</a:t>
            </a:r>
            <a:endParaRPr/>
          </a:p>
          <a:p>
            <a:pPr indent="-342900" lvl="0" marL="457200">
              <a:spcBef>
                <a:spcPts val="0"/>
              </a:spcBef>
              <a:spcAft>
                <a:spcPts val="0"/>
              </a:spcAft>
              <a:buSzPts val="1800"/>
              <a:buAutoNum type="arabicPeriod"/>
            </a:pPr>
            <a:r>
              <a:rPr lang="en"/>
              <a:t>Pulling from GitHub</a:t>
            </a:r>
            <a:endParaRPr/>
          </a:p>
        </p:txBody>
      </p:sp>
      <p:sp>
        <p:nvSpPr>
          <p:cNvPr id="129" name="Google Shape;129;p24"/>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Documenting Your Project</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key to success is to always document your projects. This can be as simple as creating a text file that declares what the project is, what it aims to do, and what your next steps.</a:t>
            </a:r>
            <a:endParaRPr/>
          </a:p>
          <a:p>
            <a:pPr indent="0" lvl="0" marL="0" rtl="0">
              <a:spcBef>
                <a:spcPts val="1600"/>
              </a:spcBef>
              <a:spcAft>
                <a:spcPts val="0"/>
              </a:spcAft>
              <a:buNone/>
            </a:pPr>
            <a:r>
              <a:t/>
            </a:r>
            <a:endParaRPr/>
          </a:p>
          <a:p>
            <a:pPr indent="0" lvl="0" marL="0">
              <a:spcBef>
                <a:spcPts val="1600"/>
              </a:spcBef>
              <a:spcAft>
                <a:spcPts val="1600"/>
              </a:spcAft>
              <a:buNone/>
            </a:pPr>
            <a:r>
              <a:rPr lang="en"/>
              <a:t>This is usually what the README file in GitHub is for!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Documenting Your Project</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In Github Desktop, click on the blue link that says ‘open this </a:t>
            </a:r>
            <a:r>
              <a:rPr lang="en"/>
              <a:t>repository</a:t>
            </a:r>
            <a:r>
              <a:rPr lang="en"/>
              <a:t>’</a:t>
            </a:r>
            <a:endParaRPr/>
          </a:p>
          <a:p>
            <a:pPr indent="-342900" lvl="0" marL="457200" rtl="0">
              <a:spcBef>
                <a:spcPts val="0"/>
              </a:spcBef>
              <a:spcAft>
                <a:spcPts val="0"/>
              </a:spcAft>
              <a:buSzPts val="1800"/>
              <a:buAutoNum type="arabicPeriod"/>
            </a:pPr>
            <a:r>
              <a:rPr lang="en"/>
              <a:t>In your local folder, open up your README.md file using your preferred text editor (Notepad, Notepad ++, Atom, TextWrangler, etc.)</a:t>
            </a:r>
            <a:endParaRPr/>
          </a:p>
          <a:p>
            <a:pPr indent="-342900" lvl="0" marL="457200" rtl="0">
              <a:spcBef>
                <a:spcPts val="0"/>
              </a:spcBef>
              <a:spcAft>
                <a:spcPts val="0"/>
              </a:spcAft>
              <a:buSzPts val="1800"/>
              <a:buAutoNum type="arabicPeriod"/>
            </a:pPr>
            <a:r>
              <a:rPr lang="en"/>
              <a:t>Write a few lines- it can be literally anything since this is practice! And save your file!</a:t>
            </a:r>
            <a:endParaRPr/>
          </a:p>
          <a:p>
            <a:pPr indent="0" lvl="0" marL="0" rtl="0">
              <a:spcBef>
                <a:spcPts val="1600"/>
              </a:spcBef>
              <a:spcAft>
                <a:spcPts val="1600"/>
              </a:spcAft>
              <a:buNone/>
            </a:pPr>
            <a:r>
              <a:rPr lang="en"/>
              <a:t>** Note, these steps should also be followed for when you’re adding new files. I.E. place your files to add inside this local folder when you want to add new files! </a:t>
            </a:r>
            <a:r>
              <a:rPr lang="en"/>
              <a:t>Alternatively</a:t>
            </a:r>
            <a:r>
              <a:rPr lang="en"/>
              <a:t>, brute force it and add the file directly using GitHub online 😏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Pushing to GitHub</a:t>
            </a:r>
            <a:endParaRPr/>
          </a:p>
        </p:txBody>
      </p:sp>
      <p:sp>
        <p:nvSpPr>
          <p:cNvPr id="147" name="Google Shape;147;p2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Back in your GitHub Desktop, you can see that it’s reflecting these new changes in your MD file. You need to make sure that this changed file has a checkmark to the left of it like so. This yellow circle symbol indicates that changes were made that haven’t been pushed yet.</a:t>
            </a:r>
            <a:endParaRPr/>
          </a:p>
        </p:txBody>
      </p:sp>
      <p:pic>
        <p:nvPicPr>
          <p:cNvPr id="148" name="Google Shape;148;p27"/>
          <p:cNvPicPr preferRelativeResize="0"/>
          <p:nvPr/>
        </p:nvPicPr>
        <p:blipFill>
          <a:blip r:embed="rId3">
            <a:alphaModFix/>
          </a:blip>
          <a:stretch>
            <a:fillRect/>
          </a:stretch>
        </p:blipFill>
        <p:spPr>
          <a:xfrm>
            <a:off x="5836752" y="445025"/>
            <a:ext cx="2450075" cy="437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Pushing to GitHub</a:t>
            </a:r>
            <a:endParaRPr/>
          </a:p>
        </p:txBody>
      </p:sp>
      <p:sp>
        <p:nvSpPr>
          <p:cNvPr id="154" name="Google Shape;154;p28"/>
          <p:cNvSpPr txBox="1"/>
          <p:nvPr>
            <p:ph idx="1" type="body"/>
          </p:nvPr>
        </p:nvSpPr>
        <p:spPr>
          <a:xfrm>
            <a:off x="311700" y="1152475"/>
            <a:ext cx="8520600" cy="3286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Before you can push, aka upload this file to Github and merge it with the old one, you have to tell Git you want to do that (this is called adding and </a:t>
            </a:r>
            <a:r>
              <a:rPr lang="en"/>
              <a:t>committing</a:t>
            </a:r>
            <a:r>
              <a:rPr lang="en"/>
              <a:t> which are normally 2 separate steps if using the command line). This is accomplished by having that checkmark shown!</a:t>
            </a:r>
            <a:endParaRPr/>
          </a:p>
          <a:p>
            <a:pPr indent="-342900" lvl="0" marL="457200" rtl="0">
              <a:spcBef>
                <a:spcPts val="0"/>
              </a:spcBef>
              <a:spcAft>
                <a:spcPts val="0"/>
              </a:spcAft>
              <a:buSzPts val="1800"/>
              <a:buAutoNum type="arabicPeriod"/>
            </a:pPr>
            <a:r>
              <a:rPr lang="en"/>
              <a:t>Now you </a:t>
            </a:r>
            <a:r>
              <a:rPr i="1" lang="en"/>
              <a:t>need</a:t>
            </a:r>
            <a:r>
              <a:rPr lang="en"/>
              <a:t> to fill in the summary or else you cannot push to Github. This is required so that GitHub can show why these changes occurred. This is useful for you to look back and see why you made certain changes in your code. Furthermore, you can then use this to go back to certain commits if your code every breaks. A more detailed description can be filled in, but is not necessary.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Pushing to GitHub</a:t>
            </a:r>
            <a:endParaRPr/>
          </a:p>
        </p:txBody>
      </p:sp>
      <p:sp>
        <p:nvSpPr>
          <p:cNvPr id="160" name="Google Shape;160;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startAt="3"/>
            </a:pPr>
            <a:r>
              <a:rPr lang="en" sz="1800"/>
              <a:t>Click the blue ‘Commit to master’ button when ready to merge online</a:t>
            </a:r>
            <a:endParaRPr sz="1800"/>
          </a:p>
          <a:p>
            <a:pPr indent="0" lvl="0" marL="0">
              <a:spcBef>
                <a:spcPts val="1600"/>
              </a:spcBef>
              <a:spcAft>
                <a:spcPts val="1600"/>
              </a:spcAft>
              <a:buNone/>
            </a:pPr>
            <a:r>
              <a:t/>
            </a:r>
            <a:endParaRPr/>
          </a:p>
        </p:txBody>
      </p:sp>
      <p:pic>
        <p:nvPicPr>
          <p:cNvPr id="161" name="Google Shape;161;p29"/>
          <p:cNvPicPr preferRelativeResize="0"/>
          <p:nvPr/>
        </p:nvPicPr>
        <p:blipFill>
          <a:blip r:embed="rId3">
            <a:alphaModFix/>
          </a:blip>
          <a:stretch>
            <a:fillRect/>
          </a:stretch>
        </p:blipFill>
        <p:spPr>
          <a:xfrm>
            <a:off x="4940744" y="1222250"/>
            <a:ext cx="3783219" cy="3119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Pushing to GitHub</a:t>
            </a:r>
            <a:endParaRPr/>
          </a:p>
        </p:txBody>
      </p:sp>
      <p:sp>
        <p:nvSpPr>
          <p:cNvPr id="167" name="Google Shape;167;p3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startAt="4"/>
            </a:pPr>
            <a:r>
              <a:rPr lang="en"/>
              <a:t>Once you’ve made the commit, now you can push your updated file on line. To do this, click where it says ‘Push Origin’ in the top right of the Desktop application.</a:t>
            </a:r>
            <a:endParaRPr/>
          </a:p>
          <a:p>
            <a:pPr indent="-317500" lvl="0" marL="457200">
              <a:spcBef>
                <a:spcPts val="0"/>
              </a:spcBef>
              <a:spcAft>
                <a:spcPts val="0"/>
              </a:spcAft>
              <a:buSzPts val="1400"/>
              <a:buAutoNum type="arabicPeriod" startAt="4"/>
            </a:pPr>
            <a:r>
              <a:rPr lang="en"/>
              <a:t>Now if you refresh your online GitHub repo, you’ll see your new commit!</a:t>
            </a:r>
            <a:endParaRPr/>
          </a:p>
        </p:txBody>
      </p:sp>
      <p:pic>
        <p:nvPicPr>
          <p:cNvPr id="168" name="Google Shape;168;p30"/>
          <p:cNvPicPr preferRelativeResize="0"/>
          <p:nvPr/>
        </p:nvPicPr>
        <p:blipFill>
          <a:blip r:embed="rId3">
            <a:alphaModFix/>
          </a:blip>
          <a:stretch>
            <a:fillRect/>
          </a:stretch>
        </p:blipFill>
        <p:spPr>
          <a:xfrm>
            <a:off x="4919025" y="2122563"/>
            <a:ext cx="4086725" cy="898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Pulling From GitHub</a:t>
            </a:r>
            <a:endParaRPr/>
          </a:p>
        </p:txBody>
      </p:sp>
      <p:sp>
        <p:nvSpPr>
          <p:cNvPr id="174" name="Google Shape;174;p3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is only useful if you are working from multiple computers </a:t>
            </a:r>
            <a:r>
              <a:rPr i="1" lang="en"/>
              <a:t>or</a:t>
            </a:r>
            <a:r>
              <a:rPr lang="en"/>
              <a:t> with multiple collaborators.</a:t>
            </a:r>
            <a:endParaRPr/>
          </a:p>
          <a:p>
            <a:pPr indent="0" lvl="0" marL="0" rtl="0">
              <a:spcBef>
                <a:spcPts val="1600"/>
              </a:spcBef>
              <a:spcAft>
                <a:spcPts val="0"/>
              </a:spcAft>
              <a:buNone/>
            </a:pPr>
            <a:r>
              <a:rPr lang="en"/>
              <a:t>There are 3 ways to pull using GitHub Desktop, </a:t>
            </a:r>
            <a:endParaRPr/>
          </a:p>
          <a:p>
            <a:pPr indent="-317500" lvl="0" marL="457200" rtl="0">
              <a:spcBef>
                <a:spcPts val="1600"/>
              </a:spcBef>
              <a:spcAft>
                <a:spcPts val="0"/>
              </a:spcAft>
              <a:buSzPts val="1400"/>
              <a:buAutoNum type="arabicPeriod"/>
            </a:pPr>
            <a:r>
              <a:rPr lang="en"/>
              <a:t>clicking on the ‘Fetch Origin’ button (which only appears if you have no commits pending) </a:t>
            </a:r>
            <a:endParaRPr/>
          </a:p>
          <a:p>
            <a:pPr indent="-317500" lvl="0" marL="457200" rtl="0">
              <a:spcBef>
                <a:spcPts val="0"/>
              </a:spcBef>
              <a:spcAft>
                <a:spcPts val="0"/>
              </a:spcAft>
              <a:buSzPts val="1400"/>
              <a:buAutoNum type="arabicPeriod"/>
            </a:pPr>
            <a:r>
              <a:rPr lang="en"/>
              <a:t>by going into the Repository menu and clicking ‘Pull’</a:t>
            </a:r>
            <a:endParaRPr/>
          </a:p>
          <a:p>
            <a:pPr indent="-317500" lvl="0" marL="457200">
              <a:spcBef>
                <a:spcPts val="0"/>
              </a:spcBef>
              <a:spcAft>
                <a:spcPts val="0"/>
              </a:spcAft>
              <a:buSzPts val="1400"/>
              <a:buAutoNum type="arabicPeriod"/>
            </a:pPr>
            <a:r>
              <a:rPr lang="en"/>
              <a:t>Using your machine’s hotkeys (i.e. shift, command P for Mac).</a:t>
            </a:r>
            <a:endParaRPr/>
          </a:p>
        </p:txBody>
      </p:sp>
      <p:pic>
        <p:nvPicPr>
          <p:cNvPr id="175" name="Google Shape;175;p31"/>
          <p:cNvPicPr preferRelativeResize="0"/>
          <p:nvPr/>
        </p:nvPicPr>
        <p:blipFill>
          <a:blip r:embed="rId3">
            <a:alphaModFix/>
          </a:blip>
          <a:stretch>
            <a:fillRect/>
          </a:stretch>
        </p:blipFill>
        <p:spPr>
          <a:xfrm>
            <a:off x="5165067" y="1423425"/>
            <a:ext cx="2914383" cy="610287"/>
          </a:xfrm>
          <a:prstGeom prst="rect">
            <a:avLst/>
          </a:prstGeom>
          <a:noFill/>
          <a:ln>
            <a:noFill/>
          </a:ln>
        </p:spPr>
      </p:pic>
      <p:pic>
        <p:nvPicPr>
          <p:cNvPr id="176" name="Google Shape;176;p31"/>
          <p:cNvPicPr preferRelativeResize="0"/>
          <p:nvPr/>
        </p:nvPicPr>
        <p:blipFill>
          <a:blip r:embed="rId4">
            <a:alphaModFix/>
          </a:blip>
          <a:stretch>
            <a:fillRect/>
          </a:stretch>
        </p:blipFill>
        <p:spPr>
          <a:xfrm>
            <a:off x="5523009" y="2319100"/>
            <a:ext cx="2198515" cy="230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GitHub Basics</a:t>
            </a:r>
            <a:endParaRPr/>
          </a:p>
        </p:txBody>
      </p:sp>
      <p:sp>
        <p:nvSpPr>
          <p:cNvPr id="66" name="Google Shape;66;p14"/>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7" name="Google Shape;67;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AutoNum type="arabicPeriod"/>
            </a:pPr>
            <a:r>
              <a:rPr lang="en"/>
              <a:t>Installing GitHub and Git</a:t>
            </a:r>
            <a:endParaRPr/>
          </a:p>
          <a:p>
            <a:pPr indent="-342900" lvl="0" marL="457200" rtl="0">
              <a:spcBef>
                <a:spcPts val="0"/>
              </a:spcBef>
              <a:spcAft>
                <a:spcPts val="0"/>
              </a:spcAft>
              <a:buSzPts val="1800"/>
              <a:buAutoNum type="arabicPeriod"/>
            </a:pPr>
            <a:r>
              <a:rPr lang="en"/>
              <a:t>Connecting Git and GitHub</a:t>
            </a:r>
            <a:endParaRPr/>
          </a:p>
          <a:p>
            <a:pPr indent="-342900" lvl="0" marL="457200" rtl="0">
              <a:spcBef>
                <a:spcPts val="0"/>
              </a:spcBef>
              <a:spcAft>
                <a:spcPts val="0"/>
              </a:spcAft>
              <a:buSzPts val="1800"/>
              <a:buAutoNum type="arabicPeriod"/>
            </a:pPr>
            <a:r>
              <a:rPr lang="en"/>
              <a:t>Why use Git?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Advice to Live By Forever</a:t>
            </a:r>
            <a:endParaRPr/>
          </a:p>
        </p:txBody>
      </p:sp>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At the beginning of every day, when you’re about to work on a project that is hosted in GitHub, PULL! You never know which collaborator got inspired at 4am and made new commits online!</a:t>
            </a:r>
            <a:endParaRPr/>
          </a:p>
          <a:p>
            <a:pPr indent="-342900" lvl="0" marL="457200" rtl="0">
              <a:spcBef>
                <a:spcPts val="0"/>
              </a:spcBef>
              <a:spcAft>
                <a:spcPts val="0"/>
              </a:spcAft>
              <a:buSzPts val="1800"/>
              <a:buChar char="❖"/>
            </a:pPr>
            <a:r>
              <a:rPr lang="en"/>
              <a:t>At the end of every day, when you’re about to stop working on a project hosted in GitHub, PUSH your changes to the online so that others know your progress and can work off it when they get inspired at 4 am.</a:t>
            </a:r>
            <a:endParaRPr/>
          </a:p>
          <a:p>
            <a:pPr indent="-342900" lvl="0" marL="457200" rtl="0">
              <a:spcBef>
                <a:spcPts val="0"/>
              </a:spcBef>
              <a:spcAft>
                <a:spcPts val="0"/>
              </a:spcAft>
              <a:buSzPts val="1800"/>
              <a:buChar char="❖"/>
            </a:pPr>
            <a:r>
              <a:rPr lang="en"/>
              <a:t>All of this avoids merge conflicts! *SCARY!*</a:t>
            </a:r>
            <a:endParaRPr/>
          </a:p>
          <a:p>
            <a:pPr indent="-342900" lvl="0" marL="457200">
              <a:spcBef>
                <a:spcPts val="0"/>
              </a:spcBef>
              <a:spcAft>
                <a:spcPts val="0"/>
              </a:spcAft>
              <a:buSzPts val="1800"/>
              <a:buChar char="❖"/>
            </a:pPr>
            <a:r>
              <a:rPr lang="en"/>
              <a:t>Don’t be afraid of branching. It’s just fancy talk for folders. And time. (like if everything is already good, and you want to add more but don’t want to break the Master, that is the finalized product): good for coding new features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Interactions!</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stop sleeping, and try pulling your neighbor’s/friend’s GitHub projects.</a:t>
            </a:r>
            <a:endParaRPr/>
          </a:p>
          <a:p>
            <a:pPr indent="0" lvl="0" marL="0">
              <a:spcBef>
                <a:spcPts val="1600"/>
              </a:spcBef>
              <a:spcAft>
                <a:spcPts val="1600"/>
              </a:spcAft>
              <a:buNone/>
            </a:pPr>
            <a:r>
              <a:t/>
            </a:r>
            <a:endParaRPr/>
          </a:p>
        </p:txBody>
      </p:sp>
      <p:sp>
        <p:nvSpPr>
          <p:cNvPr id="189" name="Google Shape;189;p33"/>
          <p:cNvSpPr txBox="1"/>
          <p:nvPr/>
        </p:nvSpPr>
        <p:spPr>
          <a:xfrm>
            <a:off x="2117650" y="1635400"/>
            <a:ext cx="4882800" cy="2310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chemeClr val="accent3"/>
                </a:solidFill>
                <a:latin typeface="Average"/>
                <a:ea typeface="Average"/>
                <a:cs typeface="Average"/>
                <a:sym typeface="Average"/>
              </a:rPr>
              <a:t>** Try to figure out how to add one another as collaborators to the repo. If they aren’t a contributor then they can pull and then make a push request which requires approve to finalize, not ideal if you’re actually collaborating!**</a:t>
            </a:r>
            <a:endParaRPr/>
          </a:p>
        </p:txBody>
      </p:sp>
      <p:pic>
        <p:nvPicPr>
          <p:cNvPr id="190" name="Google Shape;190;p33"/>
          <p:cNvPicPr preferRelativeResize="0"/>
          <p:nvPr/>
        </p:nvPicPr>
        <p:blipFill>
          <a:blip r:embed="rId3">
            <a:alphaModFix/>
          </a:blip>
          <a:stretch>
            <a:fillRect/>
          </a:stretch>
        </p:blipFill>
        <p:spPr>
          <a:xfrm>
            <a:off x="2342187" y="3391975"/>
            <a:ext cx="4433726" cy="1751526"/>
          </a:xfrm>
          <a:prstGeom prst="rect">
            <a:avLst/>
          </a:prstGeom>
          <a:noFill/>
          <a:ln>
            <a:noFill/>
          </a:ln>
        </p:spPr>
      </p:pic>
      <p:sp>
        <p:nvSpPr>
          <p:cNvPr id="191" name="Google Shape;191;p33"/>
          <p:cNvSpPr/>
          <p:nvPr/>
        </p:nvSpPr>
        <p:spPr>
          <a:xfrm>
            <a:off x="5171650" y="3294513"/>
            <a:ext cx="830100" cy="572700"/>
          </a:xfrm>
          <a:prstGeom prst="ellipse">
            <a:avLst/>
          </a:prstGeom>
          <a:no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Interactions! V 2.0!</a:t>
            </a:r>
            <a:endParaRPr/>
          </a:p>
        </p:txBody>
      </p:sp>
      <p:sp>
        <p:nvSpPr>
          <p:cNvPr id="197" name="Google Shape;19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Now try forking another friend/neighbors repository. </a:t>
            </a:r>
            <a:endParaRPr/>
          </a:p>
        </p:txBody>
      </p:sp>
      <p:sp>
        <p:nvSpPr>
          <p:cNvPr id="198" name="Google Shape;198;p34"/>
          <p:cNvSpPr txBox="1"/>
          <p:nvPr/>
        </p:nvSpPr>
        <p:spPr>
          <a:xfrm>
            <a:off x="1983300" y="1936150"/>
            <a:ext cx="4836600" cy="2262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chemeClr val="accent3"/>
                </a:solidFill>
                <a:latin typeface="Average"/>
                <a:ea typeface="Average"/>
                <a:cs typeface="Average"/>
                <a:sym typeface="Average"/>
              </a:rPr>
              <a:t>** Discussion: What is forking? Benefits? Drawbacks? Problems with the name?**</a:t>
            </a:r>
            <a:endParaRPr/>
          </a:p>
        </p:txBody>
      </p:sp>
      <p:pic>
        <p:nvPicPr>
          <p:cNvPr id="199" name="Google Shape;199;p34"/>
          <p:cNvPicPr preferRelativeResize="0"/>
          <p:nvPr/>
        </p:nvPicPr>
        <p:blipFill>
          <a:blip r:embed="rId3">
            <a:alphaModFix/>
          </a:blip>
          <a:stretch>
            <a:fillRect/>
          </a:stretch>
        </p:blipFill>
        <p:spPr>
          <a:xfrm>
            <a:off x="1764675" y="2820300"/>
            <a:ext cx="5273851" cy="269825"/>
          </a:xfrm>
          <a:prstGeom prst="rect">
            <a:avLst/>
          </a:prstGeom>
          <a:noFill/>
          <a:ln>
            <a:noFill/>
          </a:ln>
        </p:spPr>
      </p:pic>
      <p:sp>
        <p:nvSpPr>
          <p:cNvPr id="200" name="Google Shape;200;p34"/>
          <p:cNvSpPr/>
          <p:nvPr/>
        </p:nvSpPr>
        <p:spPr>
          <a:xfrm>
            <a:off x="6338750" y="2694150"/>
            <a:ext cx="830100" cy="572700"/>
          </a:xfrm>
          <a:prstGeom prst="ellipse">
            <a:avLst/>
          </a:prstGeom>
          <a:no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Interactions! V 3.0!</a:t>
            </a:r>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Now try forking another friend/neighbors repository. </a:t>
            </a:r>
            <a:endParaRPr/>
          </a:p>
        </p:txBody>
      </p:sp>
      <p:sp>
        <p:nvSpPr>
          <p:cNvPr id="207" name="Google Shape;207;p35"/>
          <p:cNvSpPr txBox="1"/>
          <p:nvPr/>
        </p:nvSpPr>
        <p:spPr>
          <a:xfrm>
            <a:off x="1983300" y="1936150"/>
            <a:ext cx="4836600" cy="2262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solidFill>
                  <a:schemeClr val="accent3"/>
                </a:solidFill>
                <a:latin typeface="Average"/>
                <a:ea typeface="Average"/>
                <a:cs typeface="Average"/>
                <a:sym typeface="Average"/>
              </a:rPr>
              <a:t>** Discussion: What is forking? Benefits? Drawbacks? Problems with the name?**</a:t>
            </a:r>
            <a:endParaRPr/>
          </a:p>
        </p:txBody>
      </p:sp>
      <p:pic>
        <p:nvPicPr>
          <p:cNvPr id="208" name="Google Shape;208;p35"/>
          <p:cNvPicPr preferRelativeResize="0"/>
          <p:nvPr/>
        </p:nvPicPr>
        <p:blipFill>
          <a:blip r:embed="rId3">
            <a:alphaModFix/>
          </a:blip>
          <a:stretch>
            <a:fillRect/>
          </a:stretch>
        </p:blipFill>
        <p:spPr>
          <a:xfrm>
            <a:off x="1935075" y="3433900"/>
            <a:ext cx="5273851" cy="269825"/>
          </a:xfrm>
          <a:prstGeom prst="rect">
            <a:avLst/>
          </a:prstGeom>
          <a:noFill/>
          <a:ln>
            <a:noFill/>
          </a:ln>
        </p:spPr>
      </p:pic>
      <p:sp>
        <p:nvSpPr>
          <p:cNvPr id="209" name="Google Shape;209;p35"/>
          <p:cNvSpPr/>
          <p:nvPr/>
        </p:nvSpPr>
        <p:spPr>
          <a:xfrm>
            <a:off x="6487100" y="3282450"/>
            <a:ext cx="830100" cy="572700"/>
          </a:xfrm>
          <a:prstGeom prst="ellipse">
            <a:avLst/>
          </a:prstGeom>
          <a:no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Interactions! V4.0: On Stranger Tides </a:t>
            </a:r>
            <a:r>
              <a:rPr lang="en" sz="1400"/>
              <a:t>(of topics)</a:t>
            </a:r>
            <a:endParaRPr sz="1400"/>
          </a:p>
        </p:txBody>
      </p:sp>
      <p:sp>
        <p:nvSpPr>
          <p:cNvPr id="215" name="Google Shape;21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Try adding topics to your projects to make them easier to find!</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rPr lang="en"/>
              <a:t>Issue tracking is useful for collaborators or non-collaborators to remark on bugs (“features”) and opens up discussion threads. Can be marked as resolved when the bugs have officially become features.</a:t>
            </a:r>
            <a:endParaRPr/>
          </a:p>
        </p:txBody>
      </p:sp>
      <p:pic>
        <p:nvPicPr>
          <p:cNvPr id="216" name="Google Shape;216;p36"/>
          <p:cNvPicPr preferRelativeResize="0"/>
          <p:nvPr/>
        </p:nvPicPr>
        <p:blipFill>
          <a:blip r:embed="rId3">
            <a:alphaModFix/>
          </a:blip>
          <a:stretch>
            <a:fillRect/>
          </a:stretch>
        </p:blipFill>
        <p:spPr>
          <a:xfrm>
            <a:off x="1921025" y="1966050"/>
            <a:ext cx="4817501" cy="269825"/>
          </a:xfrm>
          <a:prstGeom prst="rect">
            <a:avLst/>
          </a:prstGeom>
          <a:noFill/>
          <a:ln>
            <a:noFill/>
          </a:ln>
        </p:spPr>
      </p:pic>
      <p:pic>
        <p:nvPicPr>
          <p:cNvPr id="217" name="Google Shape;217;p36"/>
          <p:cNvPicPr preferRelativeResize="0"/>
          <p:nvPr/>
        </p:nvPicPr>
        <p:blipFill>
          <a:blip r:embed="rId4">
            <a:alphaModFix/>
          </a:blip>
          <a:stretch>
            <a:fillRect/>
          </a:stretch>
        </p:blipFill>
        <p:spPr>
          <a:xfrm>
            <a:off x="1678688" y="3939225"/>
            <a:ext cx="5666328" cy="269825"/>
          </a:xfrm>
          <a:prstGeom prst="rect">
            <a:avLst/>
          </a:prstGeom>
          <a:noFill/>
          <a:ln>
            <a:noFill/>
          </a:ln>
        </p:spPr>
      </p:pic>
      <p:sp>
        <p:nvSpPr>
          <p:cNvPr id="218" name="Google Shape;218;p36"/>
          <p:cNvSpPr/>
          <p:nvPr/>
        </p:nvSpPr>
        <p:spPr>
          <a:xfrm>
            <a:off x="1678700" y="1898825"/>
            <a:ext cx="830100" cy="572700"/>
          </a:xfrm>
          <a:prstGeom prst="ellipse">
            <a:avLst/>
          </a:prstGeom>
          <a:no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Google Shape;219;p36"/>
          <p:cNvSpPr/>
          <p:nvPr/>
        </p:nvSpPr>
        <p:spPr>
          <a:xfrm>
            <a:off x="2428450" y="3787788"/>
            <a:ext cx="830100" cy="572700"/>
          </a:xfrm>
          <a:prstGeom prst="ellipse">
            <a:avLst/>
          </a:prstGeom>
          <a:no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Installing GitHub</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If you haven’t already, create an account on GitHub and install Git and GitHub desktop on your machine.</a:t>
            </a:r>
            <a:endParaRPr/>
          </a:p>
          <a:p>
            <a:pPr indent="0" lvl="0" marL="0" rtl="0" algn="ctr">
              <a:spcBef>
                <a:spcPts val="1600"/>
              </a:spcBef>
              <a:spcAft>
                <a:spcPts val="0"/>
              </a:spcAft>
              <a:buNone/>
            </a:pPr>
            <a:r>
              <a:rPr b="1" lang="en" u="sng"/>
              <a:t>https://git-scm.com/downloads</a:t>
            </a:r>
            <a:endParaRPr b="1" u="sng"/>
          </a:p>
          <a:p>
            <a:pPr indent="0" lvl="0" marL="0" algn="ctr">
              <a:spcBef>
                <a:spcPts val="1600"/>
              </a:spcBef>
              <a:spcAft>
                <a:spcPts val="1600"/>
              </a:spcAft>
              <a:buNone/>
            </a:pPr>
            <a:r>
              <a:rPr b="1" lang="en" u="sng"/>
              <a:t>https://desktop.github.com</a:t>
            </a:r>
            <a:endParaRPr b="1"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Setting Up GitHub</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Once installed, you’ll want to connect your GitHub desktop to your account. To do so in the desktop client, follow these steps</a:t>
            </a:r>
            <a:endParaRPr/>
          </a:p>
          <a:p>
            <a:pPr indent="-342900" lvl="0" marL="457200" rtl="0">
              <a:spcBef>
                <a:spcPts val="1600"/>
              </a:spcBef>
              <a:spcAft>
                <a:spcPts val="0"/>
              </a:spcAft>
              <a:buSzPts val="1800"/>
              <a:buAutoNum type="arabicPeriod"/>
            </a:pPr>
            <a:r>
              <a:rPr lang="en"/>
              <a:t>Click on ‘GitHub desktop’ menu in the top left</a:t>
            </a:r>
            <a:endParaRPr/>
          </a:p>
          <a:p>
            <a:pPr indent="-342900" lvl="0" marL="457200" rtl="0">
              <a:spcBef>
                <a:spcPts val="0"/>
              </a:spcBef>
              <a:spcAft>
                <a:spcPts val="0"/>
              </a:spcAft>
              <a:buSzPts val="1800"/>
              <a:buAutoNum type="arabicPeriod"/>
            </a:pPr>
            <a:r>
              <a:rPr lang="en"/>
              <a:t>Click ‘Preferences’</a:t>
            </a:r>
            <a:endParaRPr/>
          </a:p>
          <a:p>
            <a:pPr indent="-342900" lvl="0" marL="457200" rtl="0">
              <a:spcBef>
                <a:spcPts val="0"/>
              </a:spcBef>
              <a:spcAft>
                <a:spcPts val="0"/>
              </a:spcAft>
              <a:buSzPts val="1800"/>
              <a:buAutoNum type="arabicPeriod"/>
            </a:pPr>
            <a:r>
              <a:rPr lang="en"/>
              <a:t>Select ‘Accounts’</a:t>
            </a:r>
            <a:endParaRPr/>
          </a:p>
          <a:p>
            <a:pPr indent="-342900" lvl="0" marL="457200" rtl="0">
              <a:spcBef>
                <a:spcPts val="0"/>
              </a:spcBef>
              <a:spcAft>
                <a:spcPts val="0"/>
              </a:spcAft>
              <a:buSzPts val="1800"/>
              <a:buAutoNum type="arabicPeriod"/>
            </a:pPr>
            <a:r>
              <a:rPr lang="en"/>
              <a:t>Under “GitHub.com” click ‘Sign In’ and add in your credentials</a:t>
            </a:r>
            <a:endParaRPr/>
          </a:p>
          <a:p>
            <a:pPr indent="-342900" lvl="0" marL="457200">
              <a:spcBef>
                <a:spcPts val="0"/>
              </a:spcBef>
              <a:spcAft>
                <a:spcPts val="0"/>
              </a:spcAft>
              <a:buSzPts val="1800"/>
              <a:buAutoNum type="arabicPeriod"/>
            </a:pPr>
            <a:r>
              <a:rPr lang="en"/>
              <a:t>Voila!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Configure Git for GitHub Desktop</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will connect your email to your GitHub for when you make commits.</a:t>
            </a:r>
            <a:endParaRPr/>
          </a:p>
          <a:p>
            <a:pPr indent="-342900" lvl="0" marL="457200" rtl="0">
              <a:spcBef>
                <a:spcPts val="1600"/>
              </a:spcBef>
              <a:spcAft>
                <a:spcPts val="0"/>
              </a:spcAft>
              <a:buSzPts val="1800"/>
              <a:buAutoNum type="arabicPeriod"/>
            </a:pPr>
            <a:r>
              <a:rPr lang="en"/>
              <a:t>Signin to GitHub (online)</a:t>
            </a:r>
            <a:endParaRPr/>
          </a:p>
          <a:p>
            <a:pPr indent="-342900" lvl="0" marL="457200" rtl="0">
              <a:spcBef>
                <a:spcPts val="0"/>
              </a:spcBef>
              <a:spcAft>
                <a:spcPts val="0"/>
              </a:spcAft>
              <a:buSzPts val="1800"/>
              <a:buAutoNum type="arabicPeriod"/>
            </a:pPr>
            <a:r>
              <a:rPr lang="en"/>
              <a:t>Click on your profile picture (top right) and click on ‘Settings’</a:t>
            </a:r>
            <a:endParaRPr/>
          </a:p>
          <a:p>
            <a:pPr indent="-342900" lvl="0" marL="457200" rtl="0">
              <a:spcBef>
                <a:spcPts val="0"/>
              </a:spcBef>
              <a:spcAft>
                <a:spcPts val="0"/>
              </a:spcAft>
              <a:buSzPts val="1800"/>
              <a:buAutoNum type="arabicPeriod"/>
            </a:pPr>
            <a:r>
              <a:rPr lang="en"/>
              <a:t>Click on ‘Emails’</a:t>
            </a:r>
            <a:endParaRPr/>
          </a:p>
          <a:p>
            <a:pPr indent="-342900" lvl="0" marL="457200" rtl="0">
              <a:spcBef>
                <a:spcPts val="0"/>
              </a:spcBef>
              <a:spcAft>
                <a:spcPts val="0"/>
              </a:spcAft>
              <a:buSzPts val="1800"/>
              <a:buAutoNum type="arabicPeriod"/>
            </a:pPr>
            <a:r>
              <a:rPr lang="en"/>
              <a:t>Put in the email you want to use (probably your ND email!)</a:t>
            </a:r>
            <a:endParaRPr/>
          </a:p>
          <a:p>
            <a:pPr indent="-342900" lvl="0" marL="457200" rtl="0">
              <a:spcBef>
                <a:spcPts val="0"/>
              </a:spcBef>
              <a:spcAft>
                <a:spcPts val="0"/>
              </a:spcAft>
              <a:buSzPts val="1800"/>
              <a:buAutoNum type="arabicPeriod"/>
            </a:pPr>
            <a:r>
              <a:rPr lang="en"/>
              <a:t>In your GitHub Desktop application, c</a:t>
            </a:r>
            <a:r>
              <a:rPr lang="en"/>
              <a:t>lick on ‘GitHub desktop’ menu in the top left</a:t>
            </a:r>
            <a:endParaRPr/>
          </a:p>
          <a:p>
            <a:pPr indent="-342900" lvl="0" marL="457200" rtl="0">
              <a:spcBef>
                <a:spcPts val="0"/>
              </a:spcBef>
              <a:spcAft>
                <a:spcPts val="0"/>
              </a:spcAft>
              <a:buSzPts val="1800"/>
              <a:buAutoNum type="arabicPeriod"/>
            </a:pPr>
            <a:r>
              <a:rPr lang="en"/>
              <a:t>Click ‘Preferences’</a:t>
            </a:r>
            <a:endParaRPr/>
          </a:p>
          <a:p>
            <a:pPr indent="-342900" lvl="0" marL="457200" rtl="0">
              <a:spcBef>
                <a:spcPts val="0"/>
              </a:spcBef>
              <a:spcAft>
                <a:spcPts val="0"/>
              </a:spcAft>
              <a:buSzPts val="1800"/>
              <a:buAutoNum type="arabicPeriod"/>
            </a:pPr>
            <a:r>
              <a:rPr lang="en"/>
              <a:t>Select ‘Git’</a:t>
            </a:r>
            <a:endParaRPr/>
          </a:p>
          <a:p>
            <a:pPr indent="-342900" lvl="0" marL="457200">
              <a:spcBef>
                <a:spcPts val="0"/>
              </a:spcBef>
              <a:spcAft>
                <a:spcPts val="0"/>
              </a:spcAft>
              <a:buSzPts val="1800"/>
              <a:buAutoNum type="arabicPeriod"/>
            </a:pPr>
            <a:r>
              <a:rPr lang="en"/>
              <a:t>Make sure your Name and Email are filled in properly!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Use Git?</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Version Control!</a:t>
            </a:r>
            <a:endParaRPr/>
          </a:p>
          <a:p>
            <a:pPr indent="0" lvl="0" marL="0" rtl="0">
              <a:spcBef>
                <a:spcPts val="1600"/>
              </a:spcBef>
              <a:spcAft>
                <a:spcPts val="0"/>
              </a:spcAft>
              <a:buNone/>
            </a:pPr>
            <a:r>
              <a:rPr lang="en"/>
              <a:t>Ever create good code and then change something and everything breaks? Using GitHub allows you to </a:t>
            </a:r>
            <a:r>
              <a:rPr i="1" lang="en"/>
              <a:t>revert </a:t>
            </a:r>
            <a:r>
              <a:rPr lang="en"/>
              <a:t>back to when your code worked and shows you exactly what you changed to make it break!</a:t>
            </a:r>
            <a:endParaRPr/>
          </a:p>
          <a:p>
            <a:pPr indent="0" lvl="0" marL="0" rtl="0">
              <a:spcBef>
                <a:spcPts val="1600"/>
              </a:spcBef>
              <a:spcAft>
                <a:spcPts val="0"/>
              </a:spcAft>
              <a:buNone/>
            </a:pPr>
            <a:r>
              <a:rPr lang="en"/>
              <a:t>Also very useful for if you make multiple versions of the same code. This way you can see what your most recent version is compared to past versions.</a:t>
            </a:r>
            <a:endParaRPr/>
          </a:p>
          <a:p>
            <a:pPr indent="0" lvl="0" marL="0">
              <a:spcBef>
                <a:spcPts val="1600"/>
              </a:spcBef>
              <a:spcAft>
                <a:spcPts val="1600"/>
              </a:spcAft>
              <a:buNone/>
            </a:pPr>
            <a:r>
              <a:rPr lang="en"/>
              <a:t>Allows you to determine what changes collaborators make on your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Git Repositories</a:t>
            </a:r>
            <a:endParaRPr/>
          </a:p>
        </p:txBody>
      </p:sp>
      <p:sp>
        <p:nvSpPr>
          <p:cNvPr id="97" name="Google Shape;97;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AutoNum type="arabicPeriod"/>
            </a:pPr>
            <a:r>
              <a:rPr lang="en"/>
              <a:t>What are they?</a:t>
            </a:r>
            <a:endParaRPr/>
          </a:p>
          <a:p>
            <a:pPr indent="-342900" lvl="0" marL="457200" rtl="0">
              <a:spcBef>
                <a:spcPts val="0"/>
              </a:spcBef>
              <a:spcAft>
                <a:spcPts val="0"/>
              </a:spcAft>
              <a:buSzPts val="1800"/>
              <a:buAutoNum type="arabicPeriod"/>
            </a:pPr>
            <a:r>
              <a:rPr lang="en"/>
              <a:t>How to create them on GitHub</a:t>
            </a:r>
            <a:endParaRPr/>
          </a:p>
          <a:p>
            <a:pPr indent="-342900" lvl="0" marL="457200" rtl="0">
              <a:spcBef>
                <a:spcPts val="0"/>
              </a:spcBef>
              <a:spcAft>
                <a:spcPts val="0"/>
              </a:spcAft>
              <a:buSzPts val="1800"/>
              <a:buAutoNum type="arabicPeriod"/>
            </a:pPr>
            <a:r>
              <a:rPr lang="en"/>
              <a:t>Connecting to Already Existing repos on GitHub</a:t>
            </a:r>
            <a:endParaRPr/>
          </a:p>
        </p:txBody>
      </p:sp>
      <p:sp>
        <p:nvSpPr>
          <p:cNvPr id="98" name="Google Shape;98;p1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a Repository?</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A folder.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Creating Repos on GitHub</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 your homepage, click the green ‘New repository’ button!</a:t>
            </a:r>
            <a:endParaRPr/>
          </a:p>
          <a:p>
            <a:pPr indent="0" lvl="0" marL="0" rtl="0">
              <a:spcBef>
                <a:spcPts val="1600"/>
              </a:spcBef>
              <a:spcAft>
                <a:spcPts val="0"/>
              </a:spcAft>
              <a:buNone/>
            </a:pPr>
            <a:r>
              <a:t/>
            </a:r>
            <a:endParaRPr/>
          </a:p>
          <a:p>
            <a:pPr indent="0" lvl="0" marL="0" rtl="0">
              <a:spcBef>
                <a:spcPts val="1600"/>
              </a:spcBef>
              <a:spcAft>
                <a:spcPts val="0"/>
              </a:spcAft>
              <a:buNone/>
            </a:pPr>
            <a:r>
              <a:rPr lang="en"/>
              <a:t>** ALWAYS click to Initialise this repository with a README</a:t>
            </a:r>
            <a:endParaRPr/>
          </a:p>
          <a:p>
            <a:pPr indent="0" lvl="0" marL="0">
              <a:spcBef>
                <a:spcPts val="1600"/>
              </a:spcBef>
              <a:spcAft>
                <a:spcPts val="1600"/>
              </a:spcAft>
              <a:buNone/>
            </a:pPr>
            <a:r>
              <a:rPr lang="en"/>
              <a:t>	This allows you to immediately clone the repository to your computer.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