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1" r:id="rId3"/>
    <p:sldId id="406" r:id="rId4"/>
    <p:sldId id="386" r:id="rId5"/>
    <p:sldId id="403" r:id="rId6"/>
    <p:sldId id="259" r:id="rId7"/>
    <p:sldId id="305" r:id="rId8"/>
    <p:sldId id="402" r:id="rId9"/>
    <p:sldId id="401" r:id="rId10"/>
    <p:sldId id="400" r:id="rId11"/>
    <p:sldId id="389" r:id="rId12"/>
    <p:sldId id="388" r:id="rId13"/>
    <p:sldId id="387" r:id="rId14"/>
    <p:sldId id="404" r:id="rId15"/>
    <p:sldId id="405" r:id="rId16"/>
    <p:sldId id="393" r:id="rId17"/>
    <p:sldId id="397" r:id="rId18"/>
    <p:sldId id="399" r:id="rId19"/>
    <p:sldId id="395" r:id="rId20"/>
    <p:sldId id="407" r:id="rId21"/>
  </p:sldIdLst>
  <p:sldSz cx="9144000" cy="6858000" type="screen4x3"/>
  <p:notesSz cx="7077075" cy="9369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10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098"/>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70098"/>
          </a:xfrm>
          <a:prstGeom prst="rect">
            <a:avLst/>
          </a:prstGeom>
        </p:spPr>
        <p:txBody>
          <a:bodyPr vert="horz" lIns="93973" tIns="46986" rIns="93973" bIns="46986" rtlCol="0"/>
          <a:lstStyle>
            <a:lvl1pPr algn="r">
              <a:defRPr sz="1200"/>
            </a:lvl1pPr>
          </a:lstStyle>
          <a:p>
            <a:fld id="{A3D2C367-8FD8-4D7F-BE03-325F7CEA777C}" type="datetimeFigureOut">
              <a:rPr lang="en-US" smtClean="0"/>
              <a:t>8/8/2022</a:t>
            </a:fld>
            <a:endParaRPr lang="en-US"/>
          </a:p>
        </p:txBody>
      </p:sp>
      <p:sp>
        <p:nvSpPr>
          <p:cNvPr id="4" name="Slide Image Placeholder 3"/>
          <p:cNvSpPr>
            <a:spLocks noGrp="1" noRot="1" noChangeAspect="1"/>
          </p:cNvSpPr>
          <p:nvPr>
            <p:ph type="sldImg" idx="2"/>
          </p:nvPr>
        </p:nvSpPr>
        <p:spPr>
          <a:xfrm>
            <a:off x="1430338" y="1171575"/>
            <a:ext cx="4216400" cy="3162300"/>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509036"/>
            <a:ext cx="5661660" cy="3689211"/>
          </a:xfrm>
          <a:prstGeom prst="rect">
            <a:avLst/>
          </a:prstGeom>
        </p:spPr>
        <p:txBody>
          <a:bodyPr vert="horz" lIns="93973" tIns="46986" rIns="93973" bIns="469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66733" cy="470097"/>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70097"/>
          </a:xfrm>
          <a:prstGeom prst="rect">
            <a:avLst/>
          </a:prstGeom>
        </p:spPr>
        <p:txBody>
          <a:bodyPr vert="horz" lIns="93973" tIns="46986" rIns="93973" bIns="46986" rtlCol="0" anchor="b"/>
          <a:lstStyle>
            <a:lvl1pPr algn="r">
              <a:defRPr sz="1200"/>
            </a:lvl1pPr>
          </a:lstStyle>
          <a:p>
            <a:fld id="{CAEB8F04-E1CD-4E83-82FC-E979972DF4F2}" type="slidenum">
              <a:rPr lang="en-US" smtClean="0"/>
              <a:t>‹#›</a:t>
            </a:fld>
            <a:endParaRPr lang="en-US"/>
          </a:p>
        </p:txBody>
      </p:sp>
    </p:spTree>
    <p:extLst>
      <p:ext uri="{BB962C8B-B14F-4D97-AF65-F5344CB8AC3E}">
        <p14:creationId xmlns:p14="http://schemas.microsoft.com/office/powerpoint/2010/main" val="103921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638212" y="1031287"/>
            <a:ext cx="4742624" cy="353305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973" tIns="46986" rIns="93973" bIns="46986" anchor="ctr"/>
          <a:lstStyle/>
          <a:p>
            <a:pPr eaLnBrk="1">
              <a:lnSpc>
                <a:spcPct val="93000"/>
              </a:lnSpc>
              <a:buClr>
                <a:srgbClr val="000000"/>
              </a:buClr>
              <a:buSzPct val="45000"/>
              <a:buFont typeface="Wingdings" panose="05000000000000000000" pitchFamily="2" charset="2"/>
              <a:buNone/>
            </a:pPr>
            <a:endParaRPr lang="en-US" altLang="en-US"/>
          </a:p>
        </p:txBody>
      </p:sp>
      <p:sp>
        <p:nvSpPr>
          <p:cNvPr id="6147" name="Text Box 2"/>
          <p:cNvSpPr txBox="1">
            <a:spLocks noGrp="1" noChangeArrowheads="1"/>
          </p:cNvSpPr>
          <p:nvPr>
            <p:ph type="body"/>
          </p:nvPr>
        </p:nvSpPr>
        <p:spPr>
          <a:xfrm>
            <a:off x="1223745" y="4905936"/>
            <a:ext cx="5579749" cy="392019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88100" indent="-88100">
              <a:lnSpc>
                <a:spcPct val="93000"/>
              </a:lnSpc>
              <a:spcBef>
                <a:spcPct val="0"/>
              </a:spcBef>
              <a:buSzPct val="45000"/>
              <a:tabLst>
                <a:tab pos="743952" algn="l"/>
                <a:tab pos="1487904" algn="l"/>
                <a:tab pos="2231856" algn="l"/>
                <a:tab pos="2975808" algn="l"/>
                <a:tab pos="3719760" algn="l"/>
                <a:tab pos="4463712" algn="l"/>
                <a:tab pos="5207664" algn="l"/>
              </a:tabLst>
            </a:pPr>
            <a:r>
              <a:rPr lang="en-GB" altLang="en-US">
                <a:latin typeface="Arial" panose="020B0604020202020204" pitchFamily="34" charset="0"/>
                <a:cs typeface="msgothic" charset="0"/>
              </a:rPr>
              <a:t>Regional scale networks of ceramic similarity through time. These maps summarize the strongest patterns of potential connectivity across the study area by displaying ties among all settlements with ≥75% of possible ceramic similarity, color coded by the linear distance between settlements. Bar plots associated with each map show the relative proportions of connections of varying distance. The proportion of strong similarities among distant sites increases dramatically between the A.D. 1300–1350 and 1350–1400 intervals, in particular for areas below the Mogollon Rim. This shift shows that, by about one to two generations after the arrival of northern migrants in the southern Southwest, the spatial scale of connectivity among settlements had dramatically increased.</a:t>
            </a:r>
          </a:p>
        </p:txBody>
      </p:sp>
    </p:spTree>
    <p:extLst>
      <p:ext uri="{BB962C8B-B14F-4D97-AF65-F5344CB8AC3E}">
        <p14:creationId xmlns:p14="http://schemas.microsoft.com/office/powerpoint/2010/main" val="316818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DA91F6-40D2-4E06-970E-3184FCC65B7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351793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A91F6-40D2-4E06-970E-3184FCC65B7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396647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A91F6-40D2-4E06-970E-3184FCC65B7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135833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A91F6-40D2-4E06-970E-3184FCC65B7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137808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A91F6-40D2-4E06-970E-3184FCC65B7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402680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DA91F6-40D2-4E06-970E-3184FCC65B7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140912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DA91F6-40D2-4E06-970E-3184FCC65B74}"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390305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DA91F6-40D2-4E06-970E-3184FCC65B74}"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421946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A91F6-40D2-4E06-970E-3184FCC65B74}"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208342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A91F6-40D2-4E06-970E-3184FCC65B7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39527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A91F6-40D2-4E06-970E-3184FCC65B7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FAF76-0470-433B-8964-C89AFA2D9A64}" type="slidenum">
              <a:rPr lang="en-US" smtClean="0"/>
              <a:t>‹#›</a:t>
            </a:fld>
            <a:endParaRPr lang="en-US"/>
          </a:p>
        </p:txBody>
      </p:sp>
    </p:spTree>
    <p:extLst>
      <p:ext uri="{BB962C8B-B14F-4D97-AF65-F5344CB8AC3E}">
        <p14:creationId xmlns:p14="http://schemas.microsoft.com/office/powerpoint/2010/main" val="191980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A91F6-40D2-4E06-970E-3184FCC65B74}" type="datetimeFigureOut">
              <a:rPr lang="en-US" smtClean="0"/>
              <a:t>8/8/2022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FAF76-0470-433B-8964-C89AFA2D9A64}" type="slidenum">
              <a:rPr lang="en-US" smtClean="0"/>
              <a:t>‹#›</a:t>
            </a:fld>
            <a:endParaRPr lang="en-US"/>
          </a:p>
        </p:txBody>
      </p:sp>
    </p:spTree>
    <p:extLst>
      <p:ext uri="{BB962C8B-B14F-4D97-AF65-F5344CB8AC3E}">
        <p14:creationId xmlns:p14="http://schemas.microsoft.com/office/powerpoint/2010/main" val="2138509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DSCN08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231B12-2481-CA24-115C-CBE48FA176E3}"/>
              </a:ext>
            </a:extLst>
          </p:cNvPr>
          <p:cNvSpPr txBox="1"/>
          <p:nvPr/>
        </p:nvSpPr>
        <p:spPr>
          <a:xfrm>
            <a:off x="1779661" y="159672"/>
            <a:ext cx="5584677" cy="830997"/>
          </a:xfrm>
          <a:prstGeom prst="rect">
            <a:avLst/>
          </a:prstGeom>
          <a:noFill/>
        </p:spPr>
        <p:txBody>
          <a:bodyPr wrap="square">
            <a:spAutoFit/>
          </a:bodyPr>
          <a:lstStyle/>
          <a:p>
            <a:pPr algn="ctr"/>
            <a:r>
              <a:rPr lang="en-US" sz="2400" dirty="0">
                <a:solidFill>
                  <a:schemeClr val="bg1"/>
                </a:solidFill>
              </a:rPr>
              <a:t>Shrinking the Scale of Social Network Analysis in the North American Southwest</a:t>
            </a:r>
          </a:p>
        </p:txBody>
      </p:sp>
      <p:sp>
        <p:nvSpPr>
          <p:cNvPr id="4" name="TextBox 3">
            <a:extLst>
              <a:ext uri="{FF2B5EF4-FFF2-40B4-BE49-F238E27FC236}">
                <a16:creationId xmlns:a16="http://schemas.microsoft.com/office/drawing/2014/main" id="{466E2991-D301-FC01-A0C6-500B0D5B25FF}"/>
              </a:ext>
            </a:extLst>
          </p:cNvPr>
          <p:cNvSpPr txBox="1"/>
          <p:nvPr/>
        </p:nvSpPr>
        <p:spPr>
          <a:xfrm>
            <a:off x="3280331" y="5520583"/>
            <a:ext cx="2583336" cy="646331"/>
          </a:xfrm>
          <a:prstGeom prst="rect">
            <a:avLst/>
          </a:prstGeom>
          <a:noFill/>
        </p:spPr>
        <p:txBody>
          <a:bodyPr wrap="none" rtlCol="0">
            <a:spAutoFit/>
          </a:bodyPr>
          <a:lstStyle/>
          <a:p>
            <a:pPr algn="ctr"/>
            <a:r>
              <a:rPr lang="en-US" dirty="0">
                <a:solidFill>
                  <a:schemeClr val="bg1"/>
                </a:solidFill>
              </a:rPr>
              <a:t>James R. Allison</a:t>
            </a:r>
          </a:p>
          <a:p>
            <a:pPr algn="ctr"/>
            <a:r>
              <a:rPr lang="en-US" dirty="0">
                <a:solidFill>
                  <a:schemeClr val="bg1"/>
                </a:solidFill>
              </a:rPr>
              <a:t>Brigham Young University</a:t>
            </a:r>
          </a:p>
        </p:txBody>
      </p:sp>
    </p:spTree>
    <p:extLst>
      <p:ext uri="{BB962C8B-B14F-4D97-AF65-F5344CB8AC3E}">
        <p14:creationId xmlns:p14="http://schemas.microsoft.com/office/powerpoint/2010/main" val="154015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376A7B-8150-FDFA-B06C-A9B89147887E}"/>
              </a:ext>
            </a:extLst>
          </p:cNvPr>
          <p:cNvPicPr>
            <a:picLocks noChangeAspect="1"/>
          </p:cNvPicPr>
          <p:nvPr/>
        </p:nvPicPr>
        <p:blipFill>
          <a:blip r:embed="rId2"/>
          <a:stretch>
            <a:fillRect/>
          </a:stretch>
        </p:blipFill>
        <p:spPr>
          <a:xfrm>
            <a:off x="0" y="442250"/>
            <a:ext cx="8839200" cy="6629400"/>
          </a:xfrm>
          <a:prstGeom prst="rect">
            <a:avLst/>
          </a:prstGeom>
        </p:spPr>
      </p:pic>
      <p:sp>
        <p:nvSpPr>
          <p:cNvPr id="3" name="TextBox 2">
            <a:extLst>
              <a:ext uri="{FF2B5EF4-FFF2-40B4-BE49-F238E27FC236}">
                <a16:creationId xmlns:a16="http://schemas.microsoft.com/office/drawing/2014/main" id="{234E4E57-8860-4831-CC16-F391CC1526E2}"/>
              </a:ext>
            </a:extLst>
          </p:cNvPr>
          <p:cNvSpPr txBox="1"/>
          <p:nvPr/>
        </p:nvSpPr>
        <p:spPr>
          <a:xfrm>
            <a:off x="3535160" y="1176442"/>
            <a:ext cx="1388393" cy="646331"/>
          </a:xfrm>
          <a:prstGeom prst="rect">
            <a:avLst/>
          </a:prstGeom>
          <a:noFill/>
        </p:spPr>
        <p:txBody>
          <a:bodyPr wrap="none" rtlCol="0">
            <a:spAutoFit/>
          </a:bodyPr>
          <a:lstStyle/>
          <a:p>
            <a:pPr algn="ctr"/>
            <a:r>
              <a:rPr lang="en-US" dirty="0"/>
              <a:t>Top of </a:t>
            </a:r>
          </a:p>
          <a:p>
            <a:pPr algn="ctr"/>
            <a:r>
              <a:rPr lang="en-US" dirty="0"/>
              <a:t>Sacred Ridge</a:t>
            </a:r>
          </a:p>
        </p:txBody>
      </p:sp>
      <p:cxnSp>
        <p:nvCxnSpPr>
          <p:cNvPr id="4" name="Straight Arrow Connector 3">
            <a:extLst>
              <a:ext uri="{FF2B5EF4-FFF2-40B4-BE49-F238E27FC236}">
                <a16:creationId xmlns:a16="http://schemas.microsoft.com/office/drawing/2014/main" id="{93525EFA-181B-43D8-392D-AB22562E51AD}"/>
              </a:ext>
            </a:extLst>
          </p:cNvPr>
          <p:cNvCxnSpPr>
            <a:cxnSpLocks/>
          </p:cNvCxnSpPr>
          <p:nvPr/>
        </p:nvCxnSpPr>
        <p:spPr>
          <a:xfrm>
            <a:off x="4836107" y="1523533"/>
            <a:ext cx="290557" cy="299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08DA257-C5BB-4E66-AC07-58FBA90DEB87}"/>
              </a:ext>
            </a:extLst>
          </p:cNvPr>
          <p:cNvSpPr txBox="1"/>
          <p:nvPr/>
        </p:nvSpPr>
        <p:spPr>
          <a:xfrm>
            <a:off x="1707126" y="0"/>
            <a:ext cx="5424948" cy="369332"/>
          </a:xfrm>
          <a:prstGeom prst="rect">
            <a:avLst/>
          </a:prstGeom>
          <a:noFill/>
        </p:spPr>
        <p:txBody>
          <a:bodyPr wrap="none" rtlCol="0">
            <a:spAutoFit/>
          </a:bodyPr>
          <a:lstStyle/>
          <a:p>
            <a:pPr algn="r"/>
            <a:r>
              <a:rPr lang="en-US" dirty="0"/>
              <a:t>Network Based on Ceramic Refired Paste Color Similarity</a:t>
            </a:r>
          </a:p>
        </p:txBody>
      </p:sp>
      <p:sp>
        <p:nvSpPr>
          <p:cNvPr id="6" name="TextBox 5">
            <a:extLst>
              <a:ext uri="{FF2B5EF4-FFF2-40B4-BE49-F238E27FC236}">
                <a16:creationId xmlns:a16="http://schemas.microsoft.com/office/drawing/2014/main" id="{3948DE22-CFCA-EF0F-EB79-9788066F801C}"/>
              </a:ext>
            </a:extLst>
          </p:cNvPr>
          <p:cNvSpPr txBox="1"/>
          <p:nvPr/>
        </p:nvSpPr>
        <p:spPr>
          <a:xfrm>
            <a:off x="2814514" y="5947825"/>
            <a:ext cx="1441292" cy="646331"/>
          </a:xfrm>
          <a:prstGeom prst="rect">
            <a:avLst/>
          </a:prstGeom>
          <a:noFill/>
        </p:spPr>
        <p:txBody>
          <a:bodyPr wrap="none" rtlCol="0">
            <a:spAutoFit/>
          </a:bodyPr>
          <a:lstStyle/>
          <a:p>
            <a:pPr algn="ctr"/>
            <a:r>
              <a:rPr lang="en-US" dirty="0"/>
              <a:t>Sacred Ridge </a:t>
            </a:r>
          </a:p>
          <a:p>
            <a:pPr algn="ctr"/>
            <a:r>
              <a:rPr lang="en-US" dirty="0"/>
              <a:t>Locus 9</a:t>
            </a:r>
          </a:p>
        </p:txBody>
      </p:sp>
      <p:cxnSp>
        <p:nvCxnSpPr>
          <p:cNvPr id="7" name="Straight Arrow Connector 6">
            <a:extLst>
              <a:ext uri="{FF2B5EF4-FFF2-40B4-BE49-F238E27FC236}">
                <a16:creationId xmlns:a16="http://schemas.microsoft.com/office/drawing/2014/main" id="{38B5ABD1-E021-C7D6-6D36-9815C39906A2}"/>
              </a:ext>
            </a:extLst>
          </p:cNvPr>
          <p:cNvCxnSpPr>
            <a:cxnSpLocks/>
          </p:cNvCxnSpPr>
          <p:nvPr/>
        </p:nvCxnSpPr>
        <p:spPr>
          <a:xfrm flipV="1">
            <a:off x="3913973" y="5498703"/>
            <a:ext cx="786214" cy="5298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293D48-27F7-41DD-72A4-F047A4988D28}"/>
              </a:ext>
            </a:extLst>
          </p:cNvPr>
          <p:cNvSpPr txBox="1"/>
          <p:nvPr/>
        </p:nvSpPr>
        <p:spPr>
          <a:xfrm>
            <a:off x="3535160" y="3432891"/>
            <a:ext cx="869149" cy="369332"/>
          </a:xfrm>
          <a:prstGeom prst="rect">
            <a:avLst/>
          </a:prstGeom>
          <a:noFill/>
        </p:spPr>
        <p:txBody>
          <a:bodyPr wrap="none" rtlCol="0">
            <a:spAutoFit/>
          </a:bodyPr>
          <a:lstStyle/>
          <a:p>
            <a:r>
              <a:rPr lang="en-US" dirty="0"/>
              <a:t>5LP177</a:t>
            </a:r>
          </a:p>
        </p:txBody>
      </p:sp>
      <p:cxnSp>
        <p:nvCxnSpPr>
          <p:cNvPr id="10" name="Straight Arrow Connector 9">
            <a:extLst>
              <a:ext uri="{FF2B5EF4-FFF2-40B4-BE49-F238E27FC236}">
                <a16:creationId xmlns:a16="http://schemas.microsoft.com/office/drawing/2014/main" id="{EAAD3949-4E6E-E23D-8D3F-D08E1D0AFBA5}"/>
              </a:ext>
            </a:extLst>
          </p:cNvPr>
          <p:cNvCxnSpPr>
            <a:cxnSpLocks/>
            <a:stCxn id="9" idx="2"/>
          </p:cNvCxnSpPr>
          <p:nvPr/>
        </p:nvCxnSpPr>
        <p:spPr>
          <a:xfrm flipH="1">
            <a:off x="3969734" y="3802223"/>
            <a:ext cx="1" cy="598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F2DE98-E77A-B350-FD7A-DD6506B2FD4F}"/>
              </a:ext>
            </a:extLst>
          </p:cNvPr>
          <p:cNvSpPr txBox="1"/>
          <p:nvPr/>
        </p:nvSpPr>
        <p:spPr>
          <a:xfrm>
            <a:off x="2370133" y="5335454"/>
            <a:ext cx="986167" cy="369332"/>
          </a:xfrm>
          <a:prstGeom prst="rect">
            <a:avLst/>
          </a:prstGeom>
          <a:noFill/>
        </p:spPr>
        <p:txBody>
          <a:bodyPr wrap="none" rtlCol="0">
            <a:spAutoFit/>
          </a:bodyPr>
          <a:lstStyle/>
          <a:p>
            <a:r>
              <a:rPr lang="en-US" dirty="0"/>
              <a:t>5LP2026</a:t>
            </a:r>
          </a:p>
        </p:txBody>
      </p:sp>
      <p:cxnSp>
        <p:nvCxnSpPr>
          <p:cNvPr id="15" name="Straight Arrow Connector 14">
            <a:extLst>
              <a:ext uri="{FF2B5EF4-FFF2-40B4-BE49-F238E27FC236}">
                <a16:creationId xmlns:a16="http://schemas.microsoft.com/office/drawing/2014/main" id="{4899201F-ACAB-8CF2-658E-38195D29CA1F}"/>
              </a:ext>
            </a:extLst>
          </p:cNvPr>
          <p:cNvCxnSpPr>
            <a:cxnSpLocks/>
          </p:cNvCxnSpPr>
          <p:nvPr/>
        </p:nvCxnSpPr>
        <p:spPr>
          <a:xfrm flipV="1">
            <a:off x="2963194" y="4884390"/>
            <a:ext cx="318994" cy="4977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6826E2-BB7A-D8C0-3848-2B2878722936}"/>
              </a:ext>
            </a:extLst>
          </p:cNvPr>
          <p:cNvSpPr txBox="1"/>
          <p:nvPr/>
        </p:nvSpPr>
        <p:spPr>
          <a:xfrm>
            <a:off x="1539003" y="263844"/>
            <a:ext cx="5761193" cy="369332"/>
          </a:xfrm>
          <a:prstGeom prst="rect">
            <a:avLst/>
          </a:prstGeom>
          <a:noFill/>
        </p:spPr>
        <p:txBody>
          <a:bodyPr wrap="none" rtlCol="0">
            <a:spAutoFit/>
          </a:bodyPr>
          <a:lstStyle/>
          <a:p>
            <a:r>
              <a:rPr lang="en-US" dirty="0"/>
              <a:t>(Three Most Central Sites and Top of Sacred Ridge Labelled)</a:t>
            </a:r>
          </a:p>
        </p:txBody>
      </p:sp>
    </p:spTree>
    <p:extLst>
      <p:ext uri="{BB962C8B-B14F-4D97-AF65-F5344CB8AC3E}">
        <p14:creationId xmlns:p14="http://schemas.microsoft.com/office/powerpoint/2010/main" val="79993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7073DB1-0B1B-BD7C-1E0E-74279E4C6CA5}"/>
              </a:ext>
            </a:extLst>
          </p:cNvPr>
          <p:cNvPicPr>
            <a:picLocks noChangeAspect="1"/>
          </p:cNvPicPr>
          <p:nvPr/>
        </p:nvPicPr>
        <p:blipFill>
          <a:blip r:embed="rId2"/>
          <a:stretch>
            <a:fillRect/>
          </a:stretch>
        </p:blipFill>
        <p:spPr>
          <a:xfrm>
            <a:off x="0" y="228600"/>
            <a:ext cx="8839200" cy="6629400"/>
          </a:xfrm>
          <a:prstGeom prst="rect">
            <a:avLst/>
          </a:prstGeom>
        </p:spPr>
      </p:pic>
      <p:sp>
        <p:nvSpPr>
          <p:cNvPr id="4" name="TextBox 3">
            <a:extLst>
              <a:ext uri="{FF2B5EF4-FFF2-40B4-BE49-F238E27FC236}">
                <a16:creationId xmlns:a16="http://schemas.microsoft.com/office/drawing/2014/main" id="{5D1F589A-15A1-7067-2F49-C58F9586EDF0}"/>
              </a:ext>
            </a:extLst>
          </p:cNvPr>
          <p:cNvSpPr txBox="1"/>
          <p:nvPr/>
        </p:nvSpPr>
        <p:spPr>
          <a:xfrm>
            <a:off x="6426437" y="5045393"/>
            <a:ext cx="1388393" cy="646331"/>
          </a:xfrm>
          <a:prstGeom prst="rect">
            <a:avLst/>
          </a:prstGeom>
          <a:noFill/>
        </p:spPr>
        <p:txBody>
          <a:bodyPr wrap="none" rtlCol="0">
            <a:spAutoFit/>
          </a:bodyPr>
          <a:lstStyle/>
          <a:p>
            <a:pPr algn="ctr"/>
            <a:r>
              <a:rPr lang="en-US" dirty="0"/>
              <a:t>Top of </a:t>
            </a:r>
          </a:p>
          <a:p>
            <a:pPr algn="ctr"/>
            <a:r>
              <a:rPr lang="en-US" dirty="0"/>
              <a:t>Sacred Ridge</a:t>
            </a:r>
          </a:p>
        </p:txBody>
      </p:sp>
      <p:cxnSp>
        <p:nvCxnSpPr>
          <p:cNvPr id="6" name="Straight Arrow Connector 5">
            <a:extLst>
              <a:ext uri="{FF2B5EF4-FFF2-40B4-BE49-F238E27FC236}">
                <a16:creationId xmlns:a16="http://schemas.microsoft.com/office/drawing/2014/main" id="{71620195-F8AA-306D-37CD-8D04CBC54F64}"/>
              </a:ext>
            </a:extLst>
          </p:cNvPr>
          <p:cNvCxnSpPr>
            <a:cxnSpLocks/>
          </p:cNvCxnSpPr>
          <p:nvPr/>
        </p:nvCxnSpPr>
        <p:spPr>
          <a:xfrm flipH="1">
            <a:off x="6024785" y="5691724"/>
            <a:ext cx="564021" cy="2804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DECF373-608C-9367-38BD-E0867044085E}"/>
              </a:ext>
            </a:extLst>
          </p:cNvPr>
          <p:cNvSpPr txBox="1"/>
          <p:nvPr/>
        </p:nvSpPr>
        <p:spPr>
          <a:xfrm>
            <a:off x="1611349" y="0"/>
            <a:ext cx="5921301" cy="369332"/>
          </a:xfrm>
          <a:prstGeom prst="rect">
            <a:avLst/>
          </a:prstGeom>
          <a:noFill/>
        </p:spPr>
        <p:txBody>
          <a:bodyPr wrap="none" rtlCol="0">
            <a:spAutoFit/>
          </a:bodyPr>
          <a:lstStyle/>
          <a:p>
            <a:r>
              <a:rPr lang="en-US" dirty="0"/>
              <a:t>Network Based on Painted Ceramic Design Element Similarity</a:t>
            </a:r>
          </a:p>
        </p:txBody>
      </p:sp>
      <p:sp>
        <p:nvSpPr>
          <p:cNvPr id="2" name="Oval 1">
            <a:extLst>
              <a:ext uri="{FF2B5EF4-FFF2-40B4-BE49-F238E27FC236}">
                <a16:creationId xmlns:a16="http://schemas.microsoft.com/office/drawing/2014/main" id="{61261B25-F78A-AE51-ABDF-EC0C20EDD36B}"/>
              </a:ext>
            </a:extLst>
          </p:cNvPr>
          <p:cNvSpPr/>
          <p:nvPr/>
        </p:nvSpPr>
        <p:spPr>
          <a:xfrm rot="1791527">
            <a:off x="1014350" y="3276426"/>
            <a:ext cx="1922713" cy="2651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032BAC-70DC-3EC8-C237-225FB142BB64}"/>
              </a:ext>
            </a:extLst>
          </p:cNvPr>
          <p:cNvSpPr txBox="1"/>
          <p:nvPr/>
        </p:nvSpPr>
        <p:spPr>
          <a:xfrm>
            <a:off x="2224861" y="2227888"/>
            <a:ext cx="1441292" cy="646331"/>
          </a:xfrm>
          <a:prstGeom prst="rect">
            <a:avLst/>
          </a:prstGeom>
          <a:noFill/>
        </p:spPr>
        <p:txBody>
          <a:bodyPr wrap="none" rtlCol="0">
            <a:spAutoFit/>
          </a:bodyPr>
          <a:lstStyle/>
          <a:p>
            <a:pPr algn="ctr"/>
            <a:r>
              <a:rPr lang="en-US" dirty="0"/>
              <a:t>Rest of</a:t>
            </a:r>
          </a:p>
          <a:p>
            <a:pPr algn="ctr"/>
            <a:r>
              <a:rPr lang="en-US" dirty="0"/>
              <a:t>Sacred Ridge</a:t>
            </a:r>
          </a:p>
        </p:txBody>
      </p:sp>
      <p:cxnSp>
        <p:nvCxnSpPr>
          <p:cNvPr id="10" name="Straight Arrow Connector 9">
            <a:extLst>
              <a:ext uri="{FF2B5EF4-FFF2-40B4-BE49-F238E27FC236}">
                <a16:creationId xmlns:a16="http://schemas.microsoft.com/office/drawing/2014/main" id="{F154D7CE-EC1D-83BB-B8D1-695A54D9521A}"/>
              </a:ext>
            </a:extLst>
          </p:cNvPr>
          <p:cNvCxnSpPr>
            <a:cxnSpLocks/>
          </p:cNvCxnSpPr>
          <p:nvPr/>
        </p:nvCxnSpPr>
        <p:spPr>
          <a:xfrm flipH="1">
            <a:off x="2587951" y="2845862"/>
            <a:ext cx="283436" cy="598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AAA247-D9CA-512F-46EC-0485D7C8850B}"/>
              </a:ext>
            </a:extLst>
          </p:cNvPr>
          <p:cNvSpPr txBox="1"/>
          <p:nvPr/>
        </p:nvSpPr>
        <p:spPr>
          <a:xfrm>
            <a:off x="-43341" y="3326673"/>
            <a:ext cx="1388393" cy="646331"/>
          </a:xfrm>
          <a:prstGeom prst="rect">
            <a:avLst/>
          </a:prstGeom>
          <a:noFill/>
        </p:spPr>
        <p:txBody>
          <a:bodyPr wrap="none" rtlCol="0">
            <a:spAutoFit/>
          </a:bodyPr>
          <a:lstStyle/>
          <a:p>
            <a:pPr algn="ctr"/>
            <a:r>
              <a:rPr lang="en-US" dirty="0"/>
              <a:t>Sacred Ridge</a:t>
            </a:r>
          </a:p>
          <a:p>
            <a:pPr algn="ctr"/>
            <a:r>
              <a:rPr lang="en-US" dirty="0"/>
              <a:t>Locus 9</a:t>
            </a:r>
          </a:p>
        </p:txBody>
      </p:sp>
      <p:sp>
        <p:nvSpPr>
          <p:cNvPr id="13" name="TextBox 12">
            <a:extLst>
              <a:ext uri="{FF2B5EF4-FFF2-40B4-BE49-F238E27FC236}">
                <a16:creationId xmlns:a16="http://schemas.microsoft.com/office/drawing/2014/main" id="{A896382D-C6CB-6D07-BDA3-DD01FE1AD6F6}"/>
              </a:ext>
            </a:extLst>
          </p:cNvPr>
          <p:cNvSpPr txBox="1"/>
          <p:nvPr/>
        </p:nvSpPr>
        <p:spPr>
          <a:xfrm>
            <a:off x="3358795" y="4219778"/>
            <a:ext cx="1388393" cy="646331"/>
          </a:xfrm>
          <a:prstGeom prst="rect">
            <a:avLst/>
          </a:prstGeom>
          <a:noFill/>
        </p:spPr>
        <p:txBody>
          <a:bodyPr wrap="none" rtlCol="0">
            <a:spAutoFit/>
          </a:bodyPr>
          <a:lstStyle/>
          <a:p>
            <a:pPr algn="ctr"/>
            <a:r>
              <a:rPr lang="en-US" dirty="0"/>
              <a:t>Sacred Ridge</a:t>
            </a:r>
          </a:p>
          <a:p>
            <a:pPr algn="ctr"/>
            <a:r>
              <a:rPr lang="en-US" dirty="0"/>
              <a:t>Locus 5</a:t>
            </a:r>
          </a:p>
        </p:txBody>
      </p:sp>
      <p:cxnSp>
        <p:nvCxnSpPr>
          <p:cNvPr id="14" name="Straight Arrow Connector 13">
            <a:extLst>
              <a:ext uri="{FF2B5EF4-FFF2-40B4-BE49-F238E27FC236}">
                <a16:creationId xmlns:a16="http://schemas.microsoft.com/office/drawing/2014/main" id="{8EAD69C8-FA9B-403A-A18E-8DC3499ECCB4}"/>
              </a:ext>
            </a:extLst>
          </p:cNvPr>
          <p:cNvCxnSpPr>
            <a:cxnSpLocks/>
          </p:cNvCxnSpPr>
          <p:nvPr/>
        </p:nvCxnSpPr>
        <p:spPr>
          <a:xfrm>
            <a:off x="1059678" y="3691783"/>
            <a:ext cx="418744" cy="89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196D00-E79A-7EA0-8587-999CD13881ED}"/>
              </a:ext>
            </a:extLst>
          </p:cNvPr>
          <p:cNvCxnSpPr>
            <a:cxnSpLocks/>
          </p:cNvCxnSpPr>
          <p:nvPr/>
        </p:nvCxnSpPr>
        <p:spPr>
          <a:xfrm flipH="1" flipV="1">
            <a:off x="2486826" y="4452571"/>
            <a:ext cx="1000470" cy="903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1C0EAF7-4836-6C64-3BE8-AE8FA29C2BCB}"/>
              </a:ext>
            </a:extLst>
          </p:cNvPr>
          <p:cNvSpPr txBox="1"/>
          <p:nvPr/>
        </p:nvSpPr>
        <p:spPr>
          <a:xfrm>
            <a:off x="910477" y="5957384"/>
            <a:ext cx="869149" cy="369332"/>
          </a:xfrm>
          <a:prstGeom prst="rect">
            <a:avLst/>
          </a:prstGeom>
          <a:noFill/>
        </p:spPr>
        <p:txBody>
          <a:bodyPr wrap="none" rtlCol="0">
            <a:spAutoFit/>
          </a:bodyPr>
          <a:lstStyle/>
          <a:p>
            <a:r>
              <a:rPr lang="en-US" dirty="0"/>
              <a:t>5LP185</a:t>
            </a:r>
          </a:p>
        </p:txBody>
      </p:sp>
      <p:cxnSp>
        <p:nvCxnSpPr>
          <p:cNvPr id="24" name="Straight Arrow Connector 23">
            <a:extLst>
              <a:ext uri="{FF2B5EF4-FFF2-40B4-BE49-F238E27FC236}">
                <a16:creationId xmlns:a16="http://schemas.microsoft.com/office/drawing/2014/main" id="{C7016A81-3DF2-5926-9EFA-57458B94EA66}"/>
              </a:ext>
            </a:extLst>
          </p:cNvPr>
          <p:cNvCxnSpPr>
            <a:cxnSpLocks/>
          </p:cNvCxnSpPr>
          <p:nvPr/>
        </p:nvCxnSpPr>
        <p:spPr>
          <a:xfrm flipV="1">
            <a:off x="1389993" y="4956561"/>
            <a:ext cx="629054" cy="10544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73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88FF61-5A4A-6FFD-7999-A4CD848F526C}"/>
              </a:ext>
            </a:extLst>
          </p:cNvPr>
          <p:cNvPicPr>
            <a:picLocks noChangeAspect="1"/>
          </p:cNvPicPr>
          <p:nvPr/>
        </p:nvPicPr>
        <p:blipFill>
          <a:blip r:embed="rId2"/>
          <a:stretch>
            <a:fillRect/>
          </a:stretch>
        </p:blipFill>
        <p:spPr>
          <a:xfrm>
            <a:off x="152017" y="228600"/>
            <a:ext cx="8839966" cy="6626926"/>
          </a:xfrm>
          <a:prstGeom prst="rect">
            <a:avLst/>
          </a:prstGeom>
        </p:spPr>
      </p:pic>
      <p:sp>
        <p:nvSpPr>
          <p:cNvPr id="4" name="TextBox 3">
            <a:extLst>
              <a:ext uri="{FF2B5EF4-FFF2-40B4-BE49-F238E27FC236}">
                <a16:creationId xmlns:a16="http://schemas.microsoft.com/office/drawing/2014/main" id="{B12653D4-F27C-3357-618F-30A4B6CFBC52}"/>
              </a:ext>
            </a:extLst>
          </p:cNvPr>
          <p:cNvSpPr txBox="1"/>
          <p:nvPr/>
        </p:nvSpPr>
        <p:spPr>
          <a:xfrm>
            <a:off x="2420078" y="-76911"/>
            <a:ext cx="3999043" cy="369332"/>
          </a:xfrm>
          <a:prstGeom prst="rect">
            <a:avLst/>
          </a:prstGeom>
          <a:noFill/>
        </p:spPr>
        <p:txBody>
          <a:bodyPr wrap="none" rtlCol="0">
            <a:spAutoFit/>
          </a:bodyPr>
          <a:lstStyle/>
          <a:p>
            <a:r>
              <a:rPr lang="en-US" dirty="0"/>
              <a:t>Network Based on Faunal Type Similarity</a:t>
            </a:r>
          </a:p>
        </p:txBody>
      </p:sp>
      <p:sp>
        <p:nvSpPr>
          <p:cNvPr id="5" name="TextBox 4">
            <a:extLst>
              <a:ext uri="{FF2B5EF4-FFF2-40B4-BE49-F238E27FC236}">
                <a16:creationId xmlns:a16="http://schemas.microsoft.com/office/drawing/2014/main" id="{9BFAEFFF-9643-C5F6-AD8D-EE4058E58726}"/>
              </a:ext>
            </a:extLst>
          </p:cNvPr>
          <p:cNvSpPr txBox="1"/>
          <p:nvPr/>
        </p:nvSpPr>
        <p:spPr>
          <a:xfrm>
            <a:off x="3476150" y="2814578"/>
            <a:ext cx="1388393" cy="646331"/>
          </a:xfrm>
          <a:prstGeom prst="rect">
            <a:avLst/>
          </a:prstGeom>
          <a:noFill/>
        </p:spPr>
        <p:txBody>
          <a:bodyPr wrap="none" rtlCol="0">
            <a:spAutoFit/>
          </a:bodyPr>
          <a:lstStyle/>
          <a:p>
            <a:pPr algn="ctr"/>
            <a:r>
              <a:rPr lang="en-US" dirty="0"/>
              <a:t>Top of </a:t>
            </a:r>
          </a:p>
          <a:p>
            <a:pPr algn="ctr"/>
            <a:r>
              <a:rPr lang="en-US" dirty="0"/>
              <a:t>Sacred Ridge</a:t>
            </a:r>
          </a:p>
        </p:txBody>
      </p:sp>
      <p:cxnSp>
        <p:nvCxnSpPr>
          <p:cNvPr id="6" name="Straight Arrow Connector 5">
            <a:extLst>
              <a:ext uri="{FF2B5EF4-FFF2-40B4-BE49-F238E27FC236}">
                <a16:creationId xmlns:a16="http://schemas.microsoft.com/office/drawing/2014/main" id="{88CAD1B4-1896-433D-0328-E51894806A46}"/>
              </a:ext>
            </a:extLst>
          </p:cNvPr>
          <p:cNvCxnSpPr>
            <a:cxnSpLocks/>
          </p:cNvCxnSpPr>
          <p:nvPr/>
        </p:nvCxnSpPr>
        <p:spPr>
          <a:xfrm flipH="1">
            <a:off x="3922520" y="3429000"/>
            <a:ext cx="153823" cy="4796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0CB82B-B5F5-FC07-FACE-E50A50EBF88F}"/>
              </a:ext>
            </a:extLst>
          </p:cNvPr>
          <p:cNvSpPr txBox="1"/>
          <p:nvPr/>
        </p:nvSpPr>
        <p:spPr>
          <a:xfrm>
            <a:off x="2420078" y="4835052"/>
            <a:ext cx="1388393" cy="646331"/>
          </a:xfrm>
          <a:prstGeom prst="rect">
            <a:avLst/>
          </a:prstGeom>
          <a:noFill/>
        </p:spPr>
        <p:txBody>
          <a:bodyPr wrap="none" rtlCol="0">
            <a:spAutoFit/>
          </a:bodyPr>
          <a:lstStyle/>
          <a:p>
            <a:pPr algn="ctr"/>
            <a:r>
              <a:rPr lang="en-US" dirty="0"/>
              <a:t>Sacred Ridge</a:t>
            </a:r>
          </a:p>
          <a:p>
            <a:pPr algn="ctr"/>
            <a:r>
              <a:rPr lang="en-US" dirty="0"/>
              <a:t>Locus 5</a:t>
            </a:r>
          </a:p>
        </p:txBody>
      </p:sp>
      <p:cxnSp>
        <p:nvCxnSpPr>
          <p:cNvPr id="9" name="Straight Arrow Connector 8">
            <a:extLst>
              <a:ext uri="{FF2B5EF4-FFF2-40B4-BE49-F238E27FC236}">
                <a16:creationId xmlns:a16="http://schemas.microsoft.com/office/drawing/2014/main" id="{643BDCD3-93A1-1C81-8D3F-D361132A33E0}"/>
              </a:ext>
            </a:extLst>
          </p:cNvPr>
          <p:cNvCxnSpPr>
            <a:cxnSpLocks/>
          </p:cNvCxnSpPr>
          <p:nvPr/>
        </p:nvCxnSpPr>
        <p:spPr>
          <a:xfrm flipH="1">
            <a:off x="1845892" y="5158217"/>
            <a:ext cx="786213" cy="1147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C6AB88-C8FF-7021-49E4-C32B2E93A39B}"/>
              </a:ext>
            </a:extLst>
          </p:cNvPr>
          <p:cNvSpPr txBox="1"/>
          <p:nvPr/>
        </p:nvSpPr>
        <p:spPr>
          <a:xfrm>
            <a:off x="152016" y="5602041"/>
            <a:ext cx="986167" cy="369332"/>
          </a:xfrm>
          <a:prstGeom prst="rect">
            <a:avLst/>
          </a:prstGeom>
          <a:noFill/>
        </p:spPr>
        <p:txBody>
          <a:bodyPr wrap="none" rtlCol="0">
            <a:spAutoFit/>
          </a:bodyPr>
          <a:lstStyle/>
          <a:p>
            <a:r>
              <a:rPr lang="en-US" dirty="0"/>
              <a:t>5LP2026</a:t>
            </a:r>
          </a:p>
        </p:txBody>
      </p:sp>
      <p:cxnSp>
        <p:nvCxnSpPr>
          <p:cNvPr id="10" name="Straight Arrow Connector 9">
            <a:extLst>
              <a:ext uri="{FF2B5EF4-FFF2-40B4-BE49-F238E27FC236}">
                <a16:creationId xmlns:a16="http://schemas.microsoft.com/office/drawing/2014/main" id="{E8007BD9-A431-8901-99DF-89F87EEBF2E7}"/>
              </a:ext>
            </a:extLst>
          </p:cNvPr>
          <p:cNvCxnSpPr>
            <a:cxnSpLocks/>
          </p:cNvCxnSpPr>
          <p:nvPr/>
        </p:nvCxnSpPr>
        <p:spPr>
          <a:xfrm flipV="1">
            <a:off x="645100" y="5421561"/>
            <a:ext cx="166750" cy="2443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FB39F2-9BAF-B958-4668-1EB8F7789D56}"/>
              </a:ext>
            </a:extLst>
          </p:cNvPr>
          <p:cNvSpPr txBox="1"/>
          <p:nvPr/>
        </p:nvSpPr>
        <p:spPr>
          <a:xfrm>
            <a:off x="495656" y="6134762"/>
            <a:ext cx="869149" cy="369332"/>
          </a:xfrm>
          <a:prstGeom prst="rect">
            <a:avLst/>
          </a:prstGeom>
          <a:noFill/>
        </p:spPr>
        <p:txBody>
          <a:bodyPr wrap="none" rtlCol="0">
            <a:spAutoFit/>
          </a:bodyPr>
          <a:lstStyle/>
          <a:p>
            <a:r>
              <a:rPr lang="en-US" dirty="0"/>
              <a:t>5LP179</a:t>
            </a:r>
          </a:p>
        </p:txBody>
      </p:sp>
      <p:cxnSp>
        <p:nvCxnSpPr>
          <p:cNvPr id="15" name="Straight Arrow Connector 14">
            <a:extLst>
              <a:ext uri="{FF2B5EF4-FFF2-40B4-BE49-F238E27FC236}">
                <a16:creationId xmlns:a16="http://schemas.microsoft.com/office/drawing/2014/main" id="{55B8FCDB-872C-BCFD-3069-E624FC607652}"/>
              </a:ext>
            </a:extLst>
          </p:cNvPr>
          <p:cNvCxnSpPr>
            <a:cxnSpLocks/>
          </p:cNvCxnSpPr>
          <p:nvPr/>
        </p:nvCxnSpPr>
        <p:spPr>
          <a:xfrm flipV="1">
            <a:off x="1054809" y="5849222"/>
            <a:ext cx="166749" cy="312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05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EF55F88-8715-3D41-A20E-593260EE8D29}"/>
              </a:ext>
            </a:extLst>
          </p:cNvPr>
          <p:cNvPicPr>
            <a:picLocks noChangeAspect="1"/>
          </p:cNvPicPr>
          <p:nvPr/>
        </p:nvPicPr>
        <p:blipFill>
          <a:blip r:embed="rId2"/>
          <a:stretch>
            <a:fillRect/>
          </a:stretch>
        </p:blipFill>
        <p:spPr>
          <a:xfrm>
            <a:off x="0" y="228600"/>
            <a:ext cx="8839200" cy="6629400"/>
          </a:xfrm>
          <a:prstGeom prst="rect">
            <a:avLst/>
          </a:prstGeom>
          <a:noFill/>
        </p:spPr>
      </p:pic>
      <p:sp>
        <p:nvSpPr>
          <p:cNvPr id="2" name="AutoShape 2">
            <a:extLst>
              <a:ext uri="{FF2B5EF4-FFF2-40B4-BE49-F238E27FC236}">
                <a16:creationId xmlns:a16="http://schemas.microsoft.com/office/drawing/2014/main" id="{2E3C5632-E56E-0516-4735-C23A3D739FF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962EAA7-B58D-88AC-5D3A-FD213715CF50}"/>
              </a:ext>
            </a:extLst>
          </p:cNvPr>
          <p:cNvSpPr txBox="1"/>
          <p:nvPr/>
        </p:nvSpPr>
        <p:spPr>
          <a:xfrm>
            <a:off x="1914259" y="-68365"/>
            <a:ext cx="4753096" cy="369332"/>
          </a:xfrm>
          <a:prstGeom prst="rect">
            <a:avLst/>
          </a:prstGeom>
          <a:noFill/>
        </p:spPr>
        <p:txBody>
          <a:bodyPr wrap="none" rtlCol="0">
            <a:spAutoFit/>
          </a:bodyPr>
          <a:lstStyle/>
          <a:p>
            <a:r>
              <a:rPr lang="en-US" dirty="0"/>
              <a:t>Network Based on Artifact Assemblage Similarity</a:t>
            </a:r>
          </a:p>
        </p:txBody>
      </p:sp>
      <p:sp>
        <p:nvSpPr>
          <p:cNvPr id="6" name="TextBox 5">
            <a:extLst>
              <a:ext uri="{FF2B5EF4-FFF2-40B4-BE49-F238E27FC236}">
                <a16:creationId xmlns:a16="http://schemas.microsoft.com/office/drawing/2014/main" id="{01B74FD8-AEDE-DA59-AD2E-2CD6490E8507}"/>
              </a:ext>
            </a:extLst>
          </p:cNvPr>
          <p:cNvSpPr txBox="1"/>
          <p:nvPr/>
        </p:nvSpPr>
        <p:spPr>
          <a:xfrm>
            <a:off x="98574" y="4891679"/>
            <a:ext cx="1388393" cy="646331"/>
          </a:xfrm>
          <a:prstGeom prst="rect">
            <a:avLst/>
          </a:prstGeom>
          <a:noFill/>
        </p:spPr>
        <p:txBody>
          <a:bodyPr wrap="square" rtlCol="0">
            <a:spAutoFit/>
          </a:bodyPr>
          <a:lstStyle/>
          <a:p>
            <a:pPr algn="ctr"/>
            <a:r>
              <a:rPr lang="en-US" dirty="0"/>
              <a:t>Top of </a:t>
            </a:r>
          </a:p>
          <a:p>
            <a:pPr algn="ctr"/>
            <a:r>
              <a:rPr lang="en-US" dirty="0"/>
              <a:t>Sacred Ridge</a:t>
            </a:r>
          </a:p>
        </p:txBody>
      </p:sp>
      <p:cxnSp>
        <p:nvCxnSpPr>
          <p:cNvPr id="11" name="Straight Arrow Connector 10">
            <a:extLst>
              <a:ext uri="{FF2B5EF4-FFF2-40B4-BE49-F238E27FC236}">
                <a16:creationId xmlns:a16="http://schemas.microsoft.com/office/drawing/2014/main" id="{B152ECE5-9523-DD92-345A-BF5D41B928C1}"/>
              </a:ext>
            </a:extLst>
          </p:cNvPr>
          <p:cNvCxnSpPr>
            <a:cxnSpLocks/>
          </p:cNvCxnSpPr>
          <p:nvPr/>
        </p:nvCxnSpPr>
        <p:spPr>
          <a:xfrm flipV="1">
            <a:off x="1102407" y="4315626"/>
            <a:ext cx="483134" cy="703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4DECD79-0355-997B-BB6C-6A26B05A8607}"/>
              </a:ext>
            </a:extLst>
          </p:cNvPr>
          <p:cNvCxnSpPr>
            <a:cxnSpLocks/>
          </p:cNvCxnSpPr>
          <p:nvPr/>
        </p:nvCxnSpPr>
        <p:spPr>
          <a:xfrm flipV="1">
            <a:off x="1102407" y="4708733"/>
            <a:ext cx="316195" cy="310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5650AB-E3F1-F12C-718F-4C095D3F74D4}"/>
              </a:ext>
            </a:extLst>
          </p:cNvPr>
          <p:cNvSpPr txBox="1"/>
          <p:nvPr/>
        </p:nvSpPr>
        <p:spPr>
          <a:xfrm>
            <a:off x="3236474" y="3543300"/>
            <a:ext cx="869149" cy="369332"/>
          </a:xfrm>
          <a:prstGeom prst="rect">
            <a:avLst/>
          </a:prstGeom>
          <a:noFill/>
        </p:spPr>
        <p:txBody>
          <a:bodyPr wrap="none" rtlCol="0">
            <a:spAutoFit/>
          </a:bodyPr>
          <a:lstStyle/>
          <a:p>
            <a:r>
              <a:rPr lang="en-US" dirty="0"/>
              <a:t>5LP244</a:t>
            </a:r>
          </a:p>
        </p:txBody>
      </p:sp>
      <p:cxnSp>
        <p:nvCxnSpPr>
          <p:cNvPr id="8" name="Straight Arrow Connector 7">
            <a:extLst>
              <a:ext uri="{FF2B5EF4-FFF2-40B4-BE49-F238E27FC236}">
                <a16:creationId xmlns:a16="http://schemas.microsoft.com/office/drawing/2014/main" id="{86EC00B1-D072-505C-32CF-4D99C609CFB6}"/>
              </a:ext>
            </a:extLst>
          </p:cNvPr>
          <p:cNvCxnSpPr>
            <a:cxnSpLocks/>
          </p:cNvCxnSpPr>
          <p:nvPr/>
        </p:nvCxnSpPr>
        <p:spPr>
          <a:xfrm flipH="1">
            <a:off x="2546647" y="3811829"/>
            <a:ext cx="777667" cy="33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A41C1C-E472-E6CF-E0B3-C8F9E63D2F36}"/>
              </a:ext>
            </a:extLst>
          </p:cNvPr>
          <p:cNvSpPr txBox="1"/>
          <p:nvPr/>
        </p:nvSpPr>
        <p:spPr>
          <a:xfrm>
            <a:off x="1609132" y="4810031"/>
            <a:ext cx="869149" cy="369332"/>
          </a:xfrm>
          <a:prstGeom prst="rect">
            <a:avLst/>
          </a:prstGeom>
          <a:noFill/>
        </p:spPr>
        <p:txBody>
          <a:bodyPr wrap="none" rtlCol="0">
            <a:spAutoFit/>
          </a:bodyPr>
          <a:lstStyle/>
          <a:p>
            <a:r>
              <a:rPr lang="en-US" dirty="0"/>
              <a:t>5LP176</a:t>
            </a:r>
          </a:p>
        </p:txBody>
      </p:sp>
      <p:cxnSp>
        <p:nvCxnSpPr>
          <p:cNvPr id="14" name="Straight Arrow Connector 13">
            <a:extLst>
              <a:ext uri="{FF2B5EF4-FFF2-40B4-BE49-F238E27FC236}">
                <a16:creationId xmlns:a16="http://schemas.microsoft.com/office/drawing/2014/main" id="{9393DB40-0C76-FC28-99FC-51B71495CB09}"/>
              </a:ext>
            </a:extLst>
          </p:cNvPr>
          <p:cNvCxnSpPr>
            <a:cxnSpLocks/>
          </p:cNvCxnSpPr>
          <p:nvPr/>
        </p:nvCxnSpPr>
        <p:spPr>
          <a:xfrm flipV="1">
            <a:off x="2110811" y="4520725"/>
            <a:ext cx="102550" cy="3432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0F437B-4A8F-766A-A7EE-D0BA9B80CBB9}"/>
              </a:ext>
            </a:extLst>
          </p:cNvPr>
          <p:cNvSpPr txBox="1"/>
          <p:nvPr/>
        </p:nvSpPr>
        <p:spPr>
          <a:xfrm>
            <a:off x="1475781" y="2527860"/>
            <a:ext cx="869149" cy="369332"/>
          </a:xfrm>
          <a:prstGeom prst="rect">
            <a:avLst/>
          </a:prstGeom>
          <a:noFill/>
        </p:spPr>
        <p:txBody>
          <a:bodyPr wrap="none" rtlCol="0">
            <a:spAutoFit/>
          </a:bodyPr>
          <a:lstStyle/>
          <a:p>
            <a:r>
              <a:rPr lang="en-US" dirty="0"/>
              <a:t>5LP184</a:t>
            </a:r>
          </a:p>
        </p:txBody>
      </p:sp>
      <p:cxnSp>
        <p:nvCxnSpPr>
          <p:cNvPr id="18" name="Straight Arrow Connector 17">
            <a:extLst>
              <a:ext uri="{FF2B5EF4-FFF2-40B4-BE49-F238E27FC236}">
                <a16:creationId xmlns:a16="http://schemas.microsoft.com/office/drawing/2014/main" id="{0132D6B8-1010-E4A1-D381-F2D8A418DBD4}"/>
              </a:ext>
            </a:extLst>
          </p:cNvPr>
          <p:cNvCxnSpPr>
            <a:cxnSpLocks/>
          </p:cNvCxnSpPr>
          <p:nvPr/>
        </p:nvCxnSpPr>
        <p:spPr>
          <a:xfrm>
            <a:off x="2043706" y="2814703"/>
            <a:ext cx="133483" cy="7647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F2C0144-FA13-FC2C-57D9-750346F5D369}"/>
              </a:ext>
            </a:extLst>
          </p:cNvPr>
          <p:cNvSpPr/>
          <p:nvPr/>
        </p:nvSpPr>
        <p:spPr>
          <a:xfrm rot="20252080">
            <a:off x="263444" y="2623797"/>
            <a:ext cx="1806721" cy="23760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8B60DE6-A3F2-FC1D-8D75-48A3F31EC1B2}"/>
              </a:ext>
            </a:extLst>
          </p:cNvPr>
          <p:cNvSpPr/>
          <p:nvPr/>
        </p:nvSpPr>
        <p:spPr>
          <a:xfrm rot="1181949">
            <a:off x="2115520" y="2213316"/>
            <a:ext cx="1292762" cy="2194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70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F5F36C2-7AB1-7851-FF9B-974037574A16}"/>
              </a:ext>
            </a:extLst>
          </p:cNvPr>
          <p:cNvGraphicFramePr>
            <a:graphicFrameLocks noGrp="1"/>
          </p:cNvGraphicFramePr>
          <p:nvPr>
            <p:extLst>
              <p:ext uri="{D42A27DB-BD31-4B8C-83A1-F6EECF244321}">
                <p14:modId xmlns:p14="http://schemas.microsoft.com/office/powerpoint/2010/main" val="3483874527"/>
              </p:ext>
            </p:extLst>
          </p:nvPr>
        </p:nvGraphicFramePr>
        <p:xfrm>
          <a:off x="801333" y="1322640"/>
          <a:ext cx="7751036" cy="3112770"/>
        </p:xfrm>
        <a:graphic>
          <a:graphicData uri="http://schemas.openxmlformats.org/drawingml/2006/table">
            <a:tbl>
              <a:tblPr/>
              <a:tblGrid>
                <a:gridCol w="1876280">
                  <a:extLst>
                    <a:ext uri="{9D8B030D-6E8A-4147-A177-3AD203B41FA5}">
                      <a16:colId xmlns:a16="http://schemas.microsoft.com/office/drawing/2014/main" val="4290848377"/>
                    </a:ext>
                  </a:extLst>
                </a:gridCol>
                <a:gridCol w="810132">
                  <a:extLst>
                    <a:ext uri="{9D8B030D-6E8A-4147-A177-3AD203B41FA5}">
                      <a16:colId xmlns:a16="http://schemas.microsoft.com/office/drawing/2014/main" val="2428639900"/>
                    </a:ext>
                  </a:extLst>
                </a:gridCol>
                <a:gridCol w="1227562">
                  <a:extLst>
                    <a:ext uri="{9D8B030D-6E8A-4147-A177-3AD203B41FA5}">
                      <a16:colId xmlns:a16="http://schemas.microsoft.com/office/drawing/2014/main" val="3399919267"/>
                    </a:ext>
                  </a:extLst>
                </a:gridCol>
                <a:gridCol w="1572426">
                  <a:extLst>
                    <a:ext uri="{9D8B030D-6E8A-4147-A177-3AD203B41FA5}">
                      <a16:colId xmlns:a16="http://schemas.microsoft.com/office/drawing/2014/main" val="1040576013"/>
                    </a:ext>
                  </a:extLst>
                </a:gridCol>
                <a:gridCol w="1281870">
                  <a:extLst>
                    <a:ext uri="{9D8B030D-6E8A-4147-A177-3AD203B41FA5}">
                      <a16:colId xmlns:a16="http://schemas.microsoft.com/office/drawing/2014/main" val="1539312256"/>
                    </a:ext>
                  </a:extLst>
                </a:gridCol>
                <a:gridCol w="99562">
                  <a:extLst>
                    <a:ext uri="{9D8B030D-6E8A-4147-A177-3AD203B41FA5}">
                      <a16:colId xmlns:a16="http://schemas.microsoft.com/office/drawing/2014/main" val="1470758088"/>
                    </a:ext>
                  </a:extLst>
                </a:gridCol>
                <a:gridCol w="883204">
                  <a:extLst>
                    <a:ext uri="{9D8B030D-6E8A-4147-A177-3AD203B41FA5}">
                      <a16:colId xmlns:a16="http://schemas.microsoft.com/office/drawing/2014/main" val="950362195"/>
                    </a:ext>
                  </a:extLst>
                </a:gridCol>
              </a:tblGrid>
              <a:tr h="273662">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Refired Colors</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Design Elements</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Faunal</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Artifacts</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Mean Rank</a:t>
                      </a:r>
                    </a:p>
                  </a:txBody>
                  <a:tcPr marL="9525" marR="9525" marT="9525" marB="0" anchor="b">
                    <a:lnL>
                      <a:noFill/>
                    </a:lnL>
                    <a:lnR>
                      <a:noFill/>
                    </a:lnR>
                    <a:lnT>
                      <a:noFill/>
                    </a:lnT>
                    <a:lnB>
                      <a:noFill/>
                    </a:lnB>
                  </a:tcPr>
                </a:tc>
                <a:extLst>
                  <a:ext uri="{0D108BD9-81ED-4DB2-BD59-A6C34878D82A}">
                    <a16:rowId xmlns:a16="http://schemas.microsoft.com/office/drawing/2014/main" val="311529771"/>
                  </a:ext>
                </a:extLst>
              </a:tr>
              <a:tr h="190500">
                <a:tc>
                  <a:txBody>
                    <a:bodyPr/>
                    <a:lstStyle/>
                    <a:p>
                      <a:pPr algn="l" fontAlgn="b"/>
                      <a:r>
                        <a:rPr lang="en-US" sz="1800" b="0" i="0" u="none" strike="noStrike">
                          <a:solidFill>
                            <a:srgbClr val="000000"/>
                          </a:solidFill>
                          <a:effectLst/>
                          <a:latin typeface="Calibri" panose="020F0502020204030204" pitchFamily="34" charset="0"/>
                        </a:rPr>
                        <a:t>5LP0245 Locus 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5</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6.0</a:t>
                      </a:r>
                    </a:p>
                  </a:txBody>
                  <a:tcPr marL="9525" marR="9525" marT="9525" marB="0" anchor="b">
                    <a:lnL>
                      <a:noFill/>
                    </a:lnL>
                    <a:lnR>
                      <a:noFill/>
                    </a:lnR>
                    <a:lnT>
                      <a:noFill/>
                    </a:lnT>
                    <a:lnB>
                      <a:noFill/>
                    </a:lnB>
                  </a:tcPr>
                </a:tc>
                <a:extLst>
                  <a:ext uri="{0D108BD9-81ED-4DB2-BD59-A6C34878D82A}">
                    <a16:rowId xmlns:a16="http://schemas.microsoft.com/office/drawing/2014/main" val="2260427071"/>
                  </a:ext>
                </a:extLst>
              </a:tr>
              <a:tr h="190500">
                <a:tc>
                  <a:txBody>
                    <a:bodyPr/>
                    <a:lstStyle/>
                    <a:p>
                      <a:pPr algn="l" fontAlgn="b"/>
                      <a:r>
                        <a:rPr lang="en-US" sz="1800" b="0" i="0" u="none" strike="noStrike">
                          <a:solidFill>
                            <a:srgbClr val="000000"/>
                          </a:solidFill>
                          <a:effectLst/>
                          <a:latin typeface="Calibri" panose="020F0502020204030204" pitchFamily="34" charset="0"/>
                        </a:rPr>
                        <a:t>5LP244</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1</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6.5</a:t>
                      </a:r>
                    </a:p>
                  </a:txBody>
                  <a:tcPr marL="9525" marR="9525" marT="9525" marB="0" anchor="b">
                    <a:lnL>
                      <a:noFill/>
                    </a:lnL>
                    <a:lnR>
                      <a:noFill/>
                    </a:lnR>
                    <a:lnT>
                      <a:noFill/>
                    </a:lnT>
                    <a:lnB>
                      <a:noFill/>
                    </a:lnB>
                  </a:tcPr>
                </a:tc>
                <a:extLst>
                  <a:ext uri="{0D108BD9-81ED-4DB2-BD59-A6C34878D82A}">
                    <a16:rowId xmlns:a16="http://schemas.microsoft.com/office/drawing/2014/main" val="397811099"/>
                  </a:ext>
                </a:extLst>
              </a:tr>
              <a:tr h="190500">
                <a:tc>
                  <a:txBody>
                    <a:bodyPr/>
                    <a:lstStyle/>
                    <a:p>
                      <a:pPr algn="l" fontAlgn="b"/>
                      <a:r>
                        <a:rPr lang="en-US" sz="1800" b="0" i="0" u="none" strike="noStrike">
                          <a:solidFill>
                            <a:srgbClr val="000000"/>
                          </a:solidFill>
                          <a:effectLst/>
                          <a:latin typeface="Calibri" panose="020F0502020204030204" pitchFamily="34" charset="0"/>
                        </a:rPr>
                        <a:t>5LP184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3</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8.7</a:t>
                      </a:r>
                    </a:p>
                  </a:txBody>
                  <a:tcPr marL="9525" marR="9525" marT="9525" marB="0" anchor="b">
                    <a:lnL>
                      <a:noFill/>
                    </a:lnL>
                    <a:lnR>
                      <a:noFill/>
                    </a:lnR>
                    <a:lnT>
                      <a:noFill/>
                    </a:lnT>
                    <a:lnB>
                      <a:noFill/>
                    </a:lnB>
                  </a:tcPr>
                </a:tc>
                <a:extLst>
                  <a:ext uri="{0D108BD9-81ED-4DB2-BD59-A6C34878D82A}">
                    <a16:rowId xmlns:a16="http://schemas.microsoft.com/office/drawing/2014/main" val="472500914"/>
                  </a:ext>
                </a:extLst>
              </a:tr>
              <a:tr h="190500">
                <a:tc>
                  <a:txBody>
                    <a:bodyPr/>
                    <a:lstStyle/>
                    <a:p>
                      <a:pPr algn="l" fontAlgn="b"/>
                      <a:r>
                        <a:rPr lang="en-US" sz="1800" b="0" i="0" u="none" strike="noStrike">
                          <a:solidFill>
                            <a:srgbClr val="000000"/>
                          </a:solidFill>
                          <a:effectLst/>
                          <a:latin typeface="Calibri" panose="020F0502020204030204" pitchFamily="34" charset="0"/>
                        </a:rPr>
                        <a:t>5LP245 Locus 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9.0</a:t>
                      </a:r>
                    </a:p>
                  </a:txBody>
                  <a:tcPr marL="9525" marR="9525" marT="9525" marB="0" anchor="b">
                    <a:lnL>
                      <a:noFill/>
                    </a:lnL>
                    <a:lnR>
                      <a:noFill/>
                    </a:lnR>
                    <a:lnT>
                      <a:noFill/>
                    </a:lnT>
                    <a:lnB>
                      <a:noFill/>
                    </a:lnB>
                  </a:tcPr>
                </a:tc>
                <a:extLst>
                  <a:ext uri="{0D108BD9-81ED-4DB2-BD59-A6C34878D82A}">
                    <a16:rowId xmlns:a16="http://schemas.microsoft.com/office/drawing/2014/main" val="3209539786"/>
                  </a:ext>
                </a:extLst>
              </a:tr>
              <a:tr h="190500">
                <a:tc>
                  <a:txBody>
                    <a:bodyPr/>
                    <a:lstStyle/>
                    <a:p>
                      <a:pPr algn="l" fontAlgn="b"/>
                      <a:r>
                        <a:rPr lang="en-US" sz="1800" b="0" i="0" u="none" strike="noStrike" dirty="0">
                          <a:solidFill>
                            <a:srgbClr val="000000"/>
                          </a:solidFill>
                          <a:effectLst/>
                          <a:latin typeface="Calibri" panose="020F0502020204030204" pitchFamily="34" charset="0"/>
                        </a:rPr>
                        <a:t>5LP185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7</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10.3</a:t>
                      </a:r>
                    </a:p>
                  </a:txBody>
                  <a:tcPr marL="9525" marR="9525" marT="9525" marB="0" anchor="b">
                    <a:lnL>
                      <a:noFill/>
                    </a:lnL>
                    <a:lnR>
                      <a:noFill/>
                    </a:lnR>
                    <a:lnT>
                      <a:noFill/>
                    </a:lnT>
                    <a:lnB>
                      <a:noFill/>
                    </a:lnB>
                  </a:tcPr>
                </a:tc>
                <a:extLst>
                  <a:ext uri="{0D108BD9-81ED-4DB2-BD59-A6C34878D82A}">
                    <a16:rowId xmlns:a16="http://schemas.microsoft.com/office/drawing/2014/main" val="3682839441"/>
                  </a:ext>
                </a:extLst>
              </a:tr>
              <a:tr h="190500">
                <a:tc>
                  <a:txBody>
                    <a:bodyPr/>
                    <a:lstStyle/>
                    <a:p>
                      <a:pPr algn="l" fontAlgn="b"/>
                      <a:r>
                        <a:rPr lang="en-US" sz="1800" b="0" i="0" u="none" strike="noStrike" dirty="0">
                          <a:solidFill>
                            <a:srgbClr val="000000"/>
                          </a:solidFill>
                          <a:effectLst/>
                          <a:latin typeface="Calibri" panose="020F0502020204030204" pitchFamily="34" charset="0"/>
                        </a:rPr>
                        <a:t>5LP2026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11.8</a:t>
                      </a:r>
                    </a:p>
                  </a:txBody>
                  <a:tcPr marL="9525" marR="9525" marT="9525" marB="0" anchor="b">
                    <a:lnL>
                      <a:noFill/>
                    </a:lnL>
                    <a:lnR>
                      <a:noFill/>
                    </a:lnR>
                    <a:lnT>
                      <a:noFill/>
                    </a:lnT>
                    <a:lnB>
                      <a:noFill/>
                    </a:lnB>
                  </a:tcPr>
                </a:tc>
                <a:extLst>
                  <a:ext uri="{0D108BD9-81ED-4DB2-BD59-A6C34878D82A}">
                    <a16:rowId xmlns:a16="http://schemas.microsoft.com/office/drawing/2014/main" val="797107341"/>
                  </a:ext>
                </a:extLst>
              </a:tr>
              <a:tr h="190500">
                <a:tc>
                  <a:txBody>
                    <a:bodyPr/>
                    <a:lstStyle/>
                    <a:p>
                      <a:pPr algn="l" fontAlgn="b"/>
                      <a:r>
                        <a:rPr lang="en-US" sz="1800" b="0" i="0" u="none" strike="noStrike" dirty="0">
                          <a:solidFill>
                            <a:srgbClr val="000000"/>
                          </a:solidFill>
                          <a:effectLst/>
                          <a:latin typeface="Calibri" panose="020F0502020204030204" pitchFamily="34" charset="0"/>
                        </a:rPr>
                        <a:t>5LP179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1</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12.8</a:t>
                      </a:r>
                    </a:p>
                  </a:txBody>
                  <a:tcPr marL="9525" marR="9525" marT="9525" marB="0" anchor="b">
                    <a:lnL>
                      <a:noFill/>
                    </a:lnL>
                    <a:lnR>
                      <a:noFill/>
                    </a:lnR>
                    <a:lnT>
                      <a:noFill/>
                    </a:lnT>
                    <a:lnB>
                      <a:noFill/>
                    </a:lnB>
                  </a:tcPr>
                </a:tc>
                <a:extLst>
                  <a:ext uri="{0D108BD9-81ED-4DB2-BD59-A6C34878D82A}">
                    <a16:rowId xmlns:a16="http://schemas.microsoft.com/office/drawing/2014/main" val="2224861067"/>
                  </a:ext>
                </a:extLst>
              </a:tr>
              <a:tr h="190500">
                <a:tc>
                  <a:txBody>
                    <a:bodyPr/>
                    <a:lstStyle/>
                    <a:p>
                      <a:pPr algn="l" fontAlgn="b"/>
                      <a:r>
                        <a:rPr lang="en-US" sz="1800" b="0" i="0" u="none" strike="noStrike" dirty="0">
                          <a:solidFill>
                            <a:srgbClr val="000000"/>
                          </a:solidFill>
                          <a:effectLst/>
                          <a:latin typeface="Calibri" panose="020F0502020204030204" pitchFamily="34" charset="0"/>
                        </a:rPr>
                        <a:t>5LP0177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extLst>
                  <a:ext uri="{0D108BD9-81ED-4DB2-BD59-A6C34878D82A}">
                    <a16:rowId xmlns:a16="http://schemas.microsoft.com/office/drawing/2014/main" val="260935817"/>
                  </a:ext>
                </a:extLst>
              </a:tr>
              <a:tr h="190500">
                <a:tc>
                  <a:txBody>
                    <a:bodyPr/>
                    <a:lstStyle/>
                    <a:p>
                      <a:pPr algn="l" fontAlgn="b"/>
                      <a:r>
                        <a:rPr lang="en-US" sz="1800" b="0" i="0" u="none" strike="noStrike" dirty="0">
                          <a:solidFill>
                            <a:srgbClr val="000000"/>
                          </a:solidFill>
                          <a:effectLst/>
                          <a:latin typeface="Calibri" panose="020F0502020204030204" pitchFamily="34" charset="0"/>
                        </a:rPr>
                        <a:t>5LP176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             NA</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2</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extLst>
                  <a:ext uri="{0D108BD9-81ED-4DB2-BD59-A6C34878D82A}">
                    <a16:rowId xmlns:a16="http://schemas.microsoft.com/office/drawing/2014/main" val="3690242173"/>
                  </a:ext>
                </a:extLst>
              </a:tr>
            </a:tbl>
          </a:graphicData>
        </a:graphic>
      </p:graphicFrame>
      <p:sp>
        <p:nvSpPr>
          <p:cNvPr id="3" name="TextBox 2">
            <a:extLst>
              <a:ext uri="{FF2B5EF4-FFF2-40B4-BE49-F238E27FC236}">
                <a16:creationId xmlns:a16="http://schemas.microsoft.com/office/drawing/2014/main" id="{E9E10701-E740-FFB1-1A85-D00E2882565E}"/>
              </a:ext>
            </a:extLst>
          </p:cNvPr>
          <p:cNvSpPr txBox="1"/>
          <p:nvPr/>
        </p:nvSpPr>
        <p:spPr>
          <a:xfrm>
            <a:off x="1811547" y="598486"/>
            <a:ext cx="5730608" cy="369332"/>
          </a:xfrm>
          <a:prstGeom prst="rect">
            <a:avLst/>
          </a:prstGeom>
          <a:noFill/>
        </p:spPr>
        <p:txBody>
          <a:bodyPr wrap="none" rtlCol="0">
            <a:spAutoFit/>
          </a:bodyPr>
          <a:lstStyle/>
          <a:p>
            <a:r>
              <a:rPr lang="en-US" dirty="0"/>
              <a:t>Eigenvector Centrality Ranks for Most Central Proveniences</a:t>
            </a:r>
          </a:p>
        </p:txBody>
      </p:sp>
      <p:sp>
        <p:nvSpPr>
          <p:cNvPr id="4" name="TextBox 3">
            <a:extLst>
              <a:ext uri="{FF2B5EF4-FFF2-40B4-BE49-F238E27FC236}">
                <a16:creationId xmlns:a16="http://schemas.microsoft.com/office/drawing/2014/main" id="{C8019EDB-DFC8-C6E1-7415-468B94E22D6B}"/>
              </a:ext>
            </a:extLst>
          </p:cNvPr>
          <p:cNvSpPr txBox="1"/>
          <p:nvPr/>
        </p:nvSpPr>
        <p:spPr>
          <a:xfrm>
            <a:off x="478411" y="4966104"/>
            <a:ext cx="8062785" cy="646331"/>
          </a:xfrm>
          <a:prstGeom prst="rect">
            <a:avLst/>
          </a:prstGeom>
          <a:noFill/>
        </p:spPr>
        <p:txBody>
          <a:bodyPr wrap="none" rtlCol="0">
            <a:spAutoFit/>
          </a:bodyPr>
          <a:lstStyle/>
          <a:p>
            <a:r>
              <a:rPr lang="en-US" dirty="0"/>
              <a:t>Little consistency in site ranks across networks, but the most consistently central are </a:t>
            </a:r>
          </a:p>
          <a:p>
            <a:r>
              <a:rPr lang="en-US" dirty="0"/>
              <a:t>two loci at Sacred Ridge and two western cluster sites (near Sacred Ridge).</a:t>
            </a:r>
          </a:p>
        </p:txBody>
      </p:sp>
    </p:spTree>
    <p:extLst>
      <p:ext uri="{BB962C8B-B14F-4D97-AF65-F5344CB8AC3E}">
        <p14:creationId xmlns:p14="http://schemas.microsoft.com/office/powerpoint/2010/main" val="10614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0C57F-4EF4-AF4A-5BEC-489B753B0D19}"/>
              </a:ext>
            </a:extLst>
          </p:cNvPr>
          <p:cNvPicPr>
            <a:picLocks noChangeAspect="1"/>
          </p:cNvPicPr>
          <p:nvPr/>
        </p:nvPicPr>
        <p:blipFill>
          <a:blip r:embed="rId2"/>
          <a:stretch>
            <a:fillRect/>
          </a:stretch>
        </p:blipFill>
        <p:spPr>
          <a:xfrm>
            <a:off x="0" y="59822"/>
            <a:ext cx="9144000" cy="6858000"/>
          </a:xfrm>
          <a:prstGeom prst="rect">
            <a:avLst/>
          </a:prstGeom>
        </p:spPr>
      </p:pic>
      <p:sp>
        <p:nvSpPr>
          <p:cNvPr id="3" name="TextBox 2">
            <a:extLst>
              <a:ext uri="{FF2B5EF4-FFF2-40B4-BE49-F238E27FC236}">
                <a16:creationId xmlns:a16="http://schemas.microsoft.com/office/drawing/2014/main" id="{DA9341A7-1D35-480A-F990-442B498E4308}"/>
              </a:ext>
            </a:extLst>
          </p:cNvPr>
          <p:cNvSpPr txBox="1"/>
          <p:nvPr/>
        </p:nvSpPr>
        <p:spPr>
          <a:xfrm>
            <a:off x="1759787" y="25637"/>
            <a:ext cx="5624425" cy="369332"/>
          </a:xfrm>
          <a:prstGeom prst="rect">
            <a:avLst/>
          </a:prstGeom>
          <a:noFill/>
        </p:spPr>
        <p:txBody>
          <a:bodyPr wrap="none" rtlCol="0">
            <a:spAutoFit/>
          </a:bodyPr>
          <a:lstStyle/>
          <a:p>
            <a:pPr algn="ctr"/>
            <a:r>
              <a:rPr lang="en-US" dirty="0"/>
              <a:t>Correspondence Analysis for Ceramic Refired Paste Colors</a:t>
            </a:r>
          </a:p>
        </p:txBody>
      </p:sp>
    </p:spTree>
    <p:extLst>
      <p:ext uri="{BB962C8B-B14F-4D97-AF65-F5344CB8AC3E}">
        <p14:creationId xmlns:p14="http://schemas.microsoft.com/office/powerpoint/2010/main" val="37116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9B6C20-4D62-E347-3F10-5F496C8530A9}"/>
              </a:ext>
            </a:extLst>
          </p:cNvPr>
          <p:cNvPicPr>
            <a:picLocks noChangeAspect="1"/>
          </p:cNvPicPr>
          <p:nvPr/>
        </p:nvPicPr>
        <p:blipFill>
          <a:blip r:embed="rId2"/>
          <a:stretch>
            <a:fillRect/>
          </a:stretch>
        </p:blipFill>
        <p:spPr>
          <a:xfrm>
            <a:off x="1" y="1371600"/>
            <a:ext cx="4572397" cy="3429297"/>
          </a:xfrm>
          <a:prstGeom prst="rect">
            <a:avLst/>
          </a:prstGeom>
        </p:spPr>
      </p:pic>
      <p:pic>
        <p:nvPicPr>
          <p:cNvPr id="3" name="Picture 2">
            <a:extLst>
              <a:ext uri="{FF2B5EF4-FFF2-40B4-BE49-F238E27FC236}">
                <a16:creationId xmlns:a16="http://schemas.microsoft.com/office/drawing/2014/main" id="{5AB002E4-5888-1AFF-EB33-CC6E1AE42562}"/>
              </a:ext>
            </a:extLst>
          </p:cNvPr>
          <p:cNvPicPr>
            <a:picLocks noChangeAspect="1"/>
          </p:cNvPicPr>
          <p:nvPr/>
        </p:nvPicPr>
        <p:blipFill>
          <a:blip r:embed="rId3"/>
          <a:stretch>
            <a:fillRect/>
          </a:stretch>
        </p:blipFill>
        <p:spPr>
          <a:xfrm>
            <a:off x="4042160" y="1371600"/>
            <a:ext cx="4572000" cy="3429000"/>
          </a:xfrm>
          <a:prstGeom prst="rect">
            <a:avLst/>
          </a:prstGeom>
        </p:spPr>
      </p:pic>
      <p:sp>
        <p:nvSpPr>
          <p:cNvPr id="8" name="TextBox 7">
            <a:extLst>
              <a:ext uri="{FF2B5EF4-FFF2-40B4-BE49-F238E27FC236}">
                <a16:creationId xmlns:a16="http://schemas.microsoft.com/office/drawing/2014/main" id="{15AD655D-DDB3-DA2D-495A-25B501A1802E}"/>
              </a:ext>
            </a:extLst>
          </p:cNvPr>
          <p:cNvSpPr txBox="1"/>
          <p:nvPr/>
        </p:nvSpPr>
        <p:spPr>
          <a:xfrm>
            <a:off x="1203833" y="83437"/>
            <a:ext cx="6037871" cy="646331"/>
          </a:xfrm>
          <a:prstGeom prst="rect">
            <a:avLst/>
          </a:prstGeom>
          <a:noFill/>
        </p:spPr>
        <p:txBody>
          <a:bodyPr wrap="none" rtlCol="0">
            <a:spAutoFit/>
          </a:bodyPr>
          <a:lstStyle/>
          <a:p>
            <a:pPr algn="ctr"/>
            <a:r>
              <a:rPr lang="en-US" dirty="0"/>
              <a:t>Comparison of Correspondence Analysis and Network Analysis</a:t>
            </a:r>
          </a:p>
          <a:p>
            <a:pPr algn="ctr"/>
            <a:r>
              <a:rPr lang="en-US" dirty="0"/>
              <a:t>For Ceramic Refired Paste Colors</a:t>
            </a:r>
          </a:p>
        </p:txBody>
      </p:sp>
      <p:sp>
        <p:nvSpPr>
          <p:cNvPr id="5" name="TextBox 4">
            <a:extLst>
              <a:ext uri="{FF2B5EF4-FFF2-40B4-BE49-F238E27FC236}">
                <a16:creationId xmlns:a16="http://schemas.microsoft.com/office/drawing/2014/main" id="{3EA8BE99-6E90-F863-69B8-10B0FF087512}"/>
              </a:ext>
            </a:extLst>
          </p:cNvPr>
          <p:cNvSpPr txBox="1"/>
          <p:nvPr/>
        </p:nvSpPr>
        <p:spPr>
          <a:xfrm>
            <a:off x="3982658" y="1199770"/>
            <a:ext cx="1388393" cy="646331"/>
          </a:xfrm>
          <a:prstGeom prst="rect">
            <a:avLst/>
          </a:prstGeom>
          <a:noFill/>
        </p:spPr>
        <p:txBody>
          <a:bodyPr wrap="square" rtlCol="0">
            <a:spAutoFit/>
          </a:bodyPr>
          <a:lstStyle/>
          <a:p>
            <a:pPr algn="ctr"/>
            <a:r>
              <a:rPr lang="en-US" dirty="0"/>
              <a:t>Top of </a:t>
            </a:r>
          </a:p>
          <a:p>
            <a:pPr algn="ctr"/>
            <a:r>
              <a:rPr lang="en-US" dirty="0"/>
              <a:t>Sacred Ridge</a:t>
            </a:r>
          </a:p>
        </p:txBody>
      </p:sp>
      <p:cxnSp>
        <p:nvCxnSpPr>
          <p:cNvPr id="6" name="Straight Arrow Connector 5">
            <a:extLst>
              <a:ext uri="{FF2B5EF4-FFF2-40B4-BE49-F238E27FC236}">
                <a16:creationId xmlns:a16="http://schemas.microsoft.com/office/drawing/2014/main" id="{A75231A6-E59D-1F57-2A16-9E26E1F2F544}"/>
              </a:ext>
            </a:extLst>
          </p:cNvPr>
          <p:cNvCxnSpPr>
            <a:cxnSpLocks/>
          </p:cNvCxnSpPr>
          <p:nvPr/>
        </p:nvCxnSpPr>
        <p:spPr>
          <a:xfrm>
            <a:off x="5345413" y="1691111"/>
            <a:ext cx="1324716" cy="4351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1597EA8-1CDB-F309-A6CD-70495DCC16E7}"/>
              </a:ext>
            </a:extLst>
          </p:cNvPr>
          <p:cNvCxnSpPr>
            <a:cxnSpLocks/>
          </p:cNvCxnSpPr>
          <p:nvPr/>
        </p:nvCxnSpPr>
        <p:spPr>
          <a:xfrm flipH="1">
            <a:off x="3738095" y="1784618"/>
            <a:ext cx="359632" cy="462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45ED28-BAE9-0E2B-4C2A-22380BF592A2}"/>
              </a:ext>
            </a:extLst>
          </p:cNvPr>
          <p:cNvSpPr txBox="1"/>
          <p:nvPr/>
        </p:nvSpPr>
        <p:spPr>
          <a:xfrm>
            <a:off x="5522042" y="2716768"/>
            <a:ext cx="869149" cy="369332"/>
          </a:xfrm>
          <a:prstGeom prst="rect">
            <a:avLst/>
          </a:prstGeom>
          <a:noFill/>
        </p:spPr>
        <p:txBody>
          <a:bodyPr wrap="none" rtlCol="0">
            <a:spAutoFit/>
          </a:bodyPr>
          <a:lstStyle/>
          <a:p>
            <a:r>
              <a:rPr lang="en-US" dirty="0"/>
              <a:t>5LP246</a:t>
            </a:r>
          </a:p>
        </p:txBody>
      </p:sp>
      <p:cxnSp>
        <p:nvCxnSpPr>
          <p:cNvPr id="17" name="Straight Arrow Connector 16">
            <a:extLst>
              <a:ext uri="{FF2B5EF4-FFF2-40B4-BE49-F238E27FC236}">
                <a16:creationId xmlns:a16="http://schemas.microsoft.com/office/drawing/2014/main" id="{5885D6AC-F12F-A2D0-0502-1D1A28AB2B97}"/>
              </a:ext>
            </a:extLst>
          </p:cNvPr>
          <p:cNvCxnSpPr>
            <a:cxnSpLocks/>
          </p:cNvCxnSpPr>
          <p:nvPr/>
        </p:nvCxnSpPr>
        <p:spPr>
          <a:xfrm>
            <a:off x="6144426" y="3037773"/>
            <a:ext cx="183734" cy="2201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22C7EC-385F-6824-8AAE-AB06E636AD3D}"/>
              </a:ext>
            </a:extLst>
          </p:cNvPr>
          <p:cNvCxnSpPr>
            <a:cxnSpLocks/>
          </p:cNvCxnSpPr>
          <p:nvPr/>
        </p:nvCxnSpPr>
        <p:spPr>
          <a:xfrm flipH="1">
            <a:off x="2788451" y="1384436"/>
            <a:ext cx="304065" cy="428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51D810B-4813-C354-5CBC-5FD74533E4F8}"/>
              </a:ext>
            </a:extLst>
          </p:cNvPr>
          <p:cNvSpPr txBox="1"/>
          <p:nvPr/>
        </p:nvSpPr>
        <p:spPr>
          <a:xfrm>
            <a:off x="2708686" y="1113855"/>
            <a:ext cx="869149" cy="369332"/>
          </a:xfrm>
          <a:prstGeom prst="rect">
            <a:avLst/>
          </a:prstGeom>
          <a:noFill/>
        </p:spPr>
        <p:txBody>
          <a:bodyPr wrap="none" rtlCol="0">
            <a:spAutoFit/>
          </a:bodyPr>
          <a:lstStyle/>
          <a:p>
            <a:r>
              <a:rPr lang="en-US" dirty="0"/>
              <a:t>5LP246</a:t>
            </a:r>
          </a:p>
        </p:txBody>
      </p:sp>
      <p:sp>
        <p:nvSpPr>
          <p:cNvPr id="29" name="TextBox 28">
            <a:extLst>
              <a:ext uri="{FF2B5EF4-FFF2-40B4-BE49-F238E27FC236}">
                <a16:creationId xmlns:a16="http://schemas.microsoft.com/office/drawing/2014/main" id="{450AA88E-9798-4CAD-2028-983AB697B4E2}"/>
              </a:ext>
            </a:extLst>
          </p:cNvPr>
          <p:cNvSpPr txBox="1"/>
          <p:nvPr/>
        </p:nvSpPr>
        <p:spPr>
          <a:xfrm>
            <a:off x="5826618" y="818116"/>
            <a:ext cx="869149" cy="369332"/>
          </a:xfrm>
          <a:prstGeom prst="rect">
            <a:avLst/>
          </a:prstGeom>
          <a:noFill/>
        </p:spPr>
        <p:txBody>
          <a:bodyPr wrap="none" rtlCol="0">
            <a:spAutoFit/>
          </a:bodyPr>
          <a:lstStyle/>
          <a:p>
            <a:r>
              <a:rPr lang="en-US" dirty="0"/>
              <a:t>5LP241</a:t>
            </a:r>
          </a:p>
        </p:txBody>
      </p:sp>
      <p:cxnSp>
        <p:nvCxnSpPr>
          <p:cNvPr id="30" name="Straight Arrow Connector 29">
            <a:extLst>
              <a:ext uri="{FF2B5EF4-FFF2-40B4-BE49-F238E27FC236}">
                <a16:creationId xmlns:a16="http://schemas.microsoft.com/office/drawing/2014/main" id="{8792734A-BC5E-9F9E-AC26-CDB740D68670}"/>
              </a:ext>
            </a:extLst>
          </p:cNvPr>
          <p:cNvCxnSpPr>
            <a:cxnSpLocks/>
          </p:cNvCxnSpPr>
          <p:nvPr/>
        </p:nvCxnSpPr>
        <p:spPr>
          <a:xfrm flipH="1">
            <a:off x="5826618" y="1199770"/>
            <a:ext cx="317808" cy="3071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C6849C-B945-9026-02C6-73774368FB58}"/>
              </a:ext>
            </a:extLst>
          </p:cNvPr>
          <p:cNvSpPr txBox="1"/>
          <p:nvPr/>
        </p:nvSpPr>
        <p:spPr>
          <a:xfrm>
            <a:off x="2176231" y="4629067"/>
            <a:ext cx="869149" cy="369332"/>
          </a:xfrm>
          <a:prstGeom prst="rect">
            <a:avLst/>
          </a:prstGeom>
          <a:noFill/>
        </p:spPr>
        <p:txBody>
          <a:bodyPr wrap="none" rtlCol="0">
            <a:spAutoFit/>
          </a:bodyPr>
          <a:lstStyle/>
          <a:p>
            <a:r>
              <a:rPr lang="en-US" dirty="0"/>
              <a:t>5LP241</a:t>
            </a:r>
          </a:p>
        </p:txBody>
      </p:sp>
      <p:cxnSp>
        <p:nvCxnSpPr>
          <p:cNvPr id="34" name="Straight Arrow Connector 33">
            <a:extLst>
              <a:ext uri="{FF2B5EF4-FFF2-40B4-BE49-F238E27FC236}">
                <a16:creationId xmlns:a16="http://schemas.microsoft.com/office/drawing/2014/main" id="{13C6352A-717F-42CF-F967-31BA659F1AE4}"/>
              </a:ext>
            </a:extLst>
          </p:cNvPr>
          <p:cNvCxnSpPr>
            <a:cxnSpLocks/>
          </p:cNvCxnSpPr>
          <p:nvPr/>
        </p:nvCxnSpPr>
        <p:spPr>
          <a:xfrm flipH="1" flipV="1">
            <a:off x="2176231" y="4401084"/>
            <a:ext cx="158904" cy="2644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FD00A12-FF0D-A360-C5FC-43C294D0B91C}"/>
              </a:ext>
            </a:extLst>
          </p:cNvPr>
          <p:cNvSpPr txBox="1"/>
          <p:nvPr/>
        </p:nvSpPr>
        <p:spPr>
          <a:xfrm>
            <a:off x="7496059" y="1229285"/>
            <a:ext cx="869149" cy="369332"/>
          </a:xfrm>
          <a:prstGeom prst="rect">
            <a:avLst/>
          </a:prstGeom>
          <a:noFill/>
        </p:spPr>
        <p:txBody>
          <a:bodyPr wrap="none" rtlCol="0">
            <a:spAutoFit/>
          </a:bodyPr>
          <a:lstStyle/>
          <a:p>
            <a:r>
              <a:rPr lang="en-US" dirty="0"/>
              <a:t>5LP185</a:t>
            </a:r>
          </a:p>
        </p:txBody>
      </p:sp>
      <p:cxnSp>
        <p:nvCxnSpPr>
          <p:cNvPr id="37" name="Straight Arrow Connector 36">
            <a:extLst>
              <a:ext uri="{FF2B5EF4-FFF2-40B4-BE49-F238E27FC236}">
                <a16:creationId xmlns:a16="http://schemas.microsoft.com/office/drawing/2014/main" id="{231E8994-BB76-5FCD-3F0E-91CA90269801}"/>
              </a:ext>
            </a:extLst>
          </p:cNvPr>
          <p:cNvCxnSpPr>
            <a:cxnSpLocks/>
          </p:cNvCxnSpPr>
          <p:nvPr/>
        </p:nvCxnSpPr>
        <p:spPr>
          <a:xfrm flipH="1">
            <a:off x="7691215" y="1569102"/>
            <a:ext cx="144606" cy="422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D82FF13-FC3A-AA6B-F089-64B15D1FEE7D}"/>
              </a:ext>
            </a:extLst>
          </p:cNvPr>
          <p:cNvSpPr txBox="1"/>
          <p:nvPr/>
        </p:nvSpPr>
        <p:spPr>
          <a:xfrm>
            <a:off x="334684" y="3089183"/>
            <a:ext cx="869149" cy="369332"/>
          </a:xfrm>
          <a:prstGeom prst="rect">
            <a:avLst/>
          </a:prstGeom>
          <a:noFill/>
        </p:spPr>
        <p:txBody>
          <a:bodyPr wrap="none" rtlCol="0">
            <a:spAutoFit/>
          </a:bodyPr>
          <a:lstStyle/>
          <a:p>
            <a:r>
              <a:rPr lang="en-US" dirty="0"/>
              <a:t>5LP185</a:t>
            </a:r>
          </a:p>
        </p:txBody>
      </p:sp>
      <p:cxnSp>
        <p:nvCxnSpPr>
          <p:cNvPr id="41" name="Straight Arrow Connector 40">
            <a:extLst>
              <a:ext uri="{FF2B5EF4-FFF2-40B4-BE49-F238E27FC236}">
                <a16:creationId xmlns:a16="http://schemas.microsoft.com/office/drawing/2014/main" id="{994DCE98-AF91-12B5-3042-F156AAF1F57E}"/>
              </a:ext>
            </a:extLst>
          </p:cNvPr>
          <p:cNvCxnSpPr>
            <a:cxnSpLocks/>
          </p:cNvCxnSpPr>
          <p:nvPr/>
        </p:nvCxnSpPr>
        <p:spPr>
          <a:xfrm flipV="1">
            <a:off x="1137207" y="3086100"/>
            <a:ext cx="469145" cy="1718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8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23" grpId="0"/>
      <p:bldP spid="29" grpId="0"/>
      <p:bldP spid="33" grpId="0"/>
      <p:bldP spid="36"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DDAAC4-A3A2-AD45-2759-4DDAE2CABF95}"/>
              </a:ext>
            </a:extLst>
          </p:cNvPr>
          <p:cNvPicPr>
            <a:picLocks noChangeAspect="1"/>
          </p:cNvPicPr>
          <p:nvPr/>
        </p:nvPicPr>
        <p:blipFill>
          <a:blip r:embed="rId2"/>
          <a:stretch>
            <a:fillRect/>
          </a:stretch>
        </p:blipFill>
        <p:spPr>
          <a:xfrm>
            <a:off x="0" y="914400"/>
            <a:ext cx="4572000" cy="3429000"/>
          </a:xfrm>
          <a:prstGeom prst="rect">
            <a:avLst/>
          </a:prstGeom>
        </p:spPr>
      </p:pic>
      <p:pic>
        <p:nvPicPr>
          <p:cNvPr id="3" name="Picture 2">
            <a:extLst>
              <a:ext uri="{FF2B5EF4-FFF2-40B4-BE49-F238E27FC236}">
                <a16:creationId xmlns:a16="http://schemas.microsoft.com/office/drawing/2014/main" id="{032F313D-2F9A-E54C-D3B5-BAD158A7021B}"/>
              </a:ext>
            </a:extLst>
          </p:cNvPr>
          <p:cNvPicPr>
            <a:picLocks noChangeAspect="1"/>
          </p:cNvPicPr>
          <p:nvPr/>
        </p:nvPicPr>
        <p:blipFill>
          <a:blip r:embed="rId3"/>
          <a:stretch>
            <a:fillRect/>
          </a:stretch>
        </p:blipFill>
        <p:spPr>
          <a:xfrm>
            <a:off x="4040353" y="914400"/>
            <a:ext cx="4572000" cy="3427423"/>
          </a:xfrm>
          <a:prstGeom prst="rect">
            <a:avLst/>
          </a:prstGeom>
        </p:spPr>
      </p:pic>
      <p:sp>
        <p:nvSpPr>
          <p:cNvPr id="4" name="TextBox 3">
            <a:extLst>
              <a:ext uri="{FF2B5EF4-FFF2-40B4-BE49-F238E27FC236}">
                <a16:creationId xmlns:a16="http://schemas.microsoft.com/office/drawing/2014/main" id="{66F83F51-87AF-1EBF-03E7-BA02067F59DD}"/>
              </a:ext>
            </a:extLst>
          </p:cNvPr>
          <p:cNvSpPr txBox="1"/>
          <p:nvPr/>
        </p:nvSpPr>
        <p:spPr>
          <a:xfrm>
            <a:off x="1553064" y="0"/>
            <a:ext cx="6037871" cy="646331"/>
          </a:xfrm>
          <a:prstGeom prst="rect">
            <a:avLst/>
          </a:prstGeom>
          <a:noFill/>
        </p:spPr>
        <p:txBody>
          <a:bodyPr wrap="none" rtlCol="0">
            <a:spAutoFit/>
          </a:bodyPr>
          <a:lstStyle/>
          <a:p>
            <a:pPr algn="ctr"/>
            <a:r>
              <a:rPr lang="en-US" dirty="0"/>
              <a:t>Comparison of Correspondence Analysis and Network Analysis</a:t>
            </a:r>
          </a:p>
          <a:p>
            <a:pPr algn="ctr"/>
            <a:r>
              <a:rPr lang="en-US" dirty="0"/>
              <a:t> for Painted Ceramic Design Elements</a:t>
            </a:r>
          </a:p>
        </p:txBody>
      </p:sp>
      <p:sp>
        <p:nvSpPr>
          <p:cNvPr id="6" name="TextBox 5">
            <a:extLst>
              <a:ext uri="{FF2B5EF4-FFF2-40B4-BE49-F238E27FC236}">
                <a16:creationId xmlns:a16="http://schemas.microsoft.com/office/drawing/2014/main" id="{1ED10300-6FCE-DB75-1F4A-08D7B0E897E6}"/>
              </a:ext>
            </a:extLst>
          </p:cNvPr>
          <p:cNvSpPr txBox="1"/>
          <p:nvPr/>
        </p:nvSpPr>
        <p:spPr>
          <a:xfrm>
            <a:off x="912428" y="3149257"/>
            <a:ext cx="1388393" cy="646331"/>
          </a:xfrm>
          <a:prstGeom prst="rect">
            <a:avLst/>
          </a:prstGeom>
          <a:noFill/>
        </p:spPr>
        <p:txBody>
          <a:bodyPr wrap="none" rtlCol="0">
            <a:spAutoFit/>
          </a:bodyPr>
          <a:lstStyle/>
          <a:p>
            <a:pPr algn="ctr"/>
            <a:r>
              <a:rPr lang="en-US" dirty="0"/>
              <a:t>Top of </a:t>
            </a:r>
          </a:p>
          <a:p>
            <a:pPr algn="ctr"/>
            <a:r>
              <a:rPr lang="en-US" dirty="0"/>
              <a:t>Sacred Ridge</a:t>
            </a:r>
          </a:p>
        </p:txBody>
      </p:sp>
      <p:cxnSp>
        <p:nvCxnSpPr>
          <p:cNvPr id="7" name="Straight Arrow Connector 6">
            <a:extLst>
              <a:ext uri="{FF2B5EF4-FFF2-40B4-BE49-F238E27FC236}">
                <a16:creationId xmlns:a16="http://schemas.microsoft.com/office/drawing/2014/main" id="{178836BF-7344-C931-D151-940EE50D1563}"/>
              </a:ext>
            </a:extLst>
          </p:cNvPr>
          <p:cNvCxnSpPr>
            <a:cxnSpLocks/>
          </p:cNvCxnSpPr>
          <p:nvPr/>
        </p:nvCxnSpPr>
        <p:spPr>
          <a:xfrm flipV="1">
            <a:off x="1927076" y="2963890"/>
            <a:ext cx="358924" cy="283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C3EC5E-3F6E-9033-A7A3-336230C9BF8E}"/>
              </a:ext>
            </a:extLst>
          </p:cNvPr>
          <p:cNvSpPr txBox="1"/>
          <p:nvPr/>
        </p:nvSpPr>
        <p:spPr>
          <a:xfrm>
            <a:off x="6645232" y="4527190"/>
            <a:ext cx="1388393" cy="646331"/>
          </a:xfrm>
          <a:prstGeom prst="rect">
            <a:avLst/>
          </a:prstGeom>
          <a:noFill/>
        </p:spPr>
        <p:txBody>
          <a:bodyPr wrap="square" rtlCol="0">
            <a:spAutoFit/>
          </a:bodyPr>
          <a:lstStyle/>
          <a:p>
            <a:pPr algn="ctr"/>
            <a:r>
              <a:rPr lang="en-US" dirty="0"/>
              <a:t>Top of </a:t>
            </a:r>
          </a:p>
          <a:p>
            <a:pPr algn="ctr"/>
            <a:r>
              <a:rPr lang="en-US" dirty="0"/>
              <a:t>Sacred Ridge</a:t>
            </a:r>
          </a:p>
        </p:txBody>
      </p:sp>
      <p:cxnSp>
        <p:nvCxnSpPr>
          <p:cNvPr id="9" name="Straight Arrow Connector 8">
            <a:extLst>
              <a:ext uri="{FF2B5EF4-FFF2-40B4-BE49-F238E27FC236}">
                <a16:creationId xmlns:a16="http://schemas.microsoft.com/office/drawing/2014/main" id="{D4C155B2-42D0-3F1D-717A-8980B26B9081}"/>
              </a:ext>
            </a:extLst>
          </p:cNvPr>
          <p:cNvCxnSpPr>
            <a:cxnSpLocks/>
          </p:cNvCxnSpPr>
          <p:nvPr/>
        </p:nvCxnSpPr>
        <p:spPr>
          <a:xfrm flipH="1" flipV="1">
            <a:off x="7127193" y="4025069"/>
            <a:ext cx="213644" cy="5127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EDD297F-70E0-10ED-08FD-F7FE97881D24}"/>
              </a:ext>
            </a:extLst>
          </p:cNvPr>
          <p:cNvSpPr/>
          <p:nvPr/>
        </p:nvSpPr>
        <p:spPr>
          <a:xfrm rot="1791527">
            <a:off x="3080897" y="1766388"/>
            <a:ext cx="841476" cy="1252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BB6F0C0-DEFA-43A2-E182-2C76A50A2F89}"/>
              </a:ext>
            </a:extLst>
          </p:cNvPr>
          <p:cNvSpPr txBox="1"/>
          <p:nvPr/>
        </p:nvSpPr>
        <p:spPr>
          <a:xfrm>
            <a:off x="4885061" y="1458864"/>
            <a:ext cx="1441292" cy="646331"/>
          </a:xfrm>
          <a:prstGeom prst="rect">
            <a:avLst/>
          </a:prstGeom>
          <a:noFill/>
        </p:spPr>
        <p:txBody>
          <a:bodyPr wrap="none" rtlCol="0">
            <a:spAutoFit/>
          </a:bodyPr>
          <a:lstStyle/>
          <a:p>
            <a:pPr algn="ctr"/>
            <a:r>
              <a:rPr lang="en-US" dirty="0"/>
              <a:t>Rest of</a:t>
            </a:r>
          </a:p>
          <a:p>
            <a:pPr algn="ctr"/>
            <a:r>
              <a:rPr lang="en-US" dirty="0"/>
              <a:t>Sacred Ridge</a:t>
            </a:r>
          </a:p>
        </p:txBody>
      </p:sp>
      <p:cxnSp>
        <p:nvCxnSpPr>
          <p:cNvPr id="14" name="Straight Arrow Connector 13">
            <a:extLst>
              <a:ext uri="{FF2B5EF4-FFF2-40B4-BE49-F238E27FC236}">
                <a16:creationId xmlns:a16="http://schemas.microsoft.com/office/drawing/2014/main" id="{33A1FC6F-A5A1-B6EB-96D7-5AB12F622A44}"/>
              </a:ext>
            </a:extLst>
          </p:cNvPr>
          <p:cNvCxnSpPr>
            <a:cxnSpLocks/>
          </p:cNvCxnSpPr>
          <p:nvPr/>
        </p:nvCxnSpPr>
        <p:spPr>
          <a:xfrm flipH="1">
            <a:off x="5372972" y="2035876"/>
            <a:ext cx="198886" cy="444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E485D4A-9FD1-BA06-CBF1-A5AB797963F0}"/>
              </a:ext>
            </a:extLst>
          </p:cNvPr>
          <p:cNvSpPr/>
          <p:nvPr/>
        </p:nvSpPr>
        <p:spPr>
          <a:xfrm rot="1791527">
            <a:off x="4588568" y="2438639"/>
            <a:ext cx="969358" cy="1308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4A2D426-5044-28E5-AF29-BE6BE61BB6EE}"/>
              </a:ext>
            </a:extLst>
          </p:cNvPr>
          <p:cNvCxnSpPr>
            <a:cxnSpLocks/>
          </p:cNvCxnSpPr>
          <p:nvPr/>
        </p:nvCxnSpPr>
        <p:spPr>
          <a:xfrm flipH="1">
            <a:off x="3940910" y="1914258"/>
            <a:ext cx="944151" cy="89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animBg="1"/>
      <p:bldP spid="13"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498487-EA6B-DB24-09DE-CCB3793EA507}"/>
              </a:ext>
            </a:extLst>
          </p:cNvPr>
          <p:cNvPicPr>
            <a:picLocks noChangeAspect="1"/>
          </p:cNvPicPr>
          <p:nvPr/>
        </p:nvPicPr>
        <p:blipFill>
          <a:blip r:embed="rId2"/>
          <a:stretch>
            <a:fillRect/>
          </a:stretch>
        </p:blipFill>
        <p:spPr>
          <a:xfrm>
            <a:off x="0" y="914400"/>
            <a:ext cx="4572000" cy="3429000"/>
          </a:xfrm>
          <a:prstGeom prst="rect">
            <a:avLst/>
          </a:prstGeom>
        </p:spPr>
      </p:pic>
      <p:pic>
        <p:nvPicPr>
          <p:cNvPr id="3" name="Picture 2">
            <a:extLst>
              <a:ext uri="{FF2B5EF4-FFF2-40B4-BE49-F238E27FC236}">
                <a16:creationId xmlns:a16="http://schemas.microsoft.com/office/drawing/2014/main" id="{CE1B3AEB-C136-AB44-D9E0-5B5ABD95C697}"/>
              </a:ext>
            </a:extLst>
          </p:cNvPr>
          <p:cNvPicPr>
            <a:picLocks noChangeAspect="1"/>
          </p:cNvPicPr>
          <p:nvPr/>
        </p:nvPicPr>
        <p:blipFill>
          <a:blip r:embed="rId3"/>
          <a:stretch>
            <a:fillRect/>
          </a:stretch>
        </p:blipFill>
        <p:spPr>
          <a:xfrm>
            <a:off x="4031808" y="914400"/>
            <a:ext cx="4572000" cy="3427423"/>
          </a:xfrm>
          <a:prstGeom prst="rect">
            <a:avLst/>
          </a:prstGeom>
        </p:spPr>
      </p:pic>
      <p:sp>
        <p:nvSpPr>
          <p:cNvPr id="4" name="TextBox 3">
            <a:extLst>
              <a:ext uri="{FF2B5EF4-FFF2-40B4-BE49-F238E27FC236}">
                <a16:creationId xmlns:a16="http://schemas.microsoft.com/office/drawing/2014/main" id="{E42B3B3E-7CDC-3598-60B2-A89CF7B8FAD8}"/>
              </a:ext>
            </a:extLst>
          </p:cNvPr>
          <p:cNvSpPr txBox="1"/>
          <p:nvPr/>
        </p:nvSpPr>
        <p:spPr>
          <a:xfrm>
            <a:off x="1553064" y="0"/>
            <a:ext cx="6037871" cy="646331"/>
          </a:xfrm>
          <a:prstGeom prst="rect">
            <a:avLst/>
          </a:prstGeom>
          <a:noFill/>
        </p:spPr>
        <p:txBody>
          <a:bodyPr wrap="none" rtlCol="0">
            <a:spAutoFit/>
          </a:bodyPr>
          <a:lstStyle/>
          <a:p>
            <a:pPr algn="ctr"/>
            <a:r>
              <a:rPr lang="en-US" dirty="0"/>
              <a:t>Comparison of Correspondence Analysis and Network Analysis</a:t>
            </a:r>
          </a:p>
          <a:p>
            <a:pPr algn="ctr"/>
            <a:r>
              <a:rPr lang="en-US" dirty="0"/>
              <a:t> for Faunal Types</a:t>
            </a:r>
          </a:p>
        </p:txBody>
      </p:sp>
      <p:sp>
        <p:nvSpPr>
          <p:cNvPr id="5" name="Oval 4">
            <a:extLst>
              <a:ext uri="{FF2B5EF4-FFF2-40B4-BE49-F238E27FC236}">
                <a16:creationId xmlns:a16="http://schemas.microsoft.com/office/drawing/2014/main" id="{7DDACC23-D7D2-00FD-C1C1-CD905BC21261}"/>
              </a:ext>
            </a:extLst>
          </p:cNvPr>
          <p:cNvSpPr/>
          <p:nvPr/>
        </p:nvSpPr>
        <p:spPr>
          <a:xfrm rot="20273583">
            <a:off x="3277421" y="2879717"/>
            <a:ext cx="573781" cy="89985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255D3BC-E38B-7DCD-BFFD-373887CC265D}"/>
              </a:ext>
            </a:extLst>
          </p:cNvPr>
          <p:cNvSpPr/>
          <p:nvPr/>
        </p:nvSpPr>
        <p:spPr>
          <a:xfrm>
            <a:off x="4031808" y="2835971"/>
            <a:ext cx="1326405" cy="147470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73CC3EA-E17C-1EC2-1A95-3D6C081C43A4}"/>
              </a:ext>
            </a:extLst>
          </p:cNvPr>
          <p:cNvCxnSpPr/>
          <p:nvPr/>
        </p:nvCxnSpPr>
        <p:spPr>
          <a:xfrm flipH="1">
            <a:off x="3264494" y="3520867"/>
            <a:ext cx="1452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6871AA-E216-7706-CE92-A6D0CCBD8AE4}"/>
              </a:ext>
            </a:extLst>
          </p:cNvPr>
          <p:cNvCxnSpPr>
            <a:cxnSpLocks/>
          </p:cNvCxnSpPr>
          <p:nvPr/>
        </p:nvCxnSpPr>
        <p:spPr>
          <a:xfrm flipH="1" flipV="1">
            <a:off x="2768837" y="2999574"/>
            <a:ext cx="495657" cy="5212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A790AB-52B1-7FE2-A3AF-8BB1D527CA47}"/>
              </a:ext>
            </a:extLst>
          </p:cNvPr>
          <p:cNvCxnSpPr>
            <a:cxnSpLocks/>
          </p:cNvCxnSpPr>
          <p:nvPr/>
        </p:nvCxnSpPr>
        <p:spPr>
          <a:xfrm flipH="1">
            <a:off x="2427006" y="2999574"/>
            <a:ext cx="341831" cy="25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011731-6B01-9F96-AB45-8C28AD35FF29}"/>
              </a:ext>
            </a:extLst>
          </p:cNvPr>
          <p:cNvCxnSpPr>
            <a:cxnSpLocks/>
          </p:cNvCxnSpPr>
          <p:nvPr/>
        </p:nvCxnSpPr>
        <p:spPr>
          <a:xfrm flipH="1" flipV="1">
            <a:off x="1982624" y="2628111"/>
            <a:ext cx="412009" cy="3714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65BFCF-6028-AF6E-214D-BFAAD3FAAB0D}"/>
              </a:ext>
            </a:extLst>
          </p:cNvPr>
          <p:cNvCxnSpPr>
            <a:cxnSpLocks/>
          </p:cNvCxnSpPr>
          <p:nvPr/>
        </p:nvCxnSpPr>
        <p:spPr>
          <a:xfrm flipH="1" flipV="1">
            <a:off x="2391916" y="2464508"/>
            <a:ext cx="35090" cy="5607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981082-7343-D7D4-E038-A21DFF31AA56}"/>
              </a:ext>
            </a:extLst>
          </p:cNvPr>
          <p:cNvCxnSpPr>
            <a:cxnSpLocks/>
          </p:cNvCxnSpPr>
          <p:nvPr/>
        </p:nvCxnSpPr>
        <p:spPr>
          <a:xfrm flipH="1" flipV="1">
            <a:off x="1775261" y="2958179"/>
            <a:ext cx="651745" cy="670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17DD03-A199-B8FF-071F-24F0F5A1C159}"/>
              </a:ext>
            </a:extLst>
          </p:cNvPr>
          <p:cNvCxnSpPr>
            <a:cxnSpLocks/>
          </p:cNvCxnSpPr>
          <p:nvPr/>
        </p:nvCxnSpPr>
        <p:spPr>
          <a:xfrm flipV="1">
            <a:off x="2006642" y="2464508"/>
            <a:ext cx="401844" cy="1636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B91656-A534-67C2-1CD6-550B8BAD2E35}"/>
              </a:ext>
            </a:extLst>
          </p:cNvPr>
          <p:cNvCxnSpPr>
            <a:cxnSpLocks/>
          </p:cNvCxnSpPr>
          <p:nvPr/>
        </p:nvCxnSpPr>
        <p:spPr>
          <a:xfrm flipH="1" flipV="1">
            <a:off x="1185595" y="3946731"/>
            <a:ext cx="164640" cy="868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4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8A9B9-7CFE-DCB9-4851-2E2E763EB289}"/>
              </a:ext>
            </a:extLst>
          </p:cNvPr>
          <p:cNvPicPr>
            <a:picLocks noChangeAspect="1"/>
          </p:cNvPicPr>
          <p:nvPr/>
        </p:nvPicPr>
        <p:blipFill>
          <a:blip r:embed="rId2"/>
          <a:stretch>
            <a:fillRect/>
          </a:stretch>
        </p:blipFill>
        <p:spPr>
          <a:xfrm>
            <a:off x="0" y="914400"/>
            <a:ext cx="4572000" cy="3429000"/>
          </a:xfrm>
          <a:prstGeom prst="rect">
            <a:avLst/>
          </a:prstGeom>
        </p:spPr>
      </p:pic>
      <p:pic>
        <p:nvPicPr>
          <p:cNvPr id="3" name="Picture 2">
            <a:extLst>
              <a:ext uri="{FF2B5EF4-FFF2-40B4-BE49-F238E27FC236}">
                <a16:creationId xmlns:a16="http://schemas.microsoft.com/office/drawing/2014/main" id="{21335D1B-963A-2AC3-FC95-D88AC49A5D72}"/>
              </a:ext>
            </a:extLst>
          </p:cNvPr>
          <p:cNvPicPr>
            <a:picLocks noChangeAspect="1"/>
          </p:cNvPicPr>
          <p:nvPr/>
        </p:nvPicPr>
        <p:blipFill>
          <a:blip r:embed="rId3"/>
          <a:stretch>
            <a:fillRect/>
          </a:stretch>
        </p:blipFill>
        <p:spPr>
          <a:xfrm>
            <a:off x="4059252" y="914400"/>
            <a:ext cx="4572000" cy="3429000"/>
          </a:xfrm>
          <a:prstGeom prst="rect">
            <a:avLst/>
          </a:prstGeom>
        </p:spPr>
      </p:pic>
      <p:sp>
        <p:nvSpPr>
          <p:cNvPr id="6" name="TextBox 5">
            <a:extLst>
              <a:ext uri="{FF2B5EF4-FFF2-40B4-BE49-F238E27FC236}">
                <a16:creationId xmlns:a16="http://schemas.microsoft.com/office/drawing/2014/main" id="{51E9DE65-FA88-2882-23FD-4FE5BE52ADEB}"/>
              </a:ext>
            </a:extLst>
          </p:cNvPr>
          <p:cNvSpPr txBox="1"/>
          <p:nvPr/>
        </p:nvSpPr>
        <p:spPr>
          <a:xfrm>
            <a:off x="1553064" y="0"/>
            <a:ext cx="6037871" cy="646331"/>
          </a:xfrm>
          <a:prstGeom prst="rect">
            <a:avLst/>
          </a:prstGeom>
          <a:noFill/>
        </p:spPr>
        <p:txBody>
          <a:bodyPr wrap="none" rtlCol="0">
            <a:spAutoFit/>
          </a:bodyPr>
          <a:lstStyle/>
          <a:p>
            <a:pPr algn="ctr"/>
            <a:r>
              <a:rPr lang="en-US"/>
              <a:t>Comparison of Correspondence Analysis and Network Analysis</a:t>
            </a:r>
          </a:p>
          <a:p>
            <a:pPr algn="ctr"/>
            <a:r>
              <a:rPr lang="en-US"/>
              <a:t> for Artifact Types</a:t>
            </a:r>
            <a:endParaRPr lang="en-US" dirty="0"/>
          </a:p>
        </p:txBody>
      </p:sp>
      <p:sp>
        <p:nvSpPr>
          <p:cNvPr id="16" name="Oval 15">
            <a:extLst>
              <a:ext uri="{FF2B5EF4-FFF2-40B4-BE49-F238E27FC236}">
                <a16:creationId xmlns:a16="http://schemas.microsoft.com/office/drawing/2014/main" id="{7C8FEFCB-1DF6-9FFD-5D98-371CAF02ADDE}"/>
              </a:ext>
            </a:extLst>
          </p:cNvPr>
          <p:cNvSpPr/>
          <p:nvPr/>
        </p:nvSpPr>
        <p:spPr>
          <a:xfrm rot="18957915">
            <a:off x="4433988" y="2032611"/>
            <a:ext cx="674530" cy="1434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E0628C2-14E5-8066-D189-7327C2EF0CD7}"/>
              </a:ext>
            </a:extLst>
          </p:cNvPr>
          <p:cNvSpPr/>
          <p:nvPr/>
        </p:nvSpPr>
        <p:spPr>
          <a:xfrm rot="520406">
            <a:off x="5157751" y="1971688"/>
            <a:ext cx="721086" cy="11313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47E64B-CA1B-435D-3709-DD648ACD5210}"/>
              </a:ext>
            </a:extLst>
          </p:cNvPr>
          <p:cNvSpPr/>
          <p:nvPr/>
        </p:nvSpPr>
        <p:spPr>
          <a:xfrm rot="5400000">
            <a:off x="1854342" y="2828566"/>
            <a:ext cx="731800" cy="14732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677FA28-EC5A-7528-9E82-6A71CC92F0E1}"/>
              </a:ext>
            </a:extLst>
          </p:cNvPr>
          <p:cNvSpPr/>
          <p:nvPr/>
        </p:nvSpPr>
        <p:spPr>
          <a:xfrm rot="4742702">
            <a:off x="1868957" y="3287164"/>
            <a:ext cx="495257" cy="11935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2807320-96D1-D2B9-B324-19B717E496CA}"/>
              </a:ext>
            </a:extLst>
          </p:cNvPr>
          <p:cNvSpPr txBox="1"/>
          <p:nvPr/>
        </p:nvSpPr>
        <p:spPr>
          <a:xfrm>
            <a:off x="2683746" y="1891051"/>
            <a:ext cx="1441292" cy="646331"/>
          </a:xfrm>
          <a:prstGeom prst="rect">
            <a:avLst/>
          </a:prstGeom>
          <a:noFill/>
        </p:spPr>
        <p:txBody>
          <a:bodyPr wrap="none" rtlCol="0">
            <a:spAutoFit/>
          </a:bodyPr>
          <a:lstStyle/>
          <a:p>
            <a:pPr algn="ctr"/>
            <a:r>
              <a:rPr lang="en-US" dirty="0"/>
              <a:t>All of</a:t>
            </a:r>
          </a:p>
          <a:p>
            <a:pPr algn="ctr"/>
            <a:r>
              <a:rPr lang="en-US" dirty="0"/>
              <a:t>Sacred Ridge</a:t>
            </a:r>
          </a:p>
        </p:txBody>
      </p:sp>
      <p:cxnSp>
        <p:nvCxnSpPr>
          <p:cNvPr id="26" name="Straight Arrow Connector 25">
            <a:extLst>
              <a:ext uri="{FF2B5EF4-FFF2-40B4-BE49-F238E27FC236}">
                <a16:creationId xmlns:a16="http://schemas.microsoft.com/office/drawing/2014/main" id="{7C875CD2-E23D-0A3E-85B2-5AEBDA91DFAC}"/>
              </a:ext>
            </a:extLst>
          </p:cNvPr>
          <p:cNvCxnSpPr>
            <a:cxnSpLocks/>
          </p:cNvCxnSpPr>
          <p:nvPr/>
        </p:nvCxnSpPr>
        <p:spPr>
          <a:xfrm flipH="1">
            <a:off x="2503930" y="2460610"/>
            <a:ext cx="452914" cy="690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9CB07A-1141-6EA6-95E7-E42446E3F1CD}"/>
              </a:ext>
            </a:extLst>
          </p:cNvPr>
          <p:cNvCxnSpPr>
            <a:cxnSpLocks/>
          </p:cNvCxnSpPr>
          <p:nvPr/>
        </p:nvCxnSpPr>
        <p:spPr>
          <a:xfrm>
            <a:off x="3717421" y="2537382"/>
            <a:ext cx="614929" cy="234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7C8FF5-97C9-519E-4449-E52183CEDA67}"/>
              </a:ext>
            </a:extLst>
          </p:cNvPr>
          <p:cNvCxnSpPr>
            <a:cxnSpLocks/>
          </p:cNvCxnSpPr>
          <p:nvPr/>
        </p:nvCxnSpPr>
        <p:spPr>
          <a:xfrm flipH="1" flipV="1">
            <a:off x="2606152" y="4005924"/>
            <a:ext cx="870388" cy="384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CFD1AF-882F-2F72-7065-CC8CE78E586A}"/>
              </a:ext>
            </a:extLst>
          </p:cNvPr>
          <p:cNvSpPr txBox="1"/>
          <p:nvPr/>
        </p:nvSpPr>
        <p:spPr>
          <a:xfrm>
            <a:off x="3282981" y="4067498"/>
            <a:ext cx="1684115" cy="646331"/>
          </a:xfrm>
          <a:prstGeom prst="rect">
            <a:avLst/>
          </a:prstGeom>
          <a:noFill/>
        </p:spPr>
        <p:txBody>
          <a:bodyPr wrap="none" rtlCol="0">
            <a:spAutoFit/>
          </a:bodyPr>
          <a:lstStyle/>
          <a:p>
            <a:pPr algn="ctr"/>
            <a:r>
              <a:rPr lang="en-US" dirty="0"/>
              <a:t>Most of</a:t>
            </a:r>
          </a:p>
          <a:p>
            <a:pPr algn="ctr"/>
            <a:r>
              <a:rPr lang="en-US" dirty="0"/>
              <a:t>Western Cluster</a:t>
            </a:r>
          </a:p>
        </p:txBody>
      </p:sp>
      <p:cxnSp>
        <p:nvCxnSpPr>
          <p:cNvPr id="30" name="Straight Arrow Connector 29">
            <a:extLst>
              <a:ext uri="{FF2B5EF4-FFF2-40B4-BE49-F238E27FC236}">
                <a16:creationId xmlns:a16="http://schemas.microsoft.com/office/drawing/2014/main" id="{3FC8DBDB-0AC4-D585-3C0F-204A7414F76B}"/>
              </a:ext>
            </a:extLst>
          </p:cNvPr>
          <p:cNvCxnSpPr>
            <a:cxnSpLocks/>
          </p:cNvCxnSpPr>
          <p:nvPr/>
        </p:nvCxnSpPr>
        <p:spPr>
          <a:xfrm flipV="1">
            <a:off x="4578948" y="3105370"/>
            <a:ext cx="921597" cy="11309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9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3" grpId="0" animBg="1"/>
      <p:bldP spid="24" grpId="0" animBg="1"/>
      <p:bldP spid="25"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25440" y="650281"/>
            <a:ext cx="84931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1pPr>
            <a:lvl2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2pPr>
            <a:lvl3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3pPr>
            <a:lvl4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4pPr>
            <a:lvl5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5pPr>
            <a:lvl6pPr marL="15367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6pPr>
            <a:lvl7pPr marL="19939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7pPr>
            <a:lvl8pPr marL="24511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8pPr>
            <a:lvl9pPr marL="29083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 panose="02020603050405020304" pitchFamily="18" charset="0"/>
                <a:cs typeface="msgothic" charset="0"/>
              </a:defRPr>
            </a:lvl9pPr>
          </a:lstStyle>
          <a:p>
            <a:pPr algn="ctr" eaLnBrk="1"/>
            <a:r>
              <a:rPr lang="en-GB" altLang="en-US" sz="1451" b="1" dirty="0">
                <a:solidFill>
                  <a:srgbClr val="000000"/>
                </a:solidFill>
                <a:latin typeface="Arial" panose="020B0604020202020204" pitchFamily="34" charset="0"/>
              </a:rPr>
              <a:t>Regional scale networks of ceramic similarity through time. </a:t>
            </a:r>
          </a:p>
        </p:txBody>
      </p:sp>
      <p:pic>
        <p:nvPicPr>
          <p:cNvPr id="51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 y="5943241"/>
            <a:ext cx="9106560" cy="9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41" y="979561"/>
            <a:ext cx="7676640" cy="4893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Text Box 4"/>
          <p:cNvSpPr txBox="1">
            <a:spLocks noChangeArrowheads="1"/>
          </p:cNvSpPr>
          <p:nvPr/>
        </p:nvSpPr>
        <p:spPr bwMode="auto">
          <a:xfrm>
            <a:off x="735841" y="5972041"/>
            <a:ext cx="3918240" cy="231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1pPr>
            <a:lvl2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2pPr>
            <a:lvl3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3pPr>
            <a:lvl4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4pPr>
            <a:lvl5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5pPr>
            <a:lvl6pPr marL="15367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6pPr>
            <a:lvl7pPr marL="19939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7pPr>
            <a:lvl8pPr marL="24511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8pPr>
            <a:lvl9pPr marL="29083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chemeClr val="tx1"/>
                </a:solidFill>
                <a:latin typeface="Times New Roman" panose="02020603050405020304" pitchFamily="18" charset="0"/>
                <a:cs typeface="msgothic" charset="0"/>
              </a:defRPr>
            </a:lvl9pPr>
          </a:lstStyle>
          <a:p>
            <a:pPr eaLnBrk="1"/>
            <a:r>
              <a:rPr lang="en-GB" altLang="en-US" sz="1089" b="1">
                <a:solidFill>
                  <a:srgbClr val="000000"/>
                </a:solidFill>
                <a:latin typeface="Arial" panose="020B0604020202020204" pitchFamily="34" charset="0"/>
              </a:rPr>
              <a:t>Barbara J. Mills et al. PNAS 2013;110:5785-5790</a:t>
            </a:r>
          </a:p>
        </p:txBody>
      </p:sp>
      <p:sp>
        <p:nvSpPr>
          <p:cNvPr id="5126" name="Text Box 5"/>
          <p:cNvSpPr txBox="1">
            <a:spLocks noChangeArrowheads="1"/>
          </p:cNvSpPr>
          <p:nvPr/>
        </p:nvSpPr>
        <p:spPr bwMode="auto">
          <a:xfrm>
            <a:off x="97920" y="6612841"/>
            <a:ext cx="4930560" cy="3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1pPr>
            <a:lvl2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2pPr>
            <a:lvl3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3pPr>
            <a:lvl4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4pPr>
            <a:lvl5pPr>
              <a:lnSpc>
                <a:spcPct val="93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5pPr>
            <a:lvl6pPr marL="15367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6pPr>
            <a:lvl7pPr marL="19939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7pPr>
            <a:lvl8pPr marL="24511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8pPr>
            <a:lvl9pPr marL="2908300" indent="-215900" defTabSz="457200" eaLnBrk="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cs typeface="msgothic" charset="0"/>
              </a:defRPr>
            </a:lvl9pPr>
          </a:lstStyle>
          <a:p>
            <a:pPr eaLnBrk="1"/>
            <a:r>
              <a:rPr lang="en-GB" altLang="en-US" sz="907">
                <a:solidFill>
                  <a:srgbClr val="000000"/>
                </a:solidFill>
                <a:latin typeface="Arial" panose="020B0604020202020204" pitchFamily="34" charset="0"/>
              </a:rPr>
              <a:t>©2013 by National Academy of Sciences</a:t>
            </a:r>
          </a:p>
        </p:txBody>
      </p:sp>
      <p:sp>
        <p:nvSpPr>
          <p:cNvPr id="2" name="TextBox 1">
            <a:extLst>
              <a:ext uri="{FF2B5EF4-FFF2-40B4-BE49-F238E27FC236}">
                <a16:creationId xmlns:a16="http://schemas.microsoft.com/office/drawing/2014/main" id="{9306F63E-FBE2-909E-4D1F-0D849D2C3AAA}"/>
              </a:ext>
            </a:extLst>
          </p:cNvPr>
          <p:cNvSpPr txBox="1"/>
          <p:nvPr/>
        </p:nvSpPr>
        <p:spPr>
          <a:xfrm>
            <a:off x="3655178" y="290539"/>
            <a:ext cx="1833643" cy="369332"/>
          </a:xfrm>
          <a:prstGeom prst="rect">
            <a:avLst/>
          </a:prstGeom>
          <a:noFill/>
        </p:spPr>
        <p:txBody>
          <a:bodyPr wrap="none" rtlCol="0">
            <a:spAutoFit/>
          </a:bodyPr>
          <a:lstStyle/>
          <a:p>
            <a:r>
              <a:rPr lang="en-US" dirty="0"/>
              <a:t>(Not My Analysis)</a:t>
            </a:r>
          </a:p>
        </p:txBody>
      </p:sp>
      <p:sp>
        <p:nvSpPr>
          <p:cNvPr id="3" name="TextBox 2">
            <a:extLst>
              <a:ext uri="{FF2B5EF4-FFF2-40B4-BE49-F238E27FC236}">
                <a16:creationId xmlns:a16="http://schemas.microsoft.com/office/drawing/2014/main" id="{53AE237A-305C-961B-AA59-6FA6036DA822}"/>
              </a:ext>
            </a:extLst>
          </p:cNvPr>
          <p:cNvSpPr txBox="1"/>
          <p:nvPr/>
        </p:nvSpPr>
        <p:spPr>
          <a:xfrm>
            <a:off x="2140765" y="10901"/>
            <a:ext cx="5026632" cy="369332"/>
          </a:xfrm>
          <a:prstGeom prst="rect">
            <a:avLst/>
          </a:prstGeom>
          <a:noFill/>
        </p:spPr>
        <p:txBody>
          <a:bodyPr wrap="none" rtlCol="0">
            <a:spAutoFit/>
          </a:bodyPr>
          <a:lstStyle/>
          <a:p>
            <a:r>
              <a:rPr lang="en-US" dirty="0"/>
              <a:t>Results from the Southwest Social Networks Project</a:t>
            </a:r>
          </a:p>
        </p:txBody>
      </p:sp>
    </p:spTree>
    <p:extLst>
      <p:ext uri="{BB962C8B-B14F-4D97-AF65-F5344CB8AC3E}">
        <p14:creationId xmlns:p14="http://schemas.microsoft.com/office/powerpoint/2010/main" val="25481921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0A5E4-1EC7-AE97-2908-F7DE4AAB9D66}"/>
              </a:ext>
            </a:extLst>
          </p:cNvPr>
          <p:cNvSpPr txBox="1"/>
          <p:nvPr/>
        </p:nvSpPr>
        <p:spPr>
          <a:xfrm>
            <a:off x="196553" y="581113"/>
            <a:ext cx="2088905" cy="369332"/>
          </a:xfrm>
          <a:prstGeom prst="rect">
            <a:avLst/>
          </a:prstGeom>
          <a:noFill/>
        </p:spPr>
        <p:txBody>
          <a:bodyPr wrap="none" rtlCol="0">
            <a:spAutoFit/>
          </a:bodyPr>
          <a:lstStyle/>
          <a:p>
            <a:r>
              <a:rPr lang="en-US" dirty="0"/>
              <a:t>Acknowledgements:</a:t>
            </a:r>
          </a:p>
        </p:txBody>
      </p:sp>
      <p:sp>
        <p:nvSpPr>
          <p:cNvPr id="4" name="TextBox 3">
            <a:extLst>
              <a:ext uri="{FF2B5EF4-FFF2-40B4-BE49-F238E27FC236}">
                <a16:creationId xmlns:a16="http://schemas.microsoft.com/office/drawing/2014/main" id="{970F802E-FB69-2F63-8704-78F89F5D6AD9}"/>
              </a:ext>
            </a:extLst>
          </p:cNvPr>
          <p:cNvSpPr txBox="1"/>
          <p:nvPr/>
        </p:nvSpPr>
        <p:spPr>
          <a:xfrm>
            <a:off x="471134" y="1584244"/>
            <a:ext cx="5459443" cy="369332"/>
          </a:xfrm>
          <a:prstGeom prst="rect">
            <a:avLst/>
          </a:prstGeom>
          <a:noFill/>
        </p:spPr>
        <p:txBody>
          <a:bodyPr wrap="none" rtlCol="0">
            <a:spAutoFit/>
          </a:bodyPr>
          <a:lstStyle/>
          <a:p>
            <a:r>
              <a:rPr lang="en-US" dirty="0"/>
              <a:t>Jim Potter and SWCA for including me in the A-LP Project</a:t>
            </a:r>
          </a:p>
        </p:txBody>
      </p:sp>
      <p:sp>
        <p:nvSpPr>
          <p:cNvPr id="5" name="TextBox 4">
            <a:extLst>
              <a:ext uri="{FF2B5EF4-FFF2-40B4-BE49-F238E27FC236}">
                <a16:creationId xmlns:a16="http://schemas.microsoft.com/office/drawing/2014/main" id="{41DF666F-8049-C3CC-918A-E67F2CBE5CB4}"/>
              </a:ext>
            </a:extLst>
          </p:cNvPr>
          <p:cNvSpPr txBox="1"/>
          <p:nvPr/>
        </p:nvSpPr>
        <p:spPr>
          <a:xfrm>
            <a:off x="471134" y="1152775"/>
            <a:ext cx="8201732" cy="369332"/>
          </a:xfrm>
          <a:prstGeom prst="rect">
            <a:avLst/>
          </a:prstGeom>
          <a:noFill/>
        </p:spPr>
        <p:txBody>
          <a:bodyPr wrap="none" rtlCol="0">
            <a:spAutoFit/>
          </a:bodyPr>
          <a:lstStyle/>
          <a:p>
            <a:r>
              <a:rPr lang="en-US" dirty="0"/>
              <a:t>U.S. Bureau of Reclamation and Ute Mountain Ute Tribe for Managing the A-LP Project</a:t>
            </a:r>
          </a:p>
        </p:txBody>
      </p:sp>
      <p:sp>
        <p:nvSpPr>
          <p:cNvPr id="6" name="TextBox 5">
            <a:extLst>
              <a:ext uri="{FF2B5EF4-FFF2-40B4-BE49-F238E27FC236}">
                <a16:creationId xmlns:a16="http://schemas.microsoft.com/office/drawing/2014/main" id="{BD11389D-9CD1-1F67-B86D-20736E48B833}"/>
              </a:ext>
            </a:extLst>
          </p:cNvPr>
          <p:cNvSpPr txBox="1"/>
          <p:nvPr/>
        </p:nvSpPr>
        <p:spPr>
          <a:xfrm>
            <a:off x="471134" y="2724181"/>
            <a:ext cx="5070299" cy="369332"/>
          </a:xfrm>
          <a:prstGeom prst="rect">
            <a:avLst/>
          </a:prstGeom>
          <a:noFill/>
        </p:spPr>
        <p:txBody>
          <a:bodyPr wrap="none" rtlCol="0">
            <a:spAutoFit/>
          </a:bodyPr>
          <a:lstStyle/>
          <a:p>
            <a:r>
              <a:rPr lang="en-US" dirty="0"/>
              <a:t>Sean Last and Robert Bischoff for help with R coding</a:t>
            </a:r>
          </a:p>
        </p:txBody>
      </p:sp>
      <p:sp>
        <p:nvSpPr>
          <p:cNvPr id="7" name="TextBox 6">
            <a:extLst>
              <a:ext uri="{FF2B5EF4-FFF2-40B4-BE49-F238E27FC236}">
                <a16:creationId xmlns:a16="http://schemas.microsoft.com/office/drawing/2014/main" id="{B9748FA3-16A4-A053-389F-BC3C5E9AF96D}"/>
              </a:ext>
            </a:extLst>
          </p:cNvPr>
          <p:cNvSpPr txBox="1"/>
          <p:nvPr/>
        </p:nvSpPr>
        <p:spPr>
          <a:xfrm>
            <a:off x="432136" y="2015713"/>
            <a:ext cx="6161751" cy="646331"/>
          </a:xfrm>
          <a:prstGeom prst="rect">
            <a:avLst/>
          </a:prstGeom>
          <a:noFill/>
        </p:spPr>
        <p:txBody>
          <a:bodyPr wrap="none" rtlCol="0">
            <a:spAutoFit/>
          </a:bodyPr>
          <a:lstStyle/>
          <a:p>
            <a:r>
              <a:rPr lang="en-US" dirty="0"/>
              <a:t>A-LP Project Staff (too numerous to name) for Excavating Sites, </a:t>
            </a:r>
          </a:p>
          <a:p>
            <a:r>
              <a:rPr lang="en-US" dirty="0"/>
              <a:t>	Analyzing Artifacts, and Compiling Data</a:t>
            </a:r>
          </a:p>
        </p:txBody>
      </p:sp>
    </p:spTree>
    <p:extLst>
      <p:ext uri="{BB962C8B-B14F-4D97-AF65-F5344CB8AC3E}">
        <p14:creationId xmlns:p14="http://schemas.microsoft.com/office/powerpoint/2010/main" val="367766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ED0E9-5C7B-B854-A305-AEF334BB92AE}"/>
              </a:ext>
            </a:extLst>
          </p:cNvPr>
          <p:cNvSpPr txBox="1"/>
          <p:nvPr/>
        </p:nvSpPr>
        <p:spPr>
          <a:xfrm>
            <a:off x="3926085" y="572568"/>
            <a:ext cx="1291829" cy="369332"/>
          </a:xfrm>
          <a:prstGeom prst="rect">
            <a:avLst/>
          </a:prstGeom>
          <a:noFill/>
        </p:spPr>
        <p:txBody>
          <a:bodyPr wrap="none" rtlCol="0">
            <a:spAutoFit/>
          </a:bodyPr>
          <a:lstStyle/>
          <a:p>
            <a:r>
              <a:rPr lang="en-US" dirty="0"/>
              <a:t>My Analysis</a:t>
            </a:r>
          </a:p>
        </p:txBody>
      </p:sp>
      <p:sp>
        <p:nvSpPr>
          <p:cNvPr id="3" name="TextBox 2">
            <a:extLst>
              <a:ext uri="{FF2B5EF4-FFF2-40B4-BE49-F238E27FC236}">
                <a16:creationId xmlns:a16="http://schemas.microsoft.com/office/drawing/2014/main" id="{4C36976D-7CC4-DC3B-B3DC-EB41F93D553E}"/>
              </a:ext>
            </a:extLst>
          </p:cNvPr>
          <p:cNvSpPr txBox="1"/>
          <p:nvPr/>
        </p:nvSpPr>
        <p:spPr>
          <a:xfrm>
            <a:off x="600090" y="1262914"/>
            <a:ext cx="6088333" cy="923330"/>
          </a:xfrm>
          <a:prstGeom prst="rect">
            <a:avLst/>
          </a:prstGeom>
          <a:noFill/>
        </p:spPr>
        <p:txBody>
          <a:bodyPr wrap="none" rtlCol="0">
            <a:spAutoFit/>
          </a:bodyPr>
          <a:lstStyle/>
          <a:p>
            <a:r>
              <a:rPr lang="en-US" dirty="0"/>
              <a:t>Based on Data from the Animas-La Plata Archaeological Project</a:t>
            </a:r>
          </a:p>
          <a:p>
            <a:r>
              <a:rPr lang="en-US" dirty="0"/>
              <a:t>	74 Excavated Sites in and Near Ridges Basin </a:t>
            </a:r>
          </a:p>
          <a:p>
            <a:r>
              <a:rPr lang="en-US" dirty="0"/>
              <a:t>		in Southwest Colorado, near Durango</a:t>
            </a:r>
          </a:p>
        </p:txBody>
      </p:sp>
      <p:sp>
        <p:nvSpPr>
          <p:cNvPr id="4" name="TextBox 3">
            <a:extLst>
              <a:ext uri="{FF2B5EF4-FFF2-40B4-BE49-F238E27FC236}">
                <a16:creationId xmlns:a16="http://schemas.microsoft.com/office/drawing/2014/main" id="{B387B533-2222-D59E-82C8-E2A21B587B03}"/>
              </a:ext>
            </a:extLst>
          </p:cNvPr>
          <p:cNvSpPr txBox="1"/>
          <p:nvPr/>
        </p:nvSpPr>
        <p:spPr>
          <a:xfrm>
            <a:off x="600090" y="3795620"/>
            <a:ext cx="6728317" cy="646331"/>
          </a:xfrm>
          <a:prstGeom prst="rect">
            <a:avLst/>
          </a:prstGeom>
          <a:noFill/>
        </p:spPr>
        <p:txBody>
          <a:bodyPr wrap="none" rtlCol="0">
            <a:spAutoFit/>
          </a:bodyPr>
          <a:lstStyle/>
          <a:p>
            <a:r>
              <a:rPr lang="en-US" dirty="0"/>
              <a:t>Many of the Excavated Sites Were Small Ancestral Pueblo Habitations </a:t>
            </a:r>
          </a:p>
          <a:p>
            <a:r>
              <a:rPr lang="en-US" dirty="0"/>
              <a:t>Dating to the Early Pueblo I Period (mostly late 700s AD) </a:t>
            </a:r>
          </a:p>
        </p:txBody>
      </p:sp>
      <p:sp>
        <p:nvSpPr>
          <p:cNvPr id="5" name="TextBox 4">
            <a:extLst>
              <a:ext uri="{FF2B5EF4-FFF2-40B4-BE49-F238E27FC236}">
                <a16:creationId xmlns:a16="http://schemas.microsoft.com/office/drawing/2014/main" id="{D74B1B8F-1934-6900-4AE6-37A3988E3A6F}"/>
              </a:ext>
            </a:extLst>
          </p:cNvPr>
          <p:cNvSpPr txBox="1"/>
          <p:nvPr/>
        </p:nvSpPr>
        <p:spPr>
          <a:xfrm>
            <a:off x="600090" y="2507259"/>
            <a:ext cx="6565452" cy="646331"/>
          </a:xfrm>
          <a:prstGeom prst="rect">
            <a:avLst/>
          </a:prstGeom>
          <a:noFill/>
        </p:spPr>
        <p:txBody>
          <a:bodyPr wrap="none" rtlCol="0">
            <a:spAutoFit/>
          </a:bodyPr>
          <a:lstStyle/>
          <a:p>
            <a:r>
              <a:rPr lang="en-US" dirty="0"/>
              <a:t>Excavations Done by SWCA, Inc., from 2002-2005</a:t>
            </a:r>
          </a:p>
          <a:p>
            <a:r>
              <a:rPr lang="en-US" dirty="0"/>
              <a:t>		(a large archaeological and environmental consulting firm)</a:t>
            </a:r>
          </a:p>
        </p:txBody>
      </p:sp>
      <p:sp>
        <p:nvSpPr>
          <p:cNvPr id="6" name="TextBox 5">
            <a:extLst>
              <a:ext uri="{FF2B5EF4-FFF2-40B4-BE49-F238E27FC236}">
                <a16:creationId xmlns:a16="http://schemas.microsoft.com/office/drawing/2014/main" id="{E11E6461-6FD2-A907-B5D0-74AF4026506F}"/>
              </a:ext>
            </a:extLst>
          </p:cNvPr>
          <p:cNvSpPr txBox="1"/>
          <p:nvPr/>
        </p:nvSpPr>
        <p:spPr>
          <a:xfrm>
            <a:off x="600090" y="3289939"/>
            <a:ext cx="3741345" cy="369332"/>
          </a:xfrm>
          <a:prstGeom prst="rect">
            <a:avLst/>
          </a:prstGeom>
          <a:noFill/>
        </p:spPr>
        <p:txBody>
          <a:bodyPr wrap="none" rtlCol="0">
            <a:spAutoFit/>
          </a:bodyPr>
          <a:lstStyle/>
          <a:p>
            <a:r>
              <a:rPr lang="en-US" dirty="0"/>
              <a:t>James M. Potter Directed the Project</a:t>
            </a:r>
          </a:p>
        </p:txBody>
      </p:sp>
      <p:sp>
        <p:nvSpPr>
          <p:cNvPr id="7" name="TextBox 6">
            <a:extLst>
              <a:ext uri="{FF2B5EF4-FFF2-40B4-BE49-F238E27FC236}">
                <a16:creationId xmlns:a16="http://schemas.microsoft.com/office/drawing/2014/main" id="{294A8E55-0AE4-ABCC-E5B7-084808003E8A}"/>
              </a:ext>
            </a:extLst>
          </p:cNvPr>
          <p:cNvSpPr txBox="1"/>
          <p:nvPr/>
        </p:nvSpPr>
        <p:spPr>
          <a:xfrm>
            <a:off x="591178" y="4578300"/>
            <a:ext cx="6574364" cy="923330"/>
          </a:xfrm>
          <a:prstGeom prst="rect">
            <a:avLst/>
          </a:prstGeom>
          <a:noFill/>
        </p:spPr>
        <p:txBody>
          <a:bodyPr wrap="none" rtlCol="0">
            <a:spAutoFit/>
          </a:bodyPr>
          <a:lstStyle/>
          <a:p>
            <a:r>
              <a:rPr lang="en-US" dirty="0"/>
              <a:t>Detailed Data Available on Artifact Assemblages, </a:t>
            </a:r>
          </a:p>
          <a:p>
            <a:r>
              <a:rPr lang="en-US" dirty="0"/>
              <a:t>Often Possible to Associate Assemblages with Individual Households</a:t>
            </a:r>
          </a:p>
          <a:p>
            <a:endParaRPr lang="en-US" dirty="0"/>
          </a:p>
        </p:txBody>
      </p:sp>
      <p:sp>
        <p:nvSpPr>
          <p:cNvPr id="9" name="TextBox 8">
            <a:extLst>
              <a:ext uri="{FF2B5EF4-FFF2-40B4-BE49-F238E27FC236}">
                <a16:creationId xmlns:a16="http://schemas.microsoft.com/office/drawing/2014/main" id="{51474A76-CD93-1E7B-CF0C-9390B6309995}"/>
              </a:ext>
            </a:extLst>
          </p:cNvPr>
          <p:cNvSpPr txBox="1"/>
          <p:nvPr/>
        </p:nvSpPr>
        <p:spPr>
          <a:xfrm>
            <a:off x="683664" y="5501630"/>
            <a:ext cx="6064417" cy="1200329"/>
          </a:xfrm>
          <a:prstGeom prst="rect">
            <a:avLst/>
          </a:prstGeom>
          <a:noFill/>
        </p:spPr>
        <p:txBody>
          <a:bodyPr wrap="none" rtlCol="0">
            <a:spAutoFit/>
          </a:bodyPr>
          <a:lstStyle/>
          <a:p>
            <a:r>
              <a:rPr lang="en-US" dirty="0"/>
              <a:t>Evidence for Variation in Social Identity</a:t>
            </a:r>
          </a:p>
          <a:p>
            <a:r>
              <a:rPr lang="en-US" dirty="0"/>
              <a:t>	Variation in Architecture, other Material Culture</a:t>
            </a:r>
          </a:p>
          <a:p>
            <a:r>
              <a:rPr lang="en-US" dirty="0"/>
              <a:t>	Intergroup Violence Including Massacre of 30+ Individuals</a:t>
            </a:r>
          </a:p>
          <a:p>
            <a:endParaRPr lang="en-US" dirty="0"/>
          </a:p>
        </p:txBody>
      </p:sp>
    </p:spTree>
    <p:extLst>
      <p:ext uri="{BB962C8B-B14F-4D97-AF65-F5344CB8AC3E}">
        <p14:creationId xmlns:p14="http://schemas.microsoft.com/office/powerpoint/2010/main" val="302848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jra64\My Documents\Department Presentation\Figure 1 3.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3736" y="260059"/>
            <a:ext cx="949466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664434-9851-468F-86F7-421DD304B50C}"/>
              </a:ext>
            </a:extLst>
          </p:cNvPr>
          <p:cNvSpPr txBox="1"/>
          <p:nvPr/>
        </p:nvSpPr>
        <p:spPr>
          <a:xfrm>
            <a:off x="3657598" y="0"/>
            <a:ext cx="2561599" cy="369332"/>
          </a:xfrm>
          <a:prstGeom prst="rect">
            <a:avLst/>
          </a:prstGeom>
          <a:noFill/>
        </p:spPr>
        <p:txBody>
          <a:bodyPr wrap="none" rtlCol="0">
            <a:spAutoFit/>
          </a:bodyPr>
          <a:lstStyle/>
          <a:p>
            <a:r>
              <a:rPr lang="en-US" dirty="0"/>
              <a:t>Ridges Basin, AD 750-820</a:t>
            </a:r>
          </a:p>
        </p:txBody>
      </p:sp>
      <p:sp>
        <p:nvSpPr>
          <p:cNvPr id="3" name="TextBox 2">
            <a:extLst>
              <a:ext uri="{FF2B5EF4-FFF2-40B4-BE49-F238E27FC236}">
                <a16:creationId xmlns:a16="http://schemas.microsoft.com/office/drawing/2014/main" id="{4B494D95-F25E-8D17-5887-5F4C96C4C88C}"/>
              </a:ext>
            </a:extLst>
          </p:cNvPr>
          <p:cNvSpPr txBox="1"/>
          <p:nvPr/>
        </p:nvSpPr>
        <p:spPr>
          <a:xfrm>
            <a:off x="2936278" y="213989"/>
            <a:ext cx="4004238" cy="369332"/>
          </a:xfrm>
          <a:prstGeom prst="rect">
            <a:avLst/>
          </a:prstGeom>
          <a:noFill/>
        </p:spPr>
        <p:txBody>
          <a:bodyPr wrap="none" rtlCol="0">
            <a:spAutoFit/>
          </a:bodyPr>
          <a:lstStyle/>
          <a:p>
            <a:r>
              <a:rPr lang="en-US" dirty="0"/>
              <a:t>Site Spatial Clusters Used By A-LP Project</a:t>
            </a:r>
          </a:p>
        </p:txBody>
      </p:sp>
    </p:spTree>
    <p:extLst>
      <p:ext uri="{BB962C8B-B14F-4D97-AF65-F5344CB8AC3E}">
        <p14:creationId xmlns:p14="http://schemas.microsoft.com/office/powerpoint/2010/main" val="30025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DSCN08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1279A0-5B6D-F413-C871-EFC87B17E1F8}"/>
              </a:ext>
            </a:extLst>
          </p:cNvPr>
          <p:cNvSpPr txBox="1"/>
          <p:nvPr/>
        </p:nvSpPr>
        <p:spPr>
          <a:xfrm>
            <a:off x="2204815" y="179461"/>
            <a:ext cx="4216667" cy="923330"/>
          </a:xfrm>
          <a:prstGeom prst="rect">
            <a:avLst/>
          </a:prstGeom>
          <a:noFill/>
        </p:spPr>
        <p:txBody>
          <a:bodyPr wrap="none" rtlCol="0">
            <a:spAutoFit/>
          </a:bodyPr>
          <a:lstStyle/>
          <a:p>
            <a:pPr algn="ctr"/>
            <a:r>
              <a:rPr lang="en-US" dirty="0">
                <a:solidFill>
                  <a:schemeClr val="accent4">
                    <a:lumMod val="40000"/>
                    <a:lumOff val="60000"/>
                  </a:schemeClr>
                </a:solidFill>
              </a:rPr>
              <a:t>The Animas-La Plata Archaeological Project</a:t>
            </a:r>
          </a:p>
          <a:p>
            <a:pPr algn="ctr"/>
            <a:r>
              <a:rPr lang="en-US" dirty="0">
                <a:solidFill>
                  <a:schemeClr val="accent4">
                    <a:lumMod val="40000"/>
                    <a:lumOff val="60000"/>
                  </a:schemeClr>
                </a:solidFill>
              </a:rPr>
              <a:t>Ridges Basin</a:t>
            </a:r>
          </a:p>
          <a:p>
            <a:pPr algn="ctr"/>
            <a:r>
              <a:rPr lang="en-US" dirty="0">
                <a:solidFill>
                  <a:schemeClr val="accent4">
                    <a:lumMod val="40000"/>
                    <a:lumOff val="60000"/>
                  </a:schemeClr>
                </a:solidFill>
              </a:rPr>
              <a:t>Southwest Colorado</a:t>
            </a:r>
          </a:p>
        </p:txBody>
      </p:sp>
      <p:sp>
        <p:nvSpPr>
          <p:cNvPr id="3" name="TextBox 2">
            <a:extLst>
              <a:ext uri="{FF2B5EF4-FFF2-40B4-BE49-F238E27FC236}">
                <a16:creationId xmlns:a16="http://schemas.microsoft.com/office/drawing/2014/main" id="{3DDD4248-111D-698F-08AB-5253C2517C2E}"/>
              </a:ext>
            </a:extLst>
          </p:cNvPr>
          <p:cNvSpPr txBox="1"/>
          <p:nvPr/>
        </p:nvSpPr>
        <p:spPr>
          <a:xfrm>
            <a:off x="4170347" y="4463315"/>
            <a:ext cx="1388393" cy="369332"/>
          </a:xfrm>
          <a:prstGeom prst="rect">
            <a:avLst/>
          </a:prstGeom>
          <a:noFill/>
        </p:spPr>
        <p:txBody>
          <a:bodyPr wrap="none" rtlCol="0">
            <a:spAutoFit/>
          </a:bodyPr>
          <a:lstStyle/>
          <a:p>
            <a:r>
              <a:rPr lang="en-US" dirty="0"/>
              <a:t>Sacred Ridge</a:t>
            </a:r>
          </a:p>
        </p:txBody>
      </p:sp>
      <p:cxnSp>
        <p:nvCxnSpPr>
          <p:cNvPr id="5" name="Straight Arrow Connector 4">
            <a:extLst>
              <a:ext uri="{FF2B5EF4-FFF2-40B4-BE49-F238E27FC236}">
                <a16:creationId xmlns:a16="http://schemas.microsoft.com/office/drawing/2014/main" id="{F73B6BB2-D6A5-056E-DD0B-C413FA8CBBC5}"/>
              </a:ext>
            </a:extLst>
          </p:cNvPr>
          <p:cNvCxnSpPr/>
          <p:nvPr/>
        </p:nvCxnSpPr>
        <p:spPr>
          <a:xfrm>
            <a:off x="5469308" y="4708733"/>
            <a:ext cx="461473" cy="2991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0C4078-5561-2043-C68D-4A3BA805761C}"/>
              </a:ext>
            </a:extLst>
          </p:cNvPr>
          <p:cNvSpPr txBox="1"/>
          <p:nvPr/>
        </p:nvSpPr>
        <p:spPr>
          <a:xfrm>
            <a:off x="3008120" y="2457381"/>
            <a:ext cx="1590948" cy="369332"/>
          </a:xfrm>
          <a:prstGeom prst="rect">
            <a:avLst/>
          </a:prstGeom>
          <a:noFill/>
        </p:spPr>
        <p:txBody>
          <a:bodyPr wrap="none" rtlCol="0">
            <a:spAutoFit/>
          </a:bodyPr>
          <a:lstStyle/>
          <a:p>
            <a:r>
              <a:rPr lang="en-US" dirty="0"/>
              <a:t>Eastern Cluster</a:t>
            </a:r>
          </a:p>
        </p:txBody>
      </p:sp>
      <p:cxnSp>
        <p:nvCxnSpPr>
          <p:cNvPr id="8" name="Straight Arrow Connector 7">
            <a:extLst>
              <a:ext uri="{FF2B5EF4-FFF2-40B4-BE49-F238E27FC236}">
                <a16:creationId xmlns:a16="http://schemas.microsoft.com/office/drawing/2014/main" id="{5A24C6C6-4508-2BDC-D44C-85CD41EBFB19}"/>
              </a:ext>
            </a:extLst>
          </p:cNvPr>
          <p:cNvCxnSpPr>
            <a:cxnSpLocks/>
          </p:cNvCxnSpPr>
          <p:nvPr/>
        </p:nvCxnSpPr>
        <p:spPr>
          <a:xfrm flipH="1" flipV="1">
            <a:off x="2110812" y="2598853"/>
            <a:ext cx="897308" cy="431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1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BA7F0D6-7BCB-CE59-24B4-FDAF6101C570}"/>
              </a:ext>
            </a:extLst>
          </p:cNvPr>
          <p:cNvSpPr>
            <a:spLocks noGrp="1" noChangeArrowheads="1"/>
          </p:cNvSpPr>
          <p:nvPr>
            <p:ph type="title"/>
          </p:nvPr>
        </p:nvSpPr>
        <p:spPr/>
        <p:txBody>
          <a:bodyPr/>
          <a:lstStyle/>
          <a:p>
            <a:endParaRPr lang="en-US" altLang="en-US"/>
          </a:p>
        </p:txBody>
      </p:sp>
      <p:sp>
        <p:nvSpPr>
          <p:cNvPr id="5123" name="Rectangle 3">
            <a:extLst>
              <a:ext uri="{FF2B5EF4-FFF2-40B4-BE49-F238E27FC236}">
                <a16:creationId xmlns:a16="http://schemas.microsoft.com/office/drawing/2014/main" id="{9419BDC9-B7B4-99AC-4F72-9223D29F5114}"/>
              </a:ext>
            </a:extLst>
          </p:cNvPr>
          <p:cNvSpPr>
            <a:spLocks noGrp="1" noChangeArrowheads="1"/>
          </p:cNvSpPr>
          <p:nvPr>
            <p:ph type="body" idx="1"/>
          </p:nvPr>
        </p:nvSpPr>
        <p:spPr/>
        <p:txBody>
          <a:bodyPr/>
          <a:lstStyle/>
          <a:p>
            <a:endParaRPr lang="en-US" altLang="en-US"/>
          </a:p>
        </p:txBody>
      </p:sp>
      <p:pic>
        <p:nvPicPr>
          <p:cNvPr id="5124" name="Picture 4">
            <a:extLst>
              <a:ext uri="{FF2B5EF4-FFF2-40B4-BE49-F238E27FC236}">
                <a16:creationId xmlns:a16="http://schemas.microsoft.com/office/drawing/2014/main" id="{AE3901BB-B281-326E-E2C8-B042D866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7119AB-15D8-F758-E503-9F694317C907}"/>
              </a:ext>
            </a:extLst>
          </p:cNvPr>
          <p:cNvSpPr txBox="1"/>
          <p:nvPr/>
        </p:nvSpPr>
        <p:spPr>
          <a:xfrm>
            <a:off x="3473526" y="57477"/>
            <a:ext cx="2196948" cy="400110"/>
          </a:xfrm>
          <a:prstGeom prst="rect">
            <a:avLst/>
          </a:prstGeom>
          <a:noFill/>
        </p:spPr>
        <p:txBody>
          <a:bodyPr wrap="none" rtlCol="0">
            <a:spAutoFit/>
          </a:bodyPr>
          <a:lstStyle/>
          <a:p>
            <a:r>
              <a:rPr lang="en-US" sz="2000" dirty="0">
                <a:solidFill>
                  <a:schemeClr val="accent4"/>
                </a:solidFill>
              </a:rPr>
              <a:t>The Eastern Cluster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jra64\My Documents\my files\GBAC 2010\Sacred Ridge.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14400" y="304800"/>
            <a:ext cx="7315200" cy="599540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07AE06C2-8AD8-96E9-F896-E281F00821DE}"/>
              </a:ext>
            </a:extLst>
          </p:cNvPr>
          <p:cNvSpPr/>
          <p:nvPr/>
        </p:nvSpPr>
        <p:spPr>
          <a:xfrm rot="1627350">
            <a:off x="3849880" y="376015"/>
            <a:ext cx="1444239" cy="23671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55AF09-5484-B55D-0F78-F73D2FFEA680}"/>
              </a:ext>
            </a:extLst>
          </p:cNvPr>
          <p:cNvSpPr txBox="1"/>
          <p:nvPr/>
        </p:nvSpPr>
        <p:spPr>
          <a:xfrm>
            <a:off x="2763276" y="405540"/>
            <a:ext cx="1388393" cy="646331"/>
          </a:xfrm>
          <a:prstGeom prst="rect">
            <a:avLst/>
          </a:prstGeom>
          <a:noFill/>
        </p:spPr>
        <p:txBody>
          <a:bodyPr wrap="none" rtlCol="0">
            <a:spAutoFit/>
          </a:bodyPr>
          <a:lstStyle/>
          <a:p>
            <a:pPr algn="ctr"/>
            <a:r>
              <a:rPr lang="en-US" dirty="0"/>
              <a:t>Top of </a:t>
            </a:r>
          </a:p>
          <a:p>
            <a:pPr algn="ctr"/>
            <a:r>
              <a:rPr lang="en-US" dirty="0"/>
              <a:t>Sacred Ridge</a:t>
            </a:r>
          </a:p>
        </p:txBody>
      </p:sp>
      <p:cxnSp>
        <p:nvCxnSpPr>
          <p:cNvPr id="5" name="Straight Arrow Connector 4">
            <a:extLst>
              <a:ext uri="{FF2B5EF4-FFF2-40B4-BE49-F238E27FC236}">
                <a16:creationId xmlns:a16="http://schemas.microsoft.com/office/drawing/2014/main" id="{5D086EA2-896C-DC9C-5E8F-DA654D5C1139}"/>
              </a:ext>
            </a:extLst>
          </p:cNvPr>
          <p:cNvCxnSpPr>
            <a:cxnSpLocks/>
          </p:cNvCxnSpPr>
          <p:nvPr/>
        </p:nvCxnSpPr>
        <p:spPr>
          <a:xfrm flipH="1" flipV="1">
            <a:off x="4818110" y="1230594"/>
            <a:ext cx="1189583" cy="4723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E8CB1A-C44D-EA07-4251-7160EAD18383}"/>
              </a:ext>
            </a:extLst>
          </p:cNvPr>
          <p:cNvSpPr txBox="1"/>
          <p:nvPr/>
        </p:nvSpPr>
        <p:spPr>
          <a:xfrm>
            <a:off x="4818110" y="2606467"/>
            <a:ext cx="1258678" cy="923330"/>
          </a:xfrm>
          <a:prstGeom prst="rect">
            <a:avLst/>
          </a:prstGeom>
          <a:noFill/>
        </p:spPr>
        <p:txBody>
          <a:bodyPr wrap="none" rtlCol="0">
            <a:spAutoFit/>
          </a:bodyPr>
          <a:lstStyle/>
          <a:p>
            <a:r>
              <a:rPr lang="en-US" dirty="0"/>
              <a:t>Communal </a:t>
            </a:r>
          </a:p>
          <a:p>
            <a:r>
              <a:rPr lang="en-US" dirty="0"/>
              <a:t>Storage </a:t>
            </a:r>
          </a:p>
          <a:p>
            <a:r>
              <a:rPr lang="en-US" dirty="0"/>
              <a:t>Structure</a:t>
            </a:r>
          </a:p>
        </p:txBody>
      </p:sp>
      <p:cxnSp>
        <p:nvCxnSpPr>
          <p:cNvPr id="11" name="Straight Arrow Connector 10">
            <a:extLst>
              <a:ext uri="{FF2B5EF4-FFF2-40B4-BE49-F238E27FC236}">
                <a16:creationId xmlns:a16="http://schemas.microsoft.com/office/drawing/2014/main" id="{8748215F-0556-BF7E-402D-D354169B4EC0}"/>
              </a:ext>
            </a:extLst>
          </p:cNvPr>
          <p:cNvCxnSpPr>
            <a:cxnSpLocks/>
          </p:cNvCxnSpPr>
          <p:nvPr/>
        </p:nvCxnSpPr>
        <p:spPr>
          <a:xfrm flipH="1" flipV="1">
            <a:off x="4880377" y="1631267"/>
            <a:ext cx="313683" cy="975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415FB6-CDE3-2C93-6EE0-FB87DF93166C}"/>
              </a:ext>
            </a:extLst>
          </p:cNvPr>
          <p:cNvSpPr txBox="1"/>
          <p:nvPr/>
        </p:nvSpPr>
        <p:spPr>
          <a:xfrm>
            <a:off x="5964700" y="1559608"/>
            <a:ext cx="755913" cy="369332"/>
          </a:xfrm>
          <a:prstGeom prst="rect">
            <a:avLst/>
          </a:prstGeom>
          <a:noFill/>
        </p:spPr>
        <p:txBody>
          <a:bodyPr wrap="none" rtlCol="0">
            <a:spAutoFit/>
          </a:bodyPr>
          <a:lstStyle/>
          <a:p>
            <a:r>
              <a:rPr lang="en-US" dirty="0"/>
              <a:t>Tower</a:t>
            </a:r>
          </a:p>
        </p:txBody>
      </p:sp>
    </p:spTree>
    <p:extLst>
      <p:ext uri="{BB962C8B-B14F-4D97-AF65-F5344CB8AC3E}">
        <p14:creationId xmlns:p14="http://schemas.microsoft.com/office/powerpoint/2010/main" val="12888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BDB2B-2FA4-8DBF-ED5E-57FEDBA9831B}"/>
              </a:ext>
            </a:extLst>
          </p:cNvPr>
          <p:cNvSpPr txBox="1"/>
          <p:nvPr/>
        </p:nvSpPr>
        <p:spPr>
          <a:xfrm>
            <a:off x="716854" y="399439"/>
            <a:ext cx="8596649" cy="5016758"/>
          </a:xfrm>
          <a:prstGeom prst="rect">
            <a:avLst/>
          </a:prstGeom>
          <a:noFill/>
        </p:spPr>
        <p:txBody>
          <a:bodyPr wrap="none" rtlCol="0">
            <a:spAutoFit/>
          </a:bodyPr>
          <a:lstStyle/>
          <a:p>
            <a:r>
              <a:rPr lang="en-US" sz="2000" dirty="0"/>
              <a:t>	Networks Formed with Four Different Data Sets</a:t>
            </a:r>
          </a:p>
          <a:p>
            <a:endParaRPr lang="en-US" sz="2000" dirty="0"/>
          </a:p>
          <a:p>
            <a:pPr marL="342900" indent="-342900">
              <a:buFont typeface="+mj-lt"/>
              <a:buAutoNum type="arabicPeriod"/>
            </a:pPr>
            <a:r>
              <a:rPr lang="en-US" sz="2000" dirty="0"/>
              <a:t>	Refired colors of utility ware ceramics (25 proveniences)</a:t>
            </a:r>
          </a:p>
          <a:p>
            <a:pPr lvl="1"/>
            <a:r>
              <a:rPr lang="en-US" sz="2000" dirty="0"/>
              <a:t>(proxy for shared resource use and/or shared ceramic distribution networks)</a:t>
            </a:r>
          </a:p>
          <a:p>
            <a:pPr marL="342900" indent="-342900">
              <a:buFont typeface="+mj-lt"/>
              <a:buAutoNum type="arabicPeriod"/>
            </a:pPr>
            <a:endParaRPr lang="en-US" sz="2000" dirty="0"/>
          </a:p>
          <a:p>
            <a:pPr marL="342900" indent="-342900">
              <a:buFont typeface="+mj-lt"/>
              <a:buAutoNum type="arabicPeriod"/>
            </a:pPr>
            <a:r>
              <a:rPr lang="en-US" sz="2000" dirty="0"/>
              <a:t>	Design elements on painted ceramic bowls (22 proveniences)</a:t>
            </a:r>
          </a:p>
          <a:p>
            <a:r>
              <a:rPr lang="en-US" sz="2000" dirty="0"/>
              <a:t>	(proxy for learning contexts and/or shared stylistic preferences)</a:t>
            </a:r>
          </a:p>
          <a:p>
            <a:pPr marL="342900" indent="-342900">
              <a:buFont typeface="+mj-lt"/>
              <a:buAutoNum type="arabicPeriod"/>
            </a:pPr>
            <a:endParaRPr lang="en-US" sz="2000" dirty="0"/>
          </a:p>
          <a:p>
            <a:pPr marL="342900" indent="-342900">
              <a:buFont typeface="+mj-lt"/>
              <a:buAutoNum type="arabicPeriod"/>
            </a:pPr>
            <a:r>
              <a:rPr lang="en-US" sz="2000" dirty="0"/>
              <a:t>	Faunal remains grouped into categories (20 proveniences)</a:t>
            </a:r>
          </a:p>
          <a:p>
            <a:r>
              <a:rPr lang="en-US" sz="2000" dirty="0"/>
              <a:t>	(carnivores, waterfowl, ungulates, etc.)</a:t>
            </a:r>
          </a:p>
          <a:p>
            <a:r>
              <a:rPr lang="en-US" sz="2000" dirty="0"/>
              <a:t>	(proxy for shared subsistence and other use of fauna)</a:t>
            </a:r>
          </a:p>
          <a:p>
            <a:pPr marL="342900" indent="-342900">
              <a:buFont typeface="+mj-lt"/>
              <a:buAutoNum type="arabicPeriod"/>
            </a:pPr>
            <a:endParaRPr lang="en-US" sz="2000" dirty="0"/>
          </a:p>
          <a:p>
            <a:pPr marL="342900" indent="-342900">
              <a:buFont typeface="+mj-lt"/>
              <a:buAutoNum type="arabicPeriod" startAt="4"/>
            </a:pPr>
            <a:r>
              <a:rPr lang="en-US" sz="2000" dirty="0"/>
              <a:t>General artifact types grouped into functional categories (36 proveniences)</a:t>
            </a:r>
          </a:p>
          <a:p>
            <a:r>
              <a:rPr lang="en-US" sz="2000" dirty="0"/>
              <a:t>	(ceramic vessel forms from rim sherds, stone tool types, </a:t>
            </a:r>
          </a:p>
          <a:p>
            <a:r>
              <a:rPr lang="en-US" sz="2000" dirty="0"/>
              <a:t>		major faunal types, etc.) </a:t>
            </a:r>
          </a:p>
          <a:p>
            <a:r>
              <a:rPr lang="en-US" sz="2000" dirty="0"/>
              <a:t>	(proxy for shared broad patterns of household activities)</a:t>
            </a:r>
          </a:p>
        </p:txBody>
      </p:sp>
      <p:sp>
        <p:nvSpPr>
          <p:cNvPr id="5" name="TextBox 4">
            <a:extLst>
              <a:ext uri="{FF2B5EF4-FFF2-40B4-BE49-F238E27FC236}">
                <a16:creationId xmlns:a16="http://schemas.microsoft.com/office/drawing/2014/main" id="{514B1F9C-D5A7-2B37-5111-350363DE3156}"/>
              </a:ext>
            </a:extLst>
          </p:cNvPr>
          <p:cNvSpPr txBox="1"/>
          <p:nvPr/>
        </p:nvSpPr>
        <p:spPr>
          <a:xfrm>
            <a:off x="716854" y="5915327"/>
            <a:ext cx="6918689" cy="707886"/>
          </a:xfrm>
          <a:prstGeom prst="rect">
            <a:avLst/>
          </a:prstGeom>
          <a:noFill/>
        </p:spPr>
        <p:txBody>
          <a:bodyPr wrap="none" rtlCol="0">
            <a:spAutoFit/>
          </a:bodyPr>
          <a:lstStyle/>
          <a:p>
            <a:r>
              <a:rPr lang="en-US" sz="2000" dirty="0"/>
              <a:t>Weighted Networks Binarized for this Analysis by Dropping Links </a:t>
            </a:r>
          </a:p>
          <a:p>
            <a:r>
              <a:rPr lang="en-US" sz="2000" dirty="0"/>
              <a:t>below Cutoff Value (80</a:t>
            </a:r>
            <a:r>
              <a:rPr lang="en-US" sz="2000" baseline="30000" dirty="0"/>
              <a:t>th</a:t>
            </a:r>
            <a:r>
              <a:rPr lang="en-US" sz="2000" dirty="0"/>
              <a:t> Percentile).</a:t>
            </a:r>
          </a:p>
        </p:txBody>
      </p:sp>
    </p:spTree>
    <p:extLst>
      <p:ext uri="{BB962C8B-B14F-4D97-AF65-F5344CB8AC3E}">
        <p14:creationId xmlns:p14="http://schemas.microsoft.com/office/powerpoint/2010/main" val="204414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BB0317-7A6F-FD3B-447A-328A0D76E55E}"/>
              </a:ext>
            </a:extLst>
          </p:cNvPr>
          <p:cNvSpPr txBox="1"/>
          <p:nvPr/>
        </p:nvSpPr>
        <p:spPr>
          <a:xfrm>
            <a:off x="2102265" y="3429000"/>
            <a:ext cx="242374" cy="400110"/>
          </a:xfrm>
          <a:prstGeom prst="rect">
            <a:avLst/>
          </a:prstGeom>
          <a:noFill/>
        </p:spPr>
        <p:txBody>
          <a:bodyPr wrap="none" rtlCol="0">
            <a:spAutoFit/>
          </a:bodyPr>
          <a:lstStyle/>
          <a:p>
            <a:r>
              <a:rPr lang="en-US" sz="2000" dirty="0"/>
              <a:t> </a:t>
            </a:r>
          </a:p>
        </p:txBody>
      </p:sp>
      <p:sp>
        <p:nvSpPr>
          <p:cNvPr id="6" name="TextBox 5">
            <a:extLst>
              <a:ext uri="{FF2B5EF4-FFF2-40B4-BE49-F238E27FC236}">
                <a16:creationId xmlns:a16="http://schemas.microsoft.com/office/drawing/2014/main" id="{95DDCF20-22DA-5DA8-3776-FD04E298AEC3}"/>
              </a:ext>
            </a:extLst>
          </p:cNvPr>
          <p:cNvSpPr txBox="1"/>
          <p:nvPr/>
        </p:nvSpPr>
        <p:spPr>
          <a:xfrm>
            <a:off x="820397" y="743484"/>
            <a:ext cx="7542834" cy="5324535"/>
          </a:xfrm>
          <a:prstGeom prst="rect">
            <a:avLst/>
          </a:prstGeom>
          <a:noFill/>
        </p:spPr>
        <p:txBody>
          <a:bodyPr wrap="none" rtlCol="0">
            <a:spAutoFit/>
          </a:bodyPr>
          <a:lstStyle/>
          <a:p>
            <a:r>
              <a:rPr lang="en-US" sz="2000" dirty="0"/>
              <a:t>Questions:</a:t>
            </a:r>
          </a:p>
          <a:p>
            <a:endParaRPr lang="en-US" sz="2000" dirty="0"/>
          </a:p>
          <a:p>
            <a:pPr marL="342900" indent="-342900">
              <a:buFont typeface="Arial" panose="020B0604020202020204" pitchFamily="34" charset="0"/>
              <a:buChar char="•"/>
            </a:pPr>
            <a:r>
              <a:rPr lang="en-US" sz="2000" dirty="0"/>
              <a:t>How well integrated are the spatial clusters in each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central (or isolated) are the Households Associated with </a:t>
            </a:r>
          </a:p>
          <a:p>
            <a:r>
              <a:rPr lang="en-US" sz="2000" dirty="0"/>
              <a:t>	the top of Sacred Ridge in each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often are the same households central to the networks </a:t>
            </a:r>
          </a:p>
          <a:p>
            <a:r>
              <a:rPr lang="en-US" sz="2000" dirty="0"/>
              <a:t>	formed using different artifact types?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similar are the results of network analysis </a:t>
            </a:r>
          </a:p>
          <a:p>
            <a:r>
              <a:rPr lang="en-US" sz="2000" dirty="0"/>
              <a:t>	to results from correspondence analysis of the same data?</a:t>
            </a:r>
          </a:p>
          <a:p>
            <a:r>
              <a:rPr lang="en-US" sz="2000" dirty="0"/>
              <a:t>		(What do we get from network analysis that we could not get </a:t>
            </a:r>
          </a:p>
          <a:p>
            <a:r>
              <a:rPr lang="en-US" sz="2000" dirty="0"/>
              <a:t>		from correspondence analysis, and vice versa?)</a:t>
            </a:r>
          </a:p>
          <a:p>
            <a:endParaRPr lang="en-US" sz="2000" dirty="0"/>
          </a:p>
          <a:p>
            <a:endParaRPr lang="en-US" sz="2000" dirty="0"/>
          </a:p>
          <a:p>
            <a:endParaRPr lang="en-US" sz="2000" dirty="0"/>
          </a:p>
        </p:txBody>
      </p:sp>
    </p:spTree>
    <p:extLst>
      <p:ext uri="{BB962C8B-B14F-4D97-AF65-F5344CB8AC3E}">
        <p14:creationId xmlns:p14="http://schemas.microsoft.com/office/powerpoint/2010/main" val="403454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4231</TotalTime>
  <Words>931</Words>
  <Application>Microsoft Office PowerPoint</Application>
  <PresentationFormat>On-screen Show (4:3)</PresentationFormat>
  <Paragraphs>197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Allison</dc:creator>
  <cp:lastModifiedBy>Jim Allison</cp:lastModifiedBy>
  <cp:revision>10</cp:revision>
  <cp:lastPrinted>2022-08-09T02:23:44Z</cp:lastPrinted>
  <dcterms:created xsi:type="dcterms:W3CDTF">2022-08-06T04:45:10Z</dcterms:created>
  <dcterms:modified xsi:type="dcterms:W3CDTF">2022-08-09T04:50:21Z</dcterms:modified>
</cp:coreProperties>
</file>