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98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7416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1119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966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51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6131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5248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26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ADBD16-5BFB-4D9F-9646-C75D1B53BBB6}" type="datetimeFigureOut">
              <a:rPr lang="en-US" smtClean="0"/>
              <a:t>11/14/2023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3313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ADBD16-5BFB-4D9F-9646-C75D1B53BBB6}" type="datetimeFigureOut">
              <a:rPr lang="en-US" smtClean="0"/>
              <a:t>11/14/2023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22274-0FAA-4649-AA4E-4210F4F32167}" type="slidenum">
              <a:rPr lang="en-US" smtClean="0"/>
              <a:t>‹#›</a:t>
            </a:fld>
            <a:endParaRPr lang="en-US"/>
          </a:p>
        </p:txBody>
      </p:sp>
    </p:spTree>
    <p:extLst>
      <p:ext uri="{BB962C8B-B14F-4D97-AF65-F5344CB8AC3E}">
        <p14:creationId xmlns:p14="http://schemas.microsoft.com/office/powerpoint/2010/main" val="32795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581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ADBD16-5BFB-4D9F-9646-C75D1B53BBB6}" type="datetimeFigureOut">
              <a:rPr lang="en-US" smtClean="0"/>
              <a:pPr/>
              <a:t>11/14/2023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22274-0FAA-4649-AA4E-4210F4F3216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64890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2F298-85F4-3209-D000-237171ADF37D}"/>
              </a:ext>
            </a:extLst>
          </p:cNvPr>
          <p:cNvSpPr>
            <a:spLocks noGrp="1"/>
          </p:cNvSpPr>
          <p:nvPr>
            <p:ph type="ctrTitle"/>
          </p:nvPr>
        </p:nvSpPr>
        <p:spPr>
          <a:xfrm>
            <a:off x="965201" y="643467"/>
            <a:ext cx="6255026" cy="5054008"/>
          </a:xfrm>
        </p:spPr>
        <p:txBody>
          <a:bodyPr anchor="ctr">
            <a:normAutofit/>
          </a:bodyPr>
          <a:lstStyle/>
          <a:p>
            <a:pPr algn="r"/>
            <a:r>
              <a:rPr lang="en-US" sz="6800" b="0" i="0">
                <a:effectLst/>
                <a:latin typeface="Roboto" panose="02000000000000000000" pitchFamily="2" charset="0"/>
              </a:rPr>
              <a:t>Bank Customer Occupation, Duration and Churn</a:t>
            </a:r>
            <a:br>
              <a:rPr lang="en-US" sz="6800" b="0" i="0">
                <a:effectLst/>
                <a:latin typeface="Roboto" panose="02000000000000000000" pitchFamily="2" charset="0"/>
              </a:rPr>
            </a:br>
            <a:endParaRPr lang="en-US" sz="6800"/>
          </a:p>
        </p:txBody>
      </p:sp>
      <p:sp>
        <p:nvSpPr>
          <p:cNvPr id="3" name="Subtitle 2">
            <a:extLst>
              <a:ext uri="{FF2B5EF4-FFF2-40B4-BE49-F238E27FC236}">
                <a16:creationId xmlns:a16="http://schemas.microsoft.com/office/drawing/2014/main" id="{B22DBE08-7A4B-70C4-2423-4438D5B06582}"/>
              </a:ext>
            </a:extLst>
          </p:cNvPr>
          <p:cNvSpPr>
            <a:spLocks noGrp="1"/>
          </p:cNvSpPr>
          <p:nvPr>
            <p:ph type="subTitle" idx="1"/>
          </p:nvPr>
        </p:nvSpPr>
        <p:spPr>
          <a:xfrm>
            <a:off x="7870995" y="643467"/>
            <a:ext cx="3341488" cy="5054008"/>
          </a:xfrm>
        </p:spPr>
        <p:txBody>
          <a:bodyPr anchor="ctr">
            <a:normAutofit/>
          </a:bodyPr>
          <a:lstStyle/>
          <a:p>
            <a:r>
              <a:rPr lang="en-US"/>
              <a:t>A Look At Occupation</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025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EAC1-FFA3-5A53-BF55-0A35941157C5}"/>
              </a:ext>
            </a:extLst>
          </p:cNvPr>
          <p:cNvSpPr>
            <a:spLocks noGrp="1"/>
          </p:cNvSpPr>
          <p:nvPr>
            <p:ph type="title"/>
          </p:nvPr>
        </p:nvSpPr>
        <p:spPr/>
        <p:txBody>
          <a:bodyPr/>
          <a:lstStyle/>
          <a:p>
            <a:r>
              <a:rPr lang="en-US" dirty="0"/>
              <a:t>Overview - Hypothesis</a:t>
            </a:r>
          </a:p>
        </p:txBody>
      </p:sp>
      <p:sp>
        <p:nvSpPr>
          <p:cNvPr id="3" name="Content Placeholder 2">
            <a:extLst>
              <a:ext uri="{FF2B5EF4-FFF2-40B4-BE49-F238E27FC236}">
                <a16:creationId xmlns:a16="http://schemas.microsoft.com/office/drawing/2014/main" id="{D90FED46-92BD-480A-0C67-16521AB21172}"/>
              </a:ext>
            </a:extLst>
          </p:cNvPr>
          <p:cNvSpPr>
            <a:spLocks noGrp="1"/>
          </p:cNvSpPr>
          <p:nvPr>
            <p:ph idx="1"/>
          </p:nvPr>
        </p:nvSpPr>
        <p:spPr>
          <a:xfrm>
            <a:off x="1097280" y="1845734"/>
            <a:ext cx="10058400" cy="1202266"/>
          </a:xfrm>
        </p:spPr>
        <p:txBody>
          <a:bodyPr/>
          <a:lstStyle/>
          <a:p>
            <a:r>
              <a:rPr lang="en-US" b="0" i="0" dirty="0">
                <a:solidFill>
                  <a:srgbClr val="212121"/>
                </a:solidFill>
                <a:effectLst/>
                <a:latin typeface="Roboto" panose="02000000000000000000" pitchFamily="2" charset="0"/>
              </a:rPr>
              <a:t>We want to </a:t>
            </a:r>
            <a:r>
              <a:rPr lang="en-US" dirty="0">
                <a:solidFill>
                  <a:srgbClr val="212121"/>
                </a:solidFill>
                <a:latin typeface="Roboto" panose="02000000000000000000" pitchFamily="2" charset="0"/>
              </a:rPr>
              <a:t>look at </a:t>
            </a:r>
            <a:r>
              <a:rPr lang="en-US" b="0" i="0" dirty="0">
                <a:solidFill>
                  <a:srgbClr val="212121"/>
                </a:solidFill>
                <a:effectLst/>
                <a:latin typeface="Roboto" panose="02000000000000000000" pitchFamily="2" charset="0"/>
              </a:rPr>
              <a:t>bank customers who churned: In a study using bank data we researched bank customers, their known occupations and their longevity with the establishment. Does occupation play a role in a person's duration with a bank?</a:t>
            </a:r>
            <a:endParaRPr lang="en-US" dirty="0"/>
          </a:p>
        </p:txBody>
      </p:sp>
      <p:sp>
        <p:nvSpPr>
          <p:cNvPr id="5" name="TextBox 4">
            <a:extLst>
              <a:ext uri="{FF2B5EF4-FFF2-40B4-BE49-F238E27FC236}">
                <a16:creationId xmlns:a16="http://schemas.microsoft.com/office/drawing/2014/main" id="{93DC5BBE-2E7E-6764-8864-D1E40386D6B0}"/>
              </a:ext>
            </a:extLst>
          </p:cNvPr>
          <p:cNvSpPr txBox="1"/>
          <p:nvPr/>
        </p:nvSpPr>
        <p:spPr>
          <a:xfrm>
            <a:off x="3048000" y="3166438"/>
            <a:ext cx="6096000" cy="1015663"/>
          </a:xfrm>
          <a:prstGeom prst="rect">
            <a:avLst/>
          </a:prstGeom>
          <a:noFill/>
        </p:spPr>
        <p:txBody>
          <a:bodyPr wrap="square">
            <a:spAutoFit/>
          </a:bodyPr>
          <a:lstStyle/>
          <a:p>
            <a:pPr algn="l"/>
            <a:r>
              <a:rPr lang="en-US" sz="2000" b="0" i="0" dirty="0">
                <a:solidFill>
                  <a:srgbClr val="212121"/>
                </a:solidFill>
                <a:effectLst/>
                <a:latin typeface="Roboto" panose="02000000000000000000" pitchFamily="2" charset="0"/>
              </a:rPr>
              <a:t>Hypothesis: Given a customer's occupation, is there a difference in the duration of the relationship with the bank, for customers who churned?</a:t>
            </a:r>
          </a:p>
        </p:txBody>
      </p:sp>
    </p:spTree>
    <p:extLst>
      <p:ext uri="{BB962C8B-B14F-4D97-AF65-F5344CB8AC3E}">
        <p14:creationId xmlns:p14="http://schemas.microsoft.com/office/powerpoint/2010/main" val="287545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8330D5-38D4-D96F-C36E-C1448F2BACC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kern="1200" spc="-50" baseline="0">
                <a:solidFill>
                  <a:srgbClr val="FFFFFF"/>
                </a:solidFill>
                <a:latin typeface="+mj-lt"/>
                <a:ea typeface="+mj-ea"/>
                <a:cs typeface="+mj-cs"/>
              </a:rPr>
              <a:t>What occupations do  we see in our study?</a:t>
            </a:r>
          </a:p>
        </p:txBody>
      </p:sp>
      <p:sp>
        <p:nvSpPr>
          <p:cNvPr id="28" name="TextBox 27">
            <a:extLst>
              <a:ext uri="{FF2B5EF4-FFF2-40B4-BE49-F238E27FC236}">
                <a16:creationId xmlns:a16="http://schemas.microsoft.com/office/drawing/2014/main" id="{12172C1B-2FB0-ED1A-7A6D-530235635F69}"/>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Self-Employed</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Salaried Employee</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Company Owner</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Retired</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Students</a:t>
            </a:r>
          </a:p>
        </p:txBody>
      </p:sp>
      <p:sp>
        <p:nvSpPr>
          <p:cNvPr id="37" name="Rectangle 3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9841EB2C-74B3-71C8-D62B-2AFF79AF5CA2}"/>
              </a:ext>
            </a:extLst>
          </p:cNvPr>
          <p:cNvPicPr>
            <a:picLocks noGrp="1" noChangeAspect="1"/>
          </p:cNvPicPr>
          <p:nvPr>
            <p:ph idx="1"/>
          </p:nvPr>
        </p:nvPicPr>
        <p:blipFill rotWithShape="1">
          <a:blip r:embed="rId2"/>
          <a:srcRect l="8449" r="10200" b="1"/>
          <a:stretch/>
        </p:blipFill>
        <p:spPr>
          <a:xfrm>
            <a:off x="4742017" y="640080"/>
            <a:ext cx="6798082" cy="5577840"/>
          </a:xfrm>
          <a:prstGeom prst="rect">
            <a:avLst/>
          </a:prstGeom>
        </p:spPr>
      </p:pic>
    </p:spTree>
    <p:extLst>
      <p:ext uri="{BB962C8B-B14F-4D97-AF65-F5344CB8AC3E}">
        <p14:creationId xmlns:p14="http://schemas.microsoft.com/office/powerpoint/2010/main" val="195095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ACE0-1F86-4942-5FA9-014C66497032}"/>
              </a:ext>
            </a:extLst>
          </p:cNvPr>
          <p:cNvSpPr>
            <a:spLocks noGrp="1"/>
          </p:cNvSpPr>
          <p:nvPr>
            <p:ph type="title"/>
          </p:nvPr>
        </p:nvSpPr>
        <p:spPr/>
        <p:txBody>
          <a:bodyPr/>
          <a:lstStyle/>
          <a:p>
            <a:r>
              <a:rPr lang="en-US" dirty="0"/>
              <a:t>Occupation – </a:t>
            </a:r>
            <a:r>
              <a:rPr lang="en-US" sz="3600" dirty="0"/>
              <a:t>Salaried vs Self-Employee vs Other</a:t>
            </a:r>
            <a:endParaRPr lang="en-US" dirty="0"/>
          </a:p>
        </p:txBody>
      </p:sp>
      <p:pic>
        <p:nvPicPr>
          <p:cNvPr id="5" name="Content Placeholder 4">
            <a:extLst>
              <a:ext uri="{FF2B5EF4-FFF2-40B4-BE49-F238E27FC236}">
                <a16:creationId xmlns:a16="http://schemas.microsoft.com/office/drawing/2014/main" id="{2732E7EC-4159-BE61-2FCD-3E28AD6302B5}"/>
              </a:ext>
            </a:extLst>
          </p:cNvPr>
          <p:cNvPicPr>
            <a:picLocks noGrp="1" noChangeAspect="1"/>
          </p:cNvPicPr>
          <p:nvPr>
            <p:ph idx="1"/>
          </p:nvPr>
        </p:nvPicPr>
        <p:blipFill>
          <a:blip r:embed="rId2"/>
          <a:stretch>
            <a:fillRect/>
          </a:stretch>
        </p:blipFill>
        <p:spPr>
          <a:xfrm>
            <a:off x="4279392" y="3359413"/>
            <a:ext cx="3438144" cy="2734887"/>
          </a:xfrm>
          <a:prstGeom prst="rect">
            <a:avLst/>
          </a:prstGeom>
        </p:spPr>
      </p:pic>
      <p:pic>
        <p:nvPicPr>
          <p:cNvPr id="4" name="Picture 3">
            <a:extLst>
              <a:ext uri="{FF2B5EF4-FFF2-40B4-BE49-F238E27FC236}">
                <a16:creationId xmlns:a16="http://schemas.microsoft.com/office/drawing/2014/main" id="{81A790B3-D1F9-7FEE-53B9-836E88F86348}"/>
              </a:ext>
            </a:extLst>
          </p:cNvPr>
          <p:cNvPicPr>
            <a:picLocks noChangeAspect="1"/>
          </p:cNvPicPr>
          <p:nvPr/>
        </p:nvPicPr>
        <p:blipFill>
          <a:blip r:embed="rId3"/>
          <a:stretch>
            <a:fillRect/>
          </a:stretch>
        </p:blipFill>
        <p:spPr>
          <a:xfrm>
            <a:off x="845782" y="3341828"/>
            <a:ext cx="3433610" cy="2734887"/>
          </a:xfrm>
          <a:prstGeom prst="rect">
            <a:avLst/>
          </a:prstGeom>
        </p:spPr>
      </p:pic>
      <p:pic>
        <p:nvPicPr>
          <p:cNvPr id="6" name="Picture 5">
            <a:extLst>
              <a:ext uri="{FF2B5EF4-FFF2-40B4-BE49-F238E27FC236}">
                <a16:creationId xmlns:a16="http://schemas.microsoft.com/office/drawing/2014/main" id="{19183056-9F22-91EA-4478-BFF22B9CBA5A}"/>
              </a:ext>
            </a:extLst>
          </p:cNvPr>
          <p:cNvPicPr>
            <a:picLocks noChangeAspect="1"/>
          </p:cNvPicPr>
          <p:nvPr/>
        </p:nvPicPr>
        <p:blipFill>
          <a:blip r:embed="rId4"/>
          <a:stretch>
            <a:fillRect/>
          </a:stretch>
        </p:blipFill>
        <p:spPr>
          <a:xfrm>
            <a:off x="7717536" y="3359414"/>
            <a:ext cx="3438144" cy="2734887"/>
          </a:xfrm>
          <a:prstGeom prst="rect">
            <a:avLst/>
          </a:prstGeom>
        </p:spPr>
      </p:pic>
      <p:sp>
        <p:nvSpPr>
          <p:cNvPr id="8" name="TextBox 7">
            <a:extLst>
              <a:ext uri="{FF2B5EF4-FFF2-40B4-BE49-F238E27FC236}">
                <a16:creationId xmlns:a16="http://schemas.microsoft.com/office/drawing/2014/main" id="{E8EA5E9D-8340-6145-1DF6-2B11F60F276B}"/>
              </a:ext>
            </a:extLst>
          </p:cNvPr>
          <p:cNvSpPr txBox="1"/>
          <p:nvPr/>
        </p:nvSpPr>
        <p:spPr>
          <a:xfrm>
            <a:off x="2900516" y="1930637"/>
            <a:ext cx="8255164" cy="923330"/>
          </a:xfrm>
          <a:prstGeom prst="rect">
            <a:avLst/>
          </a:prstGeom>
          <a:noFill/>
        </p:spPr>
        <p:txBody>
          <a:bodyPr wrap="square" rtlCol="0">
            <a:spAutoFit/>
          </a:bodyPr>
          <a:lstStyle/>
          <a:p>
            <a:pPr algn="r"/>
            <a:r>
              <a:rPr lang="en-US" dirty="0"/>
              <a:t>We will take a closer look at the difference for churned customers between salaried employees, self-employed and other and we will measure if there is an underlying difference in their duration with the bank.</a:t>
            </a:r>
          </a:p>
        </p:txBody>
      </p:sp>
      <p:sp>
        <p:nvSpPr>
          <p:cNvPr id="9" name="TextBox 8">
            <a:extLst>
              <a:ext uri="{FF2B5EF4-FFF2-40B4-BE49-F238E27FC236}">
                <a16:creationId xmlns:a16="http://schemas.microsoft.com/office/drawing/2014/main" id="{9596F099-7FC8-43BC-2D2E-256F3985342F}"/>
              </a:ext>
            </a:extLst>
          </p:cNvPr>
          <p:cNvSpPr txBox="1"/>
          <p:nvPr/>
        </p:nvSpPr>
        <p:spPr>
          <a:xfrm>
            <a:off x="6446027" y="2908744"/>
            <a:ext cx="4709653" cy="276999"/>
          </a:xfrm>
          <a:prstGeom prst="rect">
            <a:avLst/>
          </a:prstGeom>
          <a:noFill/>
        </p:spPr>
        <p:txBody>
          <a:bodyPr wrap="square" rtlCol="0">
            <a:spAutoFit/>
          </a:bodyPr>
          <a:lstStyle/>
          <a:p>
            <a:r>
              <a:rPr lang="en-US" sz="1200" dirty="0"/>
              <a:t>* company, retired and student were grouped into the ‘other’ category</a:t>
            </a:r>
          </a:p>
        </p:txBody>
      </p:sp>
    </p:spTree>
    <p:extLst>
      <p:ext uri="{BB962C8B-B14F-4D97-AF65-F5344CB8AC3E}">
        <p14:creationId xmlns:p14="http://schemas.microsoft.com/office/powerpoint/2010/main" val="235696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4" name="Rectangle 210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06" name="Rectangle 210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08" name="Straight Connector 210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10" name="Rectangle 2109">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descr="A chart of different colored squares&#10;&#10;Description automatically generated">
            <a:extLst>
              <a:ext uri="{FF2B5EF4-FFF2-40B4-BE49-F238E27FC236}">
                <a16:creationId xmlns:a16="http://schemas.microsoft.com/office/drawing/2014/main" id="{111BCF8F-14EA-D22E-5C80-E1D4143D6B42}"/>
              </a:ext>
            </a:extLst>
          </p:cNvPr>
          <p:cNvPicPr>
            <a:picLocks noGrp="1" noChangeAspect="1"/>
          </p:cNvPicPr>
          <p:nvPr>
            <p:ph idx="1"/>
          </p:nvPr>
        </p:nvPicPr>
        <p:blipFill>
          <a:blip r:embed="rId2"/>
          <a:stretch>
            <a:fillRect/>
          </a:stretch>
        </p:blipFill>
        <p:spPr>
          <a:xfrm>
            <a:off x="633999" y="965801"/>
            <a:ext cx="6275667" cy="4926397"/>
          </a:xfrm>
          <a:prstGeom prst="rect">
            <a:avLst/>
          </a:prstGeom>
        </p:spPr>
      </p:pic>
      <p:sp>
        <p:nvSpPr>
          <p:cNvPr id="2112" name="Rectangle 2111">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EEBE4C9-2113-BCEA-6264-3B007D718AB4}"/>
              </a:ext>
            </a:extLst>
          </p:cNvPr>
          <p:cNvSpPr>
            <a:spLocks noGrp="1"/>
          </p:cNvSpPr>
          <p:nvPr>
            <p:ph type="title"/>
          </p:nvPr>
        </p:nvSpPr>
        <p:spPr>
          <a:xfrm>
            <a:off x="8096885" y="640080"/>
            <a:ext cx="3659246" cy="2926080"/>
          </a:xfrm>
        </p:spPr>
        <p:txBody>
          <a:bodyPr vert="horz" lIns="91440" tIns="45720" rIns="91440" bIns="45720" rtlCol="0" anchor="b">
            <a:normAutofit/>
          </a:bodyPr>
          <a:lstStyle/>
          <a:p>
            <a:pPr algn="r"/>
            <a:r>
              <a:rPr lang="en-US" sz="4100" dirty="0">
                <a:solidFill>
                  <a:srgbClr val="FFFFFF"/>
                </a:solidFill>
              </a:rPr>
              <a:t>Does the data show any difference in duration based on occupation?</a:t>
            </a:r>
          </a:p>
        </p:txBody>
      </p:sp>
      <p:sp>
        <p:nvSpPr>
          <p:cNvPr id="2114" name="Rectangle 2113">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1052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1E791-9CF8-6734-8DF8-C58FC804C3F4}"/>
              </a:ext>
            </a:extLst>
          </p:cNvPr>
          <p:cNvSpPr>
            <a:spLocks noGrp="1"/>
          </p:cNvSpPr>
          <p:nvPr>
            <p:ph type="title"/>
          </p:nvPr>
        </p:nvSpPr>
        <p:spPr>
          <a:xfrm>
            <a:off x="7859485" y="634946"/>
            <a:ext cx="3690257" cy="1450757"/>
          </a:xfrm>
        </p:spPr>
        <p:txBody>
          <a:bodyPr>
            <a:normAutofit/>
          </a:bodyPr>
          <a:lstStyle/>
          <a:p>
            <a:r>
              <a:rPr lang="en-US" dirty="0"/>
              <a:t>Results</a:t>
            </a:r>
          </a:p>
        </p:txBody>
      </p:sp>
      <p:pic>
        <p:nvPicPr>
          <p:cNvPr id="4" name="Picture 3">
            <a:extLst>
              <a:ext uri="{FF2B5EF4-FFF2-40B4-BE49-F238E27FC236}">
                <a16:creationId xmlns:a16="http://schemas.microsoft.com/office/drawing/2014/main" id="{25E4D1E9-EF73-1422-A033-3861C9FE7F71}"/>
              </a:ext>
            </a:extLst>
          </p:cNvPr>
          <p:cNvPicPr>
            <a:picLocks noChangeAspect="1"/>
          </p:cNvPicPr>
          <p:nvPr/>
        </p:nvPicPr>
        <p:blipFill>
          <a:blip r:embed="rId2"/>
          <a:stretch>
            <a:fillRect/>
          </a:stretch>
        </p:blipFill>
        <p:spPr>
          <a:xfrm>
            <a:off x="703927" y="640081"/>
            <a:ext cx="6769945" cy="5314406"/>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9DD5BD-F8C1-0536-AEAC-F0CDD70F7841}"/>
              </a:ext>
            </a:extLst>
          </p:cNvPr>
          <p:cNvSpPr>
            <a:spLocks noGrp="1"/>
          </p:cNvSpPr>
          <p:nvPr>
            <p:ph idx="1"/>
          </p:nvPr>
        </p:nvSpPr>
        <p:spPr>
          <a:xfrm>
            <a:off x="7859485" y="2198914"/>
            <a:ext cx="3690257" cy="3670180"/>
          </a:xfrm>
        </p:spPr>
        <p:txBody>
          <a:bodyPr>
            <a:normAutofit fontScale="92500" lnSpcReduction="10000"/>
          </a:bodyPr>
          <a:lstStyle/>
          <a:p>
            <a:r>
              <a:rPr lang="en-US" dirty="0"/>
              <a:t>There is a difference between salaried and self-employed customers who had churned </a:t>
            </a:r>
          </a:p>
          <a:p>
            <a:pPr lvl="1"/>
            <a:r>
              <a:rPr lang="en-US" dirty="0"/>
              <a:t>We can say with 95% confidence (p-value &lt; 0.05) that the difference was not due to error– though the difference is not a huge one</a:t>
            </a:r>
          </a:p>
          <a:p>
            <a:pPr lvl="1"/>
            <a:r>
              <a:rPr lang="en-US" dirty="0"/>
              <a:t>The difference in means between these groups is between 3 and 39</a:t>
            </a:r>
          </a:p>
          <a:p>
            <a:r>
              <a:rPr lang="en-US" dirty="0"/>
              <a:t>No significant difference was observed between any other groups </a:t>
            </a:r>
          </a:p>
          <a:p>
            <a:pPr lvl="1"/>
            <a:r>
              <a:rPr lang="en-US" dirty="0"/>
              <a:t>e.g. other vs self-employed</a:t>
            </a:r>
          </a:p>
          <a:p>
            <a:pPr lvl="1"/>
            <a:r>
              <a:rPr lang="en-US" dirty="0"/>
              <a:t>e.g. other vs salaried</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74068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01E5-D02A-AADC-415B-7E17AB28777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7CC6868-3F3C-A699-5666-C41CD98C398C}"/>
              </a:ext>
            </a:extLst>
          </p:cNvPr>
          <p:cNvSpPr>
            <a:spLocks noGrp="1"/>
          </p:cNvSpPr>
          <p:nvPr>
            <p:ph idx="1"/>
          </p:nvPr>
        </p:nvSpPr>
        <p:spPr>
          <a:xfrm>
            <a:off x="1097280" y="2349910"/>
            <a:ext cx="10058400" cy="1288025"/>
          </a:xfrm>
        </p:spPr>
        <p:txBody>
          <a:bodyPr>
            <a:normAutofit/>
          </a:bodyPr>
          <a:lstStyle/>
          <a:p>
            <a:pPr lvl="1"/>
            <a:r>
              <a:rPr lang="en-US" dirty="0"/>
              <a:t>There was a small statistical difference between salaried and self-employed customer’s duration with the bank, before churning</a:t>
            </a:r>
          </a:p>
          <a:p>
            <a:pPr lvl="1"/>
            <a:r>
              <a:rPr lang="en-US" dirty="0"/>
              <a:t>There was no statistical difference between self-employed and other occupations</a:t>
            </a:r>
          </a:p>
          <a:p>
            <a:pPr lvl="1"/>
            <a:r>
              <a:rPr lang="en-US" dirty="0"/>
              <a:t>There was no statistical difference between salaried and other occupations</a:t>
            </a:r>
          </a:p>
        </p:txBody>
      </p:sp>
      <p:sp>
        <p:nvSpPr>
          <p:cNvPr id="4" name="Content Placeholder 2">
            <a:extLst>
              <a:ext uri="{FF2B5EF4-FFF2-40B4-BE49-F238E27FC236}">
                <a16:creationId xmlns:a16="http://schemas.microsoft.com/office/drawing/2014/main" id="{6B6BD0C9-544C-804D-A322-C6BC3A6C7DCD}"/>
              </a:ext>
            </a:extLst>
          </p:cNvPr>
          <p:cNvSpPr txBox="1">
            <a:spLocks/>
          </p:cNvSpPr>
          <p:nvPr/>
        </p:nvSpPr>
        <p:spPr>
          <a:xfrm>
            <a:off x="1097280" y="1976284"/>
            <a:ext cx="1774723" cy="37362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u="sng" dirty="0"/>
              <a:t>Observations</a:t>
            </a:r>
          </a:p>
        </p:txBody>
      </p:sp>
      <p:sp>
        <p:nvSpPr>
          <p:cNvPr id="5" name="Content Placeholder 2">
            <a:extLst>
              <a:ext uri="{FF2B5EF4-FFF2-40B4-BE49-F238E27FC236}">
                <a16:creationId xmlns:a16="http://schemas.microsoft.com/office/drawing/2014/main" id="{F14F1251-11B5-D7B3-9165-3B9E935F95C5}"/>
              </a:ext>
            </a:extLst>
          </p:cNvPr>
          <p:cNvSpPr txBox="1">
            <a:spLocks/>
          </p:cNvSpPr>
          <p:nvPr/>
        </p:nvSpPr>
        <p:spPr>
          <a:xfrm>
            <a:off x="1097279" y="3637934"/>
            <a:ext cx="2285018" cy="612551"/>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u="sng" dirty="0"/>
              <a:t>Recommendations</a:t>
            </a:r>
          </a:p>
        </p:txBody>
      </p:sp>
      <p:sp>
        <p:nvSpPr>
          <p:cNvPr id="6" name="Content Placeholder 2">
            <a:extLst>
              <a:ext uri="{FF2B5EF4-FFF2-40B4-BE49-F238E27FC236}">
                <a16:creationId xmlns:a16="http://schemas.microsoft.com/office/drawing/2014/main" id="{9A2A297B-634E-62AA-13A2-AB4E38A83686}"/>
              </a:ext>
            </a:extLst>
          </p:cNvPr>
          <p:cNvSpPr txBox="1">
            <a:spLocks/>
          </p:cNvSpPr>
          <p:nvPr/>
        </p:nvSpPr>
        <p:spPr>
          <a:xfrm>
            <a:off x="1097278" y="4044006"/>
            <a:ext cx="10058400" cy="160954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Further studies should be done to specifically test salaried vs self-employed customers and assess for any additional differences between groups, as this can offer added insights to help bank owners cater to customers differently, based on their occupations and perhaps reduce churn. </a:t>
            </a:r>
          </a:p>
          <a:p>
            <a:pPr lvl="1"/>
            <a:r>
              <a:rPr lang="en-US" dirty="0"/>
              <a:t>Moreover, perhaps a bias in this study was combining company, retired and students, into one group and it may be that these categories should be looked at separately, as behavior for a retiree may look much different than that of a business owner</a:t>
            </a:r>
          </a:p>
        </p:txBody>
      </p:sp>
    </p:spTree>
    <p:extLst>
      <p:ext uri="{BB962C8B-B14F-4D97-AF65-F5344CB8AC3E}">
        <p14:creationId xmlns:p14="http://schemas.microsoft.com/office/powerpoint/2010/main" val="8276029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1480</TotalTime>
  <Words>380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Retrospect</vt:lpstr>
      <vt:lpstr>Bank Customer Occupation, Duration and Churn </vt:lpstr>
      <vt:lpstr>Overview - Hypothesis</vt:lpstr>
      <vt:lpstr>What occupations do  we see in our study?</vt:lpstr>
      <vt:lpstr>Occupation – Salaried vs Self-Employee vs Other</vt:lpstr>
      <vt:lpstr>Does the data show any difference in duration based on occupation?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Occupation, Duration and Churn </dc:title>
  <dc:creator>Jeydi Almonte</dc:creator>
  <cp:lastModifiedBy>Jeydi Almonte</cp:lastModifiedBy>
  <cp:revision>13</cp:revision>
  <dcterms:created xsi:type="dcterms:W3CDTF">2023-11-14T23:45:06Z</dcterms:created>
  <dcterms:modified xsi:type="dcterms:W3CDTF">2023-11-16T00:25:24Z</dcterms:modified>
</cp:coreProperties>
</file>