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4" d="100"/>
          <a:sy n="74" d="100"/>
        </p:scale>
        <p:origin x="376" y="-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94EC84-5ED7-42D5-A4AD-B4F294B7FE57}"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7DE2B-FB00-437F-9BE3-70B923EEAA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67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4EC84-5ED7-42D5-A4AD-B4F294B7FE57}"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7DE2B-FB00-437F-9BE3-70B923EEAA05}" type="slidenum">
              <a:rPr lang="en-US" smtClean="0"/>
              <a:t>‹#›</a:t>
            </a:fld>
            <a:endParaRPr lang="en-US"/>
          </a:p>
        </p:txBody>
      </p:sp>
    </p:spTree>
    <p:extLst>
      <p:ext uri="{BB962C8B-B14F-4D97-AF65-F5344CB8AC3E}">
        <p14:creationId xmlns:p14="http://schemas.microsoft.com/office/powerpoint/2010/main" val="1788795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4EC84-5ED7-42D5-A4AD-B4F294B7FE57}"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7DE2B-FB00-437F-9BE3-70B923EEAA05}" type="slidenum">
              <a:rPr lang="en-US" smtClean="0"/>
              <a:t>‹#›</a:t>
            </a:fld>
            <a:endParaRPr lang="en-US"/>
          </a:p>
        </p:txBody>
      </p:sp>
    </p:spTree>
    <p:extLst>
      <p:ext uri="{BB962C8B-B14F-4D97-AF65-F5344CB8AC3E}">
        <p14:creationId xmlns:p14="http://schemas.microsoft.com/office/powerpoint/2010/main" val="229488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4EC84-5ED7-42D5-A4AD-B4F294B7FE57}"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7DE2B-FB00-437F-9BE3-70B923EEAA05}" type="slidenum">
              <a:rPr lang="en-US" smtClean="0"/>
              <a:t>‹#›</a:t>
            </a:fld>
            <a:endParaRPr lang="en-US"/>
          </a:p>
        </p:txBody>
      </p:sp>
    </p:spTree>
    <p:extLst>
      <p:ext uri="{BB962C8B-B14F-4D97-AF65-F5344CB8AC3E}">
        <p14:creationId xmlns:p14="http://schemas.microsoft.com/office/powerpoint/2010/main" val="401396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94EC84-5ED7-42D5-A4AD-B4F294B7FE57}"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7DE2B-FB00-437F-9BE3-70B923EEAA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428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94EC84-5ED7-42D5-A4AD-B4F294B7FE57}"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7DE2B-FB00-437F-9BE3-70B923EEAA05}" type="slidenum">
              <a:rPr lang="en-US" smtClean="0"/>
              <a:t>‹#›</a:t>
            </a:fld>
            <a:endParaRPr lang="en-US"/>
          </a:p>
        </p:txBody>
      </p:sp>
    </p:spTree>
    <p:extLst>
      <p:ext uri="{BB962C8B-B14F-4D97-AF65-F5344CB8AC3E}">
        <p14:creationId xmlns:p14="http://schemas.microsoft.com/office/powerpoint/2010/main" val="3911142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94EC84-5ED7-42D5-A4AD-B4F294B7FE57}" type="datetimeFigureOut">
              <a:rPr lang="en-US" smtClean="0"/>
              <a:t>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7DE2B-FB00-437F-9BE3-70B923EEAA05}" type="slidenum">
              <a:rPr lang="en-US" smtClean="0"/>
              <a:t>‹#›</a:t>
            </a:fld>
            <a:endParaRPr lang="en-US"/>
          </a:p>
        </p:txBody>
      </p:sp>
    </p:spTree>
    <p:extLst>
      <p:ext uri="{BB962C8B-B14F-4D97-AF65-F5344CB8AC3E}">
        <p14:creationId xmlns:p14="http://schemas.microsoft.com/office/powerpoint/2010/main" val="153210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94EC84-5ED7-42D5-A4AD-B4F294B7FE57}" type="datetimeFigureOut">
              <a:rPr lang="en-US" smtClean="0"/>
              <a:t>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7DE2B-FB00-437F-9BE3-70B923EEAA05}" type="slidenum">
              <a:rPr lang="en-US" smtClean="0"/>
              <a:t>‹#›</a:t>
            </a:fld>
            <a:endParaRPr lang="en-US"/>
          </a:p>
        </p:txBody>
      </p:sp>
    </p:spTree>
    <p:extLst>
      <p:ext uri="{BB962C8B-B14F-4D97-AF65-F5344CB8AC3E}">
        <p14:creationId xmlns:p14="http://schemas.microsoft.com/office/powerpoint/2010/main" val="21116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94EC84-5ED7-42D5-A4AD-B4F294B7FE57}" type="datetimeFigureOut">
              <a:rPr lang="en-US" smtClean="0"/>
              <a:t>1/26/2019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397DE2B-FB00-437F-9BE3-70B923EEAA05}" type="slidenum">
              <a:rPr lang="en-US" smtClean="0"/>
              <a:t>‹#›</a:t>
            </a:fld>
            <a:endParaRPr lang="en-US"/>
          </a:p>
        </p:txBody>
      </p:sp>
    </p:spTree>
    <p:extLst>
      <p:ext uri="{BB962C8B-B14F-4D97-AF65-F5344CB8AC3E}">
        <p14:creationId xmlns:p14="http://schemas.microsoft.com/office/powerpoint/2010/main" val="1247870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94EC84-5ED7-42D5-A4AD-B4F294B7FE57}" type="datetimeFigureOut">
              <a:rPr lang="en-US" smtClean="0"/>
              <a:t>1/26/2019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397DE2B-FB00-437F-9BE3-70B923EEAA05}" type="slidenum">
              <a:rPr lang="en-US" smtClean="0"/>
              <a:t>‹#›</a:t>
            </a:fld>
            <a:endParaRPr lang="en-US"/>
          </a:p>
        </p:txBody>
      </p:sp>
    </p:spTree>
    <p:extLst>
      <p:ext uri="{BB962C8B-B14F-4D97-AF65-F5344CB8AC3E}">
        <p14:creationId xmlns:p14="http://schemas.microsoft.com/office/powerpoint/2010/main" val="503933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094EC84-5ED7-42D5-A4AD-B4F294B7FE57}"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7DE2B-FB00-437F-9BE3-70B923EEAA05}" type="slidenum">
              <a:rPr lang="en-US" smtClean="0"/>
              <a:t>‹#›</a:t>
            </a:fld>
            <a:endParaRPr lang="en-US"/>
          </a:p>
        </p:txBody>
      </p:sp>
    </p:spTree>
    <p:extLst>
      <p:ext uri="{BB962C8B-B14F-4D97-AF65-F5344CB8AC3E}">
        <p14:creationId xmlns:p14="http://schemas.microsoft.com/office/powerpoint/2010/main" val="1034073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94EC84-5ED7-42D5-A4AD-B4F294B7FE57}" type="datetimeFigureOut">
              <a:rPr lang="en-US" smtClean="0"/>
              <a:t>1/26/2019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397DE2B-FB00-437F-9BE3-70B923EEAA0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3086443"/>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92CEB-B2EC-4821-BA82-689815160394}"/>
              </a:ext>
            </a:extLst>
          </p:cNvPr>
          <p:cNvSpPr>
            <a:spLocks noGrp="1"/>
          </p:cNvSpPr>
          <p:nvPr>
            <p:ph type="ctrTitle"/>
          </p:nvPr>
        </p:nvSpPr>
        <p:spPr>
          <a:xfrm>
            <a:off x="1097280" y="758952"/>
            <a:ext cx="10058400" cy="3892168"/>
          </a:xfrm>
        </p:spPr>
        <p:txBody>
          <a:bodyPr>
            <a:normAutofit/>
          </a:bodyPr>
          <a:lstStyle/>
          <a:p>
            <a:pPr algn="ctr"/>
            <a:r>
              <a:rPr lang="en-US" dirty="0"/>
              <a:t>Interactive Equation Learner</a:t>
            </a:r>
            <a:br>
              <a:rPr lang="en-US" dirty="0"/>
            </a:br>
            <a:r>
              <a:rPr lang="en-US" dirty="0"/>
              <a:t>(IEL)</a:t>
            </a:r>
          </a:p>
        </p:txBody>
      </p:sp>
      <p:sp>
        <p:nvSpPr>
          <p:cNvPr id="10" name="Rectangle 9">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F1A70355-BB66-4DFD-8D5B-5A66C65023F8}"/>
              </a:ext>
            </a:extLst>
          </p:cNvPr>
          <p:cNvSpPr>
            <a:spLocks noGrp="1"/>
          </p:cNvSpPr>
          <p:nvPr>
            <p:ph type="subTitle" idx="1"/>
          </p:nvPr>
        </p:nvSpPr>
        <p:spPr>
          <a:xfrm>
            <a:off x="1100051" y="5225240"/>
            <a:ext cx="10058400" cy="1143000"/>
          </a:xfrm>
        </p:spPr>
        <p:txBody>
          <a:bodyPr>
            <a:normAutofit/>
          </a:bodyPr>
          <a:lstStyle/>
          <a:p>
            <a:r>
              <a:rPr lang="en-US">
                <a:solidFill>
                  <a:srgbClr val="FFFFFF"/>
                </a:solidFill>
              </a:rPr>
              <a:t>Mia Benedek, Luis Aguero, Allison Ramsey</a:t>
            </a:r>
          </a:p>
        </p:txBody>
      </p:sp>
    </p:spTree>
    <p:extLst>
      <p:ext uri="{BB962C8B-B14F-4D97-AF65-F5344CB8AC3E}">
        <p14:creationId xmlns:p14="http://schemas.microsoft.com/office/powerpoint/2010/main" val="1536457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73734CDA-1CE8-4F1C-B0B3-AAB252B01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1733F9-C4B6-4E64-B993-574B3E7B259E}"/>
              </a:ext>
            </a:extLst>
          </p:cNvPr>
          <p:cNvSpPr>
            <a:spLocks noGrp="1"/>
          </p:cNvSpPr>
          <p:nvPr>
            <p:ph type="title"/>
          </p:nvPr>
        </p:nvSpPr>
        <p:spPr>
          <a:xfrm>
            <a:off x="4974771" y="634946"/>
            <a:ext cx="6574972" cy="1450757"/>
          </a:xfrm>
        </p:spPr>
        <p:txBody>
          <a:bodyPr>
            <a:normAutofit/>
          </a:bodyPr>
          <a:lstStyle/>
          <a:p>
            <a:r>
              <a:rPr lang="en-US" dirty="0"/>
              <a:t>What is the purpose?</a:t>
            </a:r>
          </a:p>
        </p:txBody>
      </p:sp>
      <p:pic>
        <p:nvPicPr>
          <p:cNvPr id="4" name="Picture 3">
            <a:extLst>
              <a:ext uri="{FF2B5EF4-FFF2-40B4-BE49-F238E27FC236}">
                <a16:creationId xmlns:a16="http://schemas.microsoft.com/office/drawing/2014/main" id="{6BE426CB-F54D-4355-ACDE-65DDF1816198}"/>
              </a:ext>
            </a:extLst>
          </p:cNvPr>
          <p:cNvPicPr>
            <a:picLocks noChangeAspect="1"/>
          </p:cNvPicPr>
          <p:nvPr/>
        </p:nvPicPr>
        <p:blipFill>
          <a:blip r:embed="rId2"/>
          <a:stretch>
            <a:fillRect/>
          </a:stretch>
        </p:blipFill>
        <p:spPr>
          <a:xfrm>
            <a:off x="633999" y="1076963"/>
            <a:ext cx="4209877" cy="4231032"/>
          </a:xfrm>
          <a:prstGeom prst="rect">
            <a:avLst/>
          </a:prstGeom>
        </p:spPr>
      </p:pic>
      <p:cxnSp>
        <p:nvCxnSpPr>
          <p:cNvPr id="84" name="Straight Connector 83">
            <a:extLst>
              <a:ext uri="{FF2B5EF4-FFF2-40B4-BE49-F238E27FC236}">
                <a16:creationId xmlns:a16="http://schemas.microsoft.com/office/drawing/2014/main" id="{D7143990-FA50-4B23-AE6D-E17D22F52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9F19D59-0E08-41E2-A800-76854DC3274B}"/>
              </a:ext>
            </a:extLst>
          </p:cNvPr>
          <p:cNvSpPr>
            <a:spLocks noGrp="1"/>
          </p:cNvSpPr>
          <p:nvPr>
            <p:ph idx="1"/>
          </p:nvPr>
        </p:nvSpPr>
        <p:spPr>
          <a:xfrm>
            <a:off x="4974769" y="2198914"/>
            <a:ext cx="6574973" cy="3670180"/>
          </a:xfrm>
        </p:spPr>
        <p:txBody>
          <a:bodyPr>
            <a:normAutofit/>
          </a:bodyPr>
          <a:lstStyle/>
          <a:p>
            <a:pPr marL="0" indent="0" algn="ctr">
              <a:lnSpc>
                <a:spcPct val="150000"/>
              </a:lnSpc>
              <a:buNone/>
            </a:pPr>
            <a:r>
              <a:rPr lang="en-US" sz="2500" dirty="0"/>
              <a:t>Our program is an interactive way for students learning algebra to better grasp logarithms and equations in the form y = ax^n + b through easy to understand and thorough explanations.</a:t>
            </a:r>
          </a:p>
          <a:p>
            <a:pPr algn="ctr"/>
            <a:endParaRPr lang="en-US" sz="2500" dirty="0"/>
          </a:p>
        </p:txBody>
      </p:sp>
      <p:sp>
        <p:nvSpPr>
          <p:cNvPr id="86" name="Rectangle 85">
            <a:extLst>
              <a:ext uri="{FF2B5EF4-FFF2-40B4-BE49-F238E27FC236}">
                <a16:creationId xmlns:a16="http://schemas.microsoft.com/office/drawing/2014/main" id="{29765C2F-E3D0-4261-9A4A-F97B2C609A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EE9A1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a:extLst>
              <a:ext uri="{FF2B5EF4-FFF2-40B4-BE49-F238E27FC236}">
                <a16:creationId xmlns:a16="http://schemas.microsoft.com/office/drawing/2014/main" id="{6638892E-C2A5-4DB9-B4D3-22B4DA4B3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41305E"/>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97067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4588E-28FD-4782-9A51-3943D82378A9}"/>
              </a:ext>
            </a:extLst>
          </p:cNvPr>
          <p:cNvSpPr>
            <a:spLocks noGrp="1"/>
          </p:cNvSpPr>
          <p:nvPr>
            <p:ph type="title"/>
          </p:nvPr>
        </p:nvSpPr>
        <p:spPr>
          <a:xfrm>
            <a:off x="1097280" y="286603"/>
            <a:ext cx="10058400" cy="1450757"/>
          </a:xfrm>
        </p:spPr>
        <p:txBody>
          <a:bodyPr/>
          <a:lstStyle/>
          <a:p>
            <a:r>
              <a:rPr lang="en-US" dirty="0"/>
              <a:t>What does the program do?</a:t>
            </a:r>
          </a:p>
        </p:txBody>
      </p:sp>
      <p:sp>
        <p:nvSpPr>
          <p:cNvPr id="3" name="Content Placeholder 2">
            <a:extLst>
              <a:ext uri="{FF2B5EF4-FFF2-40B4-BE49-F238E27FC236}">
                <a16:creationId xmlns:a16="http://schemas.microsoft.com/office/drawing/2014/main" id="{D909175F-6307-46EA-B32E-4D5CD7A38F20}"/>
              </a:ext>
            </a:extLst>
          </p:cNvPr>
          <p:cNvSpPr>
            <a:spLocks noGrp="1"/>
          </p:cNvSpPr>
          <p:nvPr>
            <p:ph idx="1"/>
          </p:nvPr>
        </p:nvSpPr>
        <p:spPr>
          <a:xfrm>
            <a:off x="1097280" y="1845734"/>
            <a:ext cx="10058400" cy="4023360"/>
          </a:xfrm>
        </p:spPr>
        <p:txBody>
          <a:bodyPr/>
          <a:lstStyle/>
          <a:p>
            <a:pPr>
              <a:lnSpc>
                <a:spcPct val="150000"/>
              </a:lnSpc>
              <a:buFont typeface="Wingdings" panose="05000000000000000000" pitchFamily="2" charset="2"/>
              <a:buChar char="§"/>
            </a:pPr>
            <a:r>
              <a:rPr lang="en-US" dirty="0"/>
              <a:t> Program starts with the user entering three numbers that will be the y-values associated with x = 0, 1, and 2</a:t>
            </a:r>
          </a:p>
          <a:p>
            <a:pPr>
              <a:lnSpc>
                <a:spcPct val="150000"/>
              </a:lnSpc>
              <a:buFont typeface="Wingdings" panose="05000000000000000000" pitchFamily="2" charset="2"/>
              <a:buChar char="§"/>
            </a:pPr>
            <a:r>
              <a:rPr lang="en-US" dirty="0"/>
              <a:t> Program finds an equation in the form y = ax^n + b</a:t>
            </a:r>
          </a:p>
          <a:p>
            <a:pPr>
              <a:lnSpc>
                <a:spcPct val="150000"/>
              </a:lnSpc>
              <a:buFont typeface="Wingdings" panose="05000000000000000000" pitchFamily="2" charset="2"/>
              <a:buChar char="§"/>
            </a:pPr>
            <a:r>
              <a:rPr lang="en-US" dirty="0"/>
              <a:t> Gives explanations, asks questions to ensure that the user understands the logic</a:t>
            </a:r>
          </a:p>
          <a:p>
            <a:pPr marL="0" indent="0">
              <a:buNone/>
            </a:pPr>
            <a:endParaRPr lang="en-US" dirty="0"/>
          </a:p>
        </p:txBody>
      </p:sp>
      <p:pic>
        <p:nvPicPr>
          <p:cNvPr id="6" name="Picture 5">
            <a:extLst>
              <a:ext uri="{FF2B5EF4-FFF2-40B4-BE49-F238E27FC236}">
                <a16:creationId xmlns:a16="http://schemas.microsoft.com/office/drawing/2014/main" id="{0FA2B678-AEBE-48AD-86BA-70410D2EC23B}"/>
              </a:ext>
            </a:extLst>
          </p:cNvPr>
          <p:cNvPicPr>
            <a:picLocks noChangeAspect="1"/>
          </p:cNvPicPr>
          <p:nvPr/>
        </p:nvPicPr>
        <p:blipFill rotWithShape="1">
          <a:blip r:embed="rId2"/>
          <a:srcRect l="-167" t="1705" r="1197" b="14552"/>
          <a:stretch/>
        </p:blipFill>
        <p:spPr>
          <a:xfrm>
            <a:off x="2724346" y="4751108"/>
            <a:ext cx="6711885" cy="829559"/>
          </a:xfrm>
          <a:prstGeom prst="rect">
            <a:avLst/>
          </a:prstGeom>
        </p:spPr>
      </p:pic>
    </p:spTree>
    <p:extLst>
      <p:ext uri="{BB962C8B-B14F-4D97-AF65-F5344CB8AC3E}">
        <p14:creationId xmlns:p14="http://schemas.microsoft.com/office/powerpoint/2010/main" val="380543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F4C89-24CB-40F2-8FD3-54200C87B157}"/>
              </a:ext>
            </a:extLst>
          </p:cNvPr>
          <p:cNvSpPr>
            <a:spLocks noGrp="1"/>
          </p:cNvSpPr>
          <p:nvPr>
            <p:ph type="title"/>
          </p:nvPr>
        </p:nvSpPr>
        <p:spPr/>
        <p:txBody>
          <a:bodyPr/>
          <a:lstStyle/>
          <a:p>
            <a:r>
              <a:rPr lang="en-US" dirty="0"/>
              <a:t>How does the program work? </a:t>
            </a:r>
          </a:p>
        </p:txBody>
      </p:sp>
      <p:sp>
        <p:nvSpPr>
          <p:cNvPr id="3" name="Content Placeholder 2">
            <a:extLst>
              <a:ext uri="{FF2B5EF4-FFF2-40B4-BE49-F238E27FC236}">
                <a16:creationId xmlns:a16="http://schemas.microsoft.com/office/drawing/2014/main" id="{2D5CE5A9-5A80-46DA-8F40-6F7D560357AA}"/>
              </a:ext>
            </a:extLst>
          </p:cNvPr>
          <p:cNvSpPr>
            <a:spLocks noGrp="1"/>
          </p:cNvSpPr>
          <p:nvPr>
            <p:ph idx="1"/>
          </p:nvPr>
        </p:nvSpPr>
        <p:spPr/>
        <p:txBody>
          <a:bodyPr/>
          <a:lstStyle/>
          <a:p>
            <a:pPr>
              <a:buFont typeface="Wingdings" panose="05000000000000000000" pitchFamily="2" charset="2"/>
              <a:buChar char="§"/>
            </a:pPr>
            <a:r>
              <a:rPr lang="en-US" dirty="0"/>
              <a:t> Coded using a </a:t>
            </a:r>
            <a:r>
              <a:rPr lang="en-US" dirty="0" err="1"/>
              <a:t>Tkinter</a:t>
            </a:r>
            <a:r>
              <a:rPr lang="en-US" dirty="0"/>
              <a:t> GUI</a:t>
            </a:r>
          </a:p>
          <a:p>
            <a:pPr>
              <a:buFont typeface="Wingdings" panose="05000000000000000000" pitchFamily="2" charset="2"/>
              <a:buChar char="§"/>
            </a:pPr>
            <a:r>
              <a:rPr lang="en-US" dirty="0"/>
              <a:t> Reads in user input, creates a file, and writes the user input into the file</a:t>
            </a:r>
          </a:p>
          <a:p>
            <a:pPr>
              <a:buFont typeface="Wingdings" panose="05000000000000000000" pitchFamily="2" charset="2"/>
              <a:buChar char="§"/>
            </a:pPr>
            <a:r>
              <a:rPr lang="en-US" dirty="0"/>
              <a:t> Read elements from the file, store them in an array, program computes y-intercept, coefficient, and exponent</a:t>
            </a:r>
          </a:p>
          <a:p>
            <a:pPr>
              <a:buFont typeface="Wingdings" panose="05000000000000000000" pitchFamily="2" charset="2"/>
              <a:buChar char="§"/>
            </a:pPr>
            <a:r>
              <a:rPr lang="en-US" dirty="0"/>
              <a:t> Outputs three coordinate points and the equation</a:t>
            </a:r>
          </a:p>
          <a:p>
            <a:pPr>
              <a:buFont typeface="Wingdings" panose="05000000000000000000" pitchFamily="2" charset="2"/>
              <a:buChar char="§"/>
            </a:pPr>
            <a:r>
              <a:rPr lang="en-US" dirty="0"/>
              <a:t> User is then given information which they must put into practice to answer questions</a:t>
            </a:r>
          </a:p>
          <a:p>
            <a:pPr marL="0" indent="0">
              <a:buNone/>
            </a:pPr>
            <a:endParaRPr lang="en-US" dirty="0"/>
          </a:p>
        </p:txBody>
      </p:sp>
    </p:spTree>
    <p:extLst>
      <p:ext uri="{BB962C8B-B14F-4D97-AF65-F5344CB8AC3E}">
        <p14:creationId xmlns:p14="http://schemas.microsoft.com/office/powerpoint/2010/main" val="2626047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D79DEF-E3C7-4F7E-AB5D-21B236AFE4A5}"/>
              </a:ext>
            </a:extLst>
          </p:cNvPr>
          <p:cNvSpPr>
            <a:spLocks noGrp="1"/>
          </p:cNvSpPr>
          <p:nvPr>
            <p:ph type="title"/>
          </p:nvPr>
        </p:nvSpPr>
        <p:spPr>
          <a:xfrm>
            <a:off x="6411685" y="634946"/>
            <a:ext cx="5127171" cy="1450757"/>
          </a:xfrm>
        </p:spPr>
        <p:txBody>
          <a:bodyPr>
            <a:normAutofit/>
          </a:bodyPr>
          <a:lstStyle/>
          <a:p>
            <a:r>
              <a:rPr lang="en-US" dirty="0"/>
              <a:t>What does the program teach?</a:t>
            </a:r>
          </a:p>
        </p:txBody>
      </p:sp>
      <p:cxnSp>
        <p:nvCxnSpPr>
          <p:cNvPr id="11" name="Straight Connector 10">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B628A2B-693F-4C13-9A80-A5988771A75E}"/>
              </a:ext>
            </a:extLst>
          </p:cNvPr>
          <p:cNvSpPr>
            <a:spLocks noGrp="1"/>
          </p:cNvSpPr>
          <p:nvPr>
            <p:ph idx="1"/>
          </p:nvPr>
        </p:nvSpPr>
        <p:spPr>
          <a:xfrm>
            <a:off x="6411684" y="2198914"/>
            <a:ext cx="5127172" cy="3670180"/>
          </a:xfrm>
        </p:spPr>
        <p:txBody>
          <a:bodyPr>
            <a:normAutofit/>
          </a:bodyPr>
          <a:lstStyle/>
          <a:p>
            <a:pPr>
              <a:lnSpc>
                <a:spcPct val="150000"/>
              </a:lnSpc>
              <a:buFont typeface="Wingdings" panose="05000000000000000000" pitchFamily="2" charset="2"/>
              <a:buChar char="§"/>
            </a:pPr>
            <a:r>
              <a:rPr lang="en-US" dirty="0"/>
              <a:t> Program first discusses the y-intercept, explaining what it is and how it is obtained from the set of coordinates</a:t>
            </a:r>
          </a:p>
          <a:p>
            <a:pPr>
              <a:lnSpc>
                <a:spcPct val="150000"/>
              </a:lnSpc>
              <a:buFont typeface="Wingdings" panose="05000000000000000000" pitchFamily="2" charset="2"/>
              <a:buChar char="§"/>
            </a:pPr>
            <a:r>
              <a:rPr lang="en-US" dirty="0"/>
              <a:t> In a similar manner, the program also explains coefficients and exponents.</a:t>
            </a:r>
          </a:p>
        </p:txBody>
      </p:sp>
      <p:sp>
        <p:nvSpPr>
          <p:cNvPr id="13" name="Rectangle 12">
            <a:extLst>
              <a:ext uri="{FF2B5EF4-FFF2-40B4-BE49-F238E27FC236}">
                <a16:creationId xmlns:a16="http://schemas.microsoft.com/office/drawing/2014/main" id="{6587DBF8-5C50-4034-8B79-FE54A01A8E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39B0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4720853-E885-4BE5-BFE2-24004CEF6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543429"/>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4B7B2305-9E20-4A69-8A4A-50DAD69ED35C}"/>
              </a:ext>
            </a:extLst>
          </p:cNvPr>
          <p:cNvPicPr>
            <a:picLocks noChangeAspect="1"/>
          </p:cNvPicPr>
          <p:nvPr/>
        </p:nvPicPr>
        <p:blipFill rotWithShape="1">
          <a:blip r:embed="rId2"/>
          <a:srcRect l="204" t="92" r="3264" b="2395"/>
          <a:stretch/>
        </p:blipFill>
        <p:spPr>
          <a:xfrm>
            <a:off x="1165946" y="1534219"/>
            <a:ext cx="4854805" cy="3789562"/>
          </a:xfrm>
          <a:prstGeom prst="rect">
            <a:avLst/>
          </a:prstGeom>
        </p:spPr>
      </p:pic>
    </p:spTree>
    <p:extLst>
      <p:ext uri="{BB962C8B-B14F-4D97-AF65-F5344CB8AC3E}">
        <p14:creationId xmlns:p14="http://schemas.microsoft.com/office/powerpoint/2010/main" val="2510895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2D371-512E-4A15-95E7-D00C94274F14}"/>
              </a:ext>
            </a:extLst>
          </p:cNvPr>
          <p:cNvSpPr>
            <a:spLocks noGrp="1"/>
          </p:cNvSpPr>
          <p:nvPr>
            <p:ph type="title"/>
          </p:nvPr>
        </p:nvSpPr>
        <p:spPr/>
        <p:txBody>
          <a:bodyPr/>
          <a:lstStyle/>
          <a:p>
            <a:r>
              <a:rPr lang="en-US" dirty="0"/>
              <a:t>What problem does it solve?</a:t>
            </a:r>
          </a:p>
        </p:txBody>
      </p:sp>
      <p:sp>
        <p:nvSpPr>
          <p:cNvPr id="3" name="Content Placeholder 2">
            <a:extLst>
              <a:ext uri="{FF2B5EF4-FFF2-40B4-BE49-F238E27FC236}">
                <a16:creationId xmlns:a16="http://schemas.microsoft.com/office/drawing/2014/main" id="{CBFCFA71-B3D4-4674-A6CD-B4553A74E31C}"/>
              </a:ext>
            </a:extLst>
          </p:cNvPr>
          <p:cNvSpPr>
            <a:spLocks noGrp="1"/>
          </p:cNvSpPr>
          <p:nvPr>
            <p:ph idx="1"/>
          </p:nvPr>
        </p:nvSpPr>
        <p:spPr/>
        <p:txBody>
          <a:bodyPr/>
          <a:lstStyle/>
          <a:p>
            <a:pPr marL="0" indent="0">
              <a:lnSpc>
                <a:spcPct val="150000"/>
              </a:lnSpc>
              <a:buNone/>
            </a:pPr>
            <a:r>
              <a:rPr lang="en-US" dirty="0"/>
              <a:t>	Many students find logarithms difficult to understand, so our program works as an educational tool that allows the user to explore what logarithms do and how to put them to use. It promotes learning and helps users solidify their knowledge of basic functions.</a:t>
            </a:r>
          </a:p>
        </p:txBody>
      </p:sp>
      <p:pic>
        <p:nvPicPr>
          <p:cNvPr id="4" name="Picture 3">
            <a:extLst>
              <a:ext uri="{FF2B5EF4-FFF2-40B4-BE49-F238E27FC236}">
                <a16:creationId xmlns:a16="http://schemas.microsoft.com/office/drawing/2014/main" id="{AFC5B102-A762-44B8-8603-3BDC6EE21F8E}"/>
              </a:ext>
            </a:extLst>
          </p:cNvPr>
          <p:cNvPicPr>
            <a:picLocks noChangeAspect="1"/>
          </p:cNvPicPr>
          <p:nvPr/>
        </p:nvPicPr>
        <p:blipFill rotWithShape="1">
          <a:blip r:embed="rId2"/>
          <a:srcRect l="1179" t="79638" r="1556" b="2809"/>
          <a:stretch/>
        </p:blipFill>
        <p:spPr>
          <a:xfrm>
            <a:off x="2894028" y="4216609"/>
            <a:ext cx="6482499" cy="1176437"/>
          </a:xfrm>
          <a:prstGeom prst="rect">
            <a:avLst/>
          </a:prstGeom>
        </p:spPr>
      </p:pic>
    </p:spTree>
    <p:extLst>
      <p:ext uri="{BB962C8B-B14F-4D97-AF65-F5344CB8AC3E}">
        <p14:creationId xmlns:p14="http://schemas.microsoft.com/office/powerpoint/2010/main" val="338177766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otalTime>42</TotalTime>
  <Words>230</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Retrospect</vt:lpstr>
      <vt:lpstr>Interactive Equation Learner (IEL)</vt:lpstr>
      <vt:lpstr>What is the purpose?</vt:lpstr>
      <vt:lpstr>What does the program do?</vt:lpstr>
      <vt:lpstr>How does the program work? </vt:lpstr>
      <vt:lpstr>What does the program teach?</vt:lpstr>
      <vt:lpstr>What problem does it solve?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Equation Learner (IEL)</dc:title>
  <dc:creator>Allison Ramsey</dc:creator>
  <cp:lastModifiedBy>Allison Ramsey</cp:lastModifiedBy>
  <cp:revision>6</cp:revision>
  <dcterms:created xsi:type="dcterms:W3CDTF">2019-01-27T16:43:09Z</dcterms:created>
  <dcterms:modified xsi:type="dcterms:W3CDTF">2019-01-27T17:25:26Z</dcterms:modified>
</cp:coreProperties>
</file>