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90" r:id="rId2"/>
    <p:sldId id="771" r:id="rId3"/>
    <p:sldId id="772" r:id="rId4"/>
    <p:sldId id="773" r:id="rId5"/>
    <p:sldId id="774" r:id="rId6"/>
    <p:sldId id="775" r:id="rId7"/>
    <p:sldId id="776" r:id="rId8"/>
    <p:sldId id="777" r:id="rId9"/>
    <p:sldId id="778" r:id="rId10"/>
    <p:sldId id="779" r:id="rId11"/>
    <p:sldId id="785" r:id="rId12"/>
    <p:sldId id="745" r:id="rId13"/>
    <p:sldId id="780" r:id="rId14"/>
    <p:sldId id="781" r:id="rId15"/>
    <p:sldId id="782" r:id="rId16"/>
    <p:sldId id="783" r:id="rId17"/>
    <p:sldId id="784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5" r:id="rId33"/>
    <p:sldId id="766" r:id="rId34"/>
    <p:sldId id="767" r:id="rId35"/>
    <p:sldId id="768" r:id="rId36"/>
    <p:sldId id="769" r:id="rId37"/>
    <p:sldId id="77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8863" autoAdjust="0"/>
  </p:normalViewPr>
  <p:slideViewPr>
    <p:cSldViewPr>
      <p:cViewPr varScale="1">
        <p:scale>
          <a:sx n="59" d="100"/>
          <a:sy n="59" d="100"/>
        </p:scale>
        <p:origin x="17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channels.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Coordinate data processing:</a:t>
            </a:r>
            <a:r>
              <a:rPr lang="en-US" baseline="0" dirty="0" smtClean="0"/>
              <a:t>  E.g., in commit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case, but still shows some of the key difficulties.</a:t>
            </a:r>
          </a:p>
          <a:p>
            <a:endParaRPr lang="en-US" dirty="0" smtClean="0"/>
          </a:p>
          <a:p>
            <a:r>
              <a:rPr lang="en-US" dirty="0" smtClean="0"/>
              <a:t>The numbers are just a convenience for us to talk about the algorithms.  The processes don’t know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 algorithm has multiple start states, it’s supposed to work for all of them (that’s how </a:t>
            </a:r>
            <a:r>
              <a:rPr lang="en-US" dirty="0" err="1" smtClean="0"/>
              <a:t>nondeterminism</a:t>
            </a:r>
            <a:r>
              <a:rPr lang="en-US" dirty="0" smtClean="0"/>
              <a:t> is handled in distributed computing</a:t>
            </a:r>
            <a:r>
              <a:rPr lang="en-US" baseline="0" dirty="0" smtClean="0"/>
              <a:t> theory).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8AF2F-1D74-4D6A-B83E-8695E72266A4}" type="slidenum">
              <a:rPr lang="en-US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E680C-6CCD-4FE6-873C-5E0BFDA4B445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is designed to translate directly into the formal model.</a:t>
            </a:r>
          </a:p>
          <a:p>
            <a:r>
              <a:rPr lang="en-US" dirty="0"/>
              <a:t>Convention:  For \bot, instead of actually sending, just don’t send anything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44AC7-60B4-4A07-8D29-2CA569DF094B}" type="slidenum">
              <a:rPr lang="en-US"/>
              <a:pPr/>
              <a:t>22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do formal proofs because the algorithms are modelled formally in terms of state machines.</a:t>
            </a:r>
          </a:p>
        </p:txBody>
      </p:sp>
    </p:spTree>
    <p:extLst>
      <p:ext uri="{BB962C8B-B14F-4D97-AF65-F5344CB8AC3E}">
        <p14:creationId xmlns:p14="http://schemas.microsoft.com/office/powerpoint/2010/main" val="294858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EBD49-60A3-488F-9BB2-DF2F1E420B24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n rounds, the leader knows it’s the leader.</a:t>
            </a:r>
          </a:p>
          <a:p>
            <a:endParaRPr lang="en-US" dirty="0" smtClean="0"/>
          </a:p>
          <a:p>
            <a:r>
              <a:rPr lang="en-US" dirty="0" smtClean="0"/>
              <a:t>Technically</a:t>
            </a:r>
            <a:r>
              <a:rPr lang="en-US" dirty="0"/>
              <a:t>, </a:t>
            </a:r>
            <a:r>
              <a:rPr lang="en-US" dirty="0" smtClean="0"/>
              <a:t>this new example </a:t>
            </a:r>
            <a:r>
              <a:rPr lang="en-US" dirty="0"/>
              <a:t>assumes that r is in the state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Proofs</a:t>
            </a:r>
            <a:r>
              <a:rPr lang="en-US" baseline="0" dirty="0" smtClean="0"/>
              <a:t> of invariants can be done using interactive theorem-provers; they are so stylized, lend themselves to automated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8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90D6F-9860-464B-B5F1-01ADB7EBF1D3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Discussion of not relying on synchrony is getting ahead of ourselves a bit---we haven’t studied asynchronous algorithms yet.  Later.</a:t>
            </a:r>
          </a:p>
        </p:txBody>
      </p:sp>
    </p:spTree>
    <p:extLst>
      <p:ext uri="{BB962C8B-B14F-4D97-AF65-F5344CB8AC3E}">
        <p14:creationId xmlns:p14="http://schemas.microsoft.com/office/powerpoint/2010/main" val="326569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9BF79-D7C6-4737-B1E7-8FEA02F2E97D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82DF7-6B23-4A1E-B591-78C6663FBF0B}" type="slidenum">
              <a:rPr lang="en-US"/>
              <a:pPr/>
              <a:t>28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Sequential algorithms as in 6.046.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ED8EC-D400-4B5F-AC38-13241804435A}" type="slidenum">
              <a:rPr lang="en-US"/>
              <a:pPr/>
              <a:t>29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global description.  To express this in the form allowed by the model, must write in terms of local process descriptions.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CC9AE-3CE4-40EF-B63B-30F053D4B9C5}" type="slidenum">
              <a:rPr lang="en-US"/>
              <a:pPr/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that in phase k messages</a:t>
            </a:r>
            <a:r>
              <a:rPr lang="en-US" baseline="0" dirty="0" smtClean="0"/>
              <a:t> travel distance 2^k.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Ignoring </a:t>
            </a:r>
            <a:r>
              <a:rPr lang="en-US" dirty="0" err="1"/>
              <a:t>roundoffs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688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774F9-810E-40BF-8ABE-0E39E939CA2C}" type="slidenum">
              <a:rPr lang="en-US"/>
              <a:pPr/>
              <a:t>34</a:t>
            </a:fld>
            <a:endParaRPr lang="en-US"/>
          </a:p>
        </p:txBody>
      </p:sp>
      <p:sp>
        <p:nvSpPr>
          <p:cNvPr id="573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0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EF8A8-89EF-4980-817B-8C469E4D318E}" type="slidenum">
              <a:rPr lang="en-US"/>
              <a:pPr/>
              <a:t>35</a:t>
            </a:fld>
            <a:endParaRPr lang="en-US"/>
          </a:p>
        </p:txBody>
      </p:sp>
      <p:sp>
        <p:nvSpPr>
          <p:cNvPr id="593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9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Formalized a little better in book; done carefully in research paper.</a:t>
            </a:r>
          </a:p>
        </p:txBody>
      </p:sp>
    </p:spTree>
    <p:extLst>
      <p:ext uri="{BB962C8B-B14F-4D97-AF65-F5344CB8AC3E}">
        <p14:creationId xmlns:p14="http://schemas.microsoft.com/office/powerpoint/2010/main" val="255520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0D39-05F4-4068-A51F-6C6597690764}" type="slidenum">
              <a:rPr lang="en-US"/>
              <a:pPr/>
              <a:t>36</a:t>
            </a:fld>
            <a:endParaRPr lang="en-US"/>
          </a:p>
        </p:txBody>
      </p:sp>
      <p:sp>
        <p:nvSpPr>
          <p:cNvPr id="614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1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In an active round, at least one process i sends.  So all that are symmetric with i (symmetry not yet broken) will send also.</a:t>
            </a:r>
          </a:p>
        </p:txBody>
      </p:sp>
    </p:spTree>
    <p:extLst>
      <p:ext uri="{BB962C8B-B14F-4D97-AF65-F5344CB8AC3E}">
        <p14:creationId xmlns:p14="http://schemas.microsoft.com/office/powerpoint/2010/main" val="7051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algorithms has been an active research area for around </a:t>
            </a:r>
            <a:r>
              <a:rPr lang="en-US" dirty="0" smtClean="0"/>
              <a:t>45 </a:t>
            </a:r>
            <a:r>
              <a:rPr lang="en-US" dirty="0" smtClean="0"/>
              <a:t>years.</a:t>
            </a:r>
          </a:p>
          <a:p>
            <a:endParaRPr lang="en-US" dirty="0" smtClean="0"/>
          </a:p>
          <a:p>
            <a:r>
              <a:rPr lang="en-US" dirty="0" smtClean="0"/>
              <a:t>Also journals:  Distributed Computing and many general theoretical CS and general CS journals.</a:t>
            </a:r>
          </a:p>
          <a:p>
            <a:endParaRPr lang="en-US" dirty="0" smtClean="0"/>
          </a:p>
          <a:p>
            <a:r>
              <a:rPr lang="en-US" dirty="0" smtClean="0"/>
              <a:t>Static theory</a:t>
            </a:r>
            <a:r>
              <a:rPr lang="en-US" baseline="0" dirty="0" smtClean="0"/>
              <a:t> is covered in standard textbooks, like mine and </a:t>
            </a:r>
            <a:r>
              <a:rPr lang="en-US" baseline="0" dirty="0" err="1" smtClean="0"/>
              <a:t>Attiya</a:t>
            </a:r>
            <a:r>
              <a:rPr lang="en-US" baseline="0" dirty="0" smtClean="0"/>
              <a:t>-Welch.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three are active research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the formal models for clear understanding, because the algorithms</a:t>
            </a:r>
            <a:r>
              <a:rPr lang="en-US" baseline="0" dirty="0" smtClean="0"/>
              <a:t> are too complicated to understand clearly without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exams. </a:t>
            </a:r>
          </a:p>
          <a:p>
            <a:r>
              <a:rPr lang="en-US" baseline="0" dirty="0" smtClean="0"/>
              <a:t>Course grade calculation.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Top-level organization of my book, and the course, is according</a:t>
            </a:r>
            <a:r>
              <a:rPr lang="en-US" baseline="0" dirty="0" smtClean="0"/>
              <a:t> to the timing model.</a:t>
            </a:r>
          </a:p>
          <a:p>
            <a:r>
              <a:rPr lang="en-US" baseline="0" dirty="0" smtClean="0"/>
              <a:t>First synchronous, then asynchronous, then add timing assumptions.</a:t>
            </a:r>
          </a:p>
          <a:p>
            <a:r>
              <a:rPr lang="en-US" baseline="0" dirty="0" smtClean="0"/>
              <a:t>Most of the course will deal with asynchrony.</a:t>
            </a:r>
          </a:p>
          <a:p>
            <a:endParaRPr lang="en-US" dirty="0" smtClean="0"/>
          </a:p>
          <a:p>
            <a:r>
              <a:rPr lang="en-US" dirty="0" smtClean="0"/>
              <a:t>For each timing model, we will consider different kinds of</a:t>
            </a:r>
            <a:r>
              <a:rPr lang="en-US" baseline="0" dirty="0" smtClean="0"/>
              <a:t> IPC and kinds of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dynamic and wireless algorithms at</a:t>
            </a:r>
            <a:r>
              <a:rPr lang="en-US" baseline="0" dirty="0" smtClean="0"/>
              <a:t> the very end.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probably won’t get to the “partially synchronous” material, but we can provide some good references.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Likewise for the “dynamic” material.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Instead, this year, we’ll introduce some simple biological distributed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vectors are indexed by the</a:t>
            </a:r>
            <a:r>
              <a:rPr lang="en-US" baseline="0" dirty="0" smtClean="0"/>
              <a:t> in-</a:t>
            </a:r>
            <a:r>
              <a:rPr lang="en-US" baseline="0" dirty="0" err="1" smtClean="0"/>
              <a:t>nbrs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Simple, but introduces some of the complexities of real distributed algorithms:</a:t>
            </a:r>
          </a:p>
          <a:p>
            <a:r>
              <a:rPr lang="en-US" dirty="0" smtClean="0"/>
              <a:t>  Concurrent activity</a:t>
            </a:r>
          </a:p>
          <a:p>
            <a:r>
              <a:rPr lang="en-US" dirty="0" smtClean="0"/>
              <a:t>  Inputs, outputs at many locations.</a:t>
            </a:r>
          </a:p>
          <a:p>
            <a:endParaRPr lang="en-US" dirty="0" smtClean="0"/>
          </a:p>
          <a:p>
            <a:r>
              <a:rPr lang="en-US" dirty="0" smtClean="0"/>
              <a:t>I’m</a:t>
            </a:r>
            <a:r>
              <a:rPr lang="en-US" baseline="0" dirty="0" smtClean="0"/>
              <a:t> glossing over the issue here of what kind of names the nodes know their neighbors by.  In my 6.046 slides, I emphasized “port names”, to make clear that the names were purely local.  I’ll do something similar here when I need this, but less formally.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talk precisely about “what happens” when the algorithm runs, we define a mathematical</a:t>
            </a:r>
            <a:r>
              <a:rPr lang="en-US" baseline="0" dirty="0" smtClean="0"/>
              <a:t> </a:t>
            </a:r>
            <a:r>
              <a:rPr lang="en-US" dirty="0" smtClean="0"/>
              <a:t>object called an “execution” and talk</a:t>
            </a:r>
            <a:r>
              <a:rPr lang="en-US" baseline="0" dirty="0" smtClean="0"/>
              <a:t> precisely</a:t>
            </a:r>
            <a:r>
              <a:rPr lang="en-US" dirty="0" smtClean="0"/>
              <a:t> about that.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general model, the sequences are infinite.  But we often consider finite prefixes of the execution sequence, when we want to talk about finite behavior.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153400" cy="19812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Instructor:  Nancy Lynch</a:t>
            </a:r>
          </a:p>
          <a:p>
            <a:pPr>
              <a:lnSpc>
                <a:spcPct val="80000"/>
              </a:lnSpc>
            </a:pPr>
            <a:r>
              <a:rPr lang="en-US" sz="4000" dirty="0" smtClean="0"/>
              <a:t>TAs:  Cameron </a:t>
            </a:r>
            <a:r>
              <a:rPr lang="en-US" sz="4000" dirty="0" err="1" smtClean="0"/>
              <a:t>Musco</a:t>
            </a:r>
            <a:r>
              <a:rPr lang="en-US" sz="4000" dirty="0" smtClean="0"/>
              <a:t>, Katerina </a:t>
            </a:r>
            <a:r>
              <a:rPr lang="en-US" sz="4000" dirty="0" err="1" smtClean="0"/>
              <a:t>Sotiraki</a:t>
            </a:r>
            <a:endParaRPr lang="en-US" sz="4000" dirty="0"/>
          </a:p>
          <a:p>
            <a:pPr>
              <a:lnSpc>
                <a:spcPct val="80000"/>
              </a:lnSpc>
            </a:pPr>
            <a:r>
              <a:rPr lang="en-US" sz="4000" dirty="0"/>
              <a:t>Course Secretary:  Joanne Hanley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90033"/>
                </a:solidFill>
              </a:rPr>
              <a:t>Failure detectors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90033"/>
                </a:solidFill>
              </a:rPr>
              <a:t>Self-stabilizing algorithms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90033"/>
                </a:solidFill>
              </a:rPr>
              <a:t>(Partially-synchronous systems and timing-based algorithms:</a:t>
            </a:r>
            <a:endParaRPr lang="en-US" sz="2400" dirty="0">
              <a:solidFill>
                <a:srgbClr val="99003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Models and </a:t>
            </a:r>
            <a:r>
              <a:rPr lang="en-US" sz="2000" dirty="0" smtClean="0"/>
              <a:t>proofs, timed I/O automata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Mutual exclusion, consensus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Clock </a:t>
            </a:r>
            <a:r>
              <a:rPr lang="en-US" sz="2000" dirty="0" smtClean="0"/>
              <a:t>synchronization)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90033"/>
                </a:solidFill>
              </a:rPr>
              <a:t>(Distributed </a:t>
            </a:r>
            <a:r>
              <a:rPr lang="en-US" sz="2400" dirty="0">
                <a:solidFill>
                  <a:srgbClr val="990033"/>
                </a:solidFill>
              </a:rPr>
              <a:t>algorithms for dynamic networks: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Atomic </a:t>
            </a:r>
            <a:r>
              <a:rPr lang="en-US" sz="20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Virtual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dirty="0" smtClean="0"/>
              <a:t>omputing functions in dynamic networks)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Biological distributed algorithms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Social insect colony algorithms:  Foraging, task-allocation, house-hunting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Supplementary Readings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(on line)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Other books: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Attiya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Welch], </a:t>
            </a:r>
            <a:r>
              <a:rPr lang="en-US" dirty="0" smtClean="0"/>
              <a:t>general distributed algorithms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Dolev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], </a:t>
            </a:r>
            <a:r>
              <a:rPr lang="en-US" dirty="0" smtClean="0"/>
              <a:t>self-stabilization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[Peleg], </a:t>
            </a:r>
            <a:r>
              <a:rPr lang="en-US" dirty="0" smtClean="0"/>
              <a:t>local network computation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Kaynar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Lynch,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Segala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Vaandrager</a:t>
            </a:r>
            <a:r>
              <a:rPr lang="en-US" dirty="0" smtClean="0"/>
              <a:t>], interacting automata modeling for distributed algorithms/systems</a:t>
            </a:r>
          </a:p>
          <a:p>
            <a:pPr lvl="1"/>
            <a:r>
              <a:rPr lang="en-US" dirty="0" smtClean="0"/>
              <a:t>Morgan Claypool monograph series on Distributed </a:t>
            </a:r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T</a:t>
            </a:r>
            <a:r>
              <a:rPr lang="en-US" dirty="0" smtClean="0"/>
              <a:t>heory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Prize papers, 2000-2015</a:t>
            </a:r>
          </a:p>
          <a:p>
            <a:r>
              <a:rPr lang="en-US" dirty="0" smtClean="0"/>
              <a:t>A variety of other interesting papers</a:t>
            </a:r>
          </a:p>
          <a:p>
            <a:r>
              <a:rPr lang="en-US" dirty="0" smtClean="0"/>
              <a:t>Also check out proceedings for PODC, DISC,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start the actual course…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3733800"/>
          </a:xfrm>
        </p:spPr>
        <p:txBody>
          <a:bodyPr/>
          <a:lstStyle/>
          <a:p>
            <a:r>
              <a:rPr lang="en-US" sz="2800" dirty="0">
                <a:solidFill>
                  <a:srgbClr val="990033"/>
                </a:solidFill>
              </a:rPr>
              <a:t>Rest of today:</a:t>
            </a:r>
          </a:p>
          <a:p>
            <a:pPr lvl="1"/>
            <a:r>
              <a:rPr lang="en-US" sz="2400" dirty="0"/>
              <a:t>Synchronous network model</a:t>
            </a:r>
          </a:p>
          <a:p>
            <a:pPr lvl="1"/>
            <a:r>
              <a:rPr lang="en-US" sz="2400" dirty="0"/>
              <a:t>Leader election problem, in simple ring networks</a:t>
            </a:r>
          </a:p>
          <a:p>
            <a:r>
              <a:rPr lang="en-US" sz="2800" dirty="0">
                <a:solidFill>
                  <a:srgbClr val="990033"/>
                </a:solidFill>
              </a:rPr>
              <a:t>Reading:</a:t>
            </a:r>
            <a:r>
              <a:rPr lang="en-US" sz="2800" dirty="0"/>
              <a:t>  Chapter 2; Sections 3.1-3.5.</a:t>
            </a:r>
          </a:p>
          <a:p>
            <a:r>
              <a:rPr lang="en-US" sz="2800" dirty="0" smtClean="0">
                <a:solidFill>
                  <a:srgbClr val="990033"/>
                </a:solidFill>
              </a:rPr>
              <a:t>Next Tuesday:</a:t>
            </a:r>
            <a:r>
              <a:rPr lang="en-US" sz="2800" dirty="0" smtClean="0"/>
              <a:t>  </a:t>
            </a:r>
            <a:r>
              <a:rPr lang="en-US" sz="2800" dirty="0"/>
              <a:t>Sections 3.6, 4.1-4.3</a:t>
            </a:r>
          </a:p>
          <a:p>
            <a:endParaRPr lang="en-US" sz="2800" dirty="0"/>
          </a:p>
          <a:p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1177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Synchronous network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382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Processes at nodes of a digraph, communicate using messages.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Digraph: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latin typeface="Cambria Math"/>
                      </a:rPr>
                      <m:t> = (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), 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= 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𝑜𝑢𝑡𝑛𝑏𝑟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𝑖𝑛𝑛𝑏𝑟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aseline="-25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number of hops on shortest </a:t>
                </a:r>
                <a:r>
                  <a:rPr lang="en-US" sz="2000" dirty="0" smtClean="0"/>
                  <a:t>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</a:rPr>
                      <m:t>𝑚𝑎𝑥</m:t>
                    </m:r>
                    <m:r>
                      <a:rPr lang="en-US" sz="2000" i="1" baseline="-25000" dirty="0" err="1">
                        <a:latin typeface="Cambria Math"/>
                      </a:rPr>
                      <m:t>𝑖𝑗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400" dirty="0"/>
                  <a:t>Message alphabet, plus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 smtClean="0"/>
                  <a:t>placeholder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process</a:t>
                </a:r>
                <a:r>
                  <a:rPr lang="en-US" sz="2400" dirty="0"/>
                  <a:t> consisting of 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𝑠𝑡𝑎𝑡𝑒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 nonempty, not necessarily finite, set of states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𝑠𝑡𝑎𝑟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a nonempty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𝑠𝑡𝑎𝑡𝑒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𝑚𝑠𝑔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 </m:t>
                    </m:r>
                    <m:r>
                      <a:rPr lang="en-US" sz="2000" b="0" i="1" smtClean="0">
                        <a:latin typeface="Cambria Math"/>
                      </a:rPr>
                      <m:t>𝑠𝑡𝑎𝑡𝑒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𝑜𝑢𝑡𝑛𝑏𝑟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⊥</m:t>
                        </m:r>
                      </m:e>
                    </m:d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𝑡𝑟𝑎𝑛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 </m:t>
                    </m:r>
                    <m:r>
                      <a:rPr lang="en-US" sz="2000" b="0" i="1" smtClean="0">
                        <a:latin typeface="Cambria Math"/>
                      </a:rPr>
                      <m:t>𝑠𝑡𝑎𝑡𝑒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(vectors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∪{⊥}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𝑠𝑡𝑎𝑡𝑒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aseline="-25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Executes in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rounds</a:t>
                </a:r>
                <a:r>
                  <a:rPr lang="en-US" sz="2400" dirty="0"/>
                  <a:t>: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Apply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𝑚𝑠𝑔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aseline="-25000" dirty="0" smtClean="0"/>
                  <a:t> </a:t>
                </a:r>
                <a:r>
                  <a:rPr lang="en-US" sz="2000" dirty="0"/>
                  <a:t>to determine messages to send,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Send and collect messages,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Apply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𝑡𝑟𝑎𝑛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to determine </a:t>
                </a:r>
                <a:r>
                  <a:rPr lang="en-US" sz="2000" dirty="0" smtClean="0"/>
                  <a:t>the new </a:t>
                </a:r>
                <a:r>
                  <a:rPr lang="en-US" sz="2000" dirty="0"/>
                  <a:t>state.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382000" cy="5334000"/>
              </a:xfrm>
              <a:blipFill rotWithShape="1">
                <a:blip r:embed="rId3"/>
                <a:stretch>
                  <a:fillRect l="-945" t="-914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591300" y="4267200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9464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 restriction on amount of local computation.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Deterministic (a simplification).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Later, we will consider some complications: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Variable start times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Failures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Random choices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define “halting states”, but not used as accepting states as in traditional automata theory.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Inputs and outputs:  Can encode in the states, e.g., in special input and output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495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An execution is a mathematical notion used to describe how an algorithm operates.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Definition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(p. 20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State assignment:</a:t>
                </a:r>
                <a:r>
                  <a:rPr lang="en-US" sz="2400" dirty="0"/>
                  <a:t>  Mapping from process indices to states.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Message assignment:</a:t>
                </a:r>
                <a:r>
                  <a:rPr lang="en-US" sz="2400" dirty="0"/>
                  <a:t>  Mapping from ordered pairs of process indices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∪{⊥}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.</a:t>
                </a:r>
                <a:endParaRPr lang="en-US" sz="24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Execution: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M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N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990033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,…</m:t>
                    </m:r>
                  </m:oMath>
                </a14:m>
                <a:r>
                  <a:rPr lang="en-US" sz="2400" dirty="0" smtClean="0">
                    <a:solidFill>
                      <a:srgbClr val="990033"/>
                    </a:solidFill>
                    <a:sym typeface="Symbol" pitchFamily="18" charset="2"/>
                  </a:rPr>
                  <a:t>,</a:t>
                </a:r>
                <a:endParaRPr lang="en-US" sz="2400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’s </a:t>
                </a:r>
                <a:r>
                  <a:rPr lang="en-US" sz="2000" dirty="0">
                    <a:sym typeface="Symbol" pitchFamily="18" charset="2"/>
                  </a:rPr>
                  <a:t>are state assignments.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’s </a:t>
                </a:r>
                <a:r>
                  <a:rPr lang="en-US" sz="2000" dirty="0">
                    <a:sym typeface="Symbol" pitchFamily="18" charset="2"/>
                  </a:rPr>
                  <a:t>are </a:t>
                </a:r>
                <a:r>
                  <a:rPr lang="en-US" sz="2000" dirty="0" smtClean="0">
                    <a:sym typeface="Symbol" pitchFamily="18" charset="2"/>
                  </a:rPr>
                  <a:t>message assignments representing messages </a:t>
                </a:r>
                <a:r>
                  <a:rPr lang="en-US" sz="2000" dirty="0">
                    <a:sym typeface="Symbol" pitchFamily="18" charset="2"/>
                  </a:rPr>
                  <a:t>sent.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𝑁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 are </a:t>
                </a:r>
                <a:r>
                  <a:rPr lang="en-US" sz="2000" dirty="0" smtClean="0">
                    <a:sym typeface="Symbol" pitchFamily="18" charset="2"/>
                  </a:rPr>
                  <a:t>message assignments representing messages </a:t>
                </a:r>
                <a:r>
                  <a:rPr lang="en-US" sz="2000" dirty="0">
                    <a:sym typeface="Symbol" pitchFamily="18" charset="2"/>
                  </a:rPr>
                  <a:t>received.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Infinite </a:t>
                </a:r>
                <a:r>
                  <a:rPr lang="en-US" sz="2000" dirty="0" smtClean="0">
                    <a:sym typeface="Symbol" pitchFamily="18" charset="2"/>
                  </a:rPr>
                  <a:t>sequence, in general.</a:t>
                </a: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495799"/>
              </a:xfrm>
              <a:blipFill rotWithShape="1">
                <a:blip r:embed="rId3"/>
                <a:stretch>
                  <a:fillRect l="-1259" t="-217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571422" y="3079474"/>
            <a:ext cx="2133600" cy="1828800"/>
            <a:chOff x="3408" y="2256"/>
            <a:chExt cx="1344" cy="1152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6248400" cy="2514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Network of processes.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Want to distinguish exactly one, as the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leader.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Formally:  Eventually, exactly one process should output “leader” (set special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/>
                  <a:t>variable to “leader”).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6248400" cy="2514600"/>
              </a:xfrm>
              <a:prstGeom prst="rect">
                <a:avLst/>
              </a:prstGeom>
              <a:blipFill rotWithShape="1">
                <a:blip r:embed="rId3"/>
                <a:stretch>
                  <a:fillRect l="-1366" t="-3398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81000" y="3886200"/>
            <a:ext cx="8305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990033"/>
                </a:solidFill>
              </a:rPr>
              <a:t>Motivation:</a:t>
            </a:r>
            <a:r>
              <a:rPr lang="en-US" sz="2400" dirty="0"/>
              <a:t>  Leader can take charge of: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Communication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Coordinating data processing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Allocating resources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Scheduling tasks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Coordinating consensus protocols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83191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Simple case:  Ring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5943600" cy="53340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Variations: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Unidirectional or bidirectional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Ring size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can be known or unknown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Numbered clockwise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Processes don’t know the numbers; know neighbors by the names “clockwise” and “counterclockwise</a:t>
                </a:r>
                <a:r>
                  <a:rPr lang="en-US" sz="2400" dirty="0" smtClean="0"/>
                  <a:t>”.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Theorem 1:</a:t>
                </a:r>
                <a:r>
                  <a:rPr lang="en-US" sz="2400" dirty="0"/>
                  <a:t>  Suppose all processes are identical (same sets of states, transition functions, etc</a:t>
                </a:r>
                <a:r>
                  <a:rPr lang="en-US" sz="2400" dirty="0" smtClean="0"/>
                  <a:t>.).  Then </a:t>
                </a:r>
                <a:r>
                  <a:rPr lang="en-US" sz="2400" dirty="0"/>
                  <a:t>it’s impossible to elect a leader, even under the most favorable  assumptions (bidirectional communication, ring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known to all).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5943600" cy="5334000"/>
              </a:xfrm>
              <a:blipFill rotWithShape="1">
                <a:blip r:embed="rId3"/>
                <a:stretch>
                  <a:fillRect l="-133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705600" y="3581400"/>
            <a:ext cx="1676400" cy="1447800"/>
            <a:chOff x="1104" y="3072"/>
            <a:chExt cx="1056" cy="91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23" name="Oval 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5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15" name="Line 3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4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56"/>
          <p:cNvGrpSpPr>
            <a:grpSpLocks/>
          </p:cNvGrpSpPr>
          <p:nvPr/>
        </p:nvGrpSpPr>
        <p:grpSpPr bwMode="auto">
          <a:xfrm>
            <a:off x="6705600" y="1676400"/>
            <a:ext cx="1676400" cy="1447800"/>
            <a:chOff x="2736" y="3072"/>
            <a:chExt cx="1056" cy="912"/>
          </a:xfrm>
        </p:grpSpPr>
        <p:sp>
          <p:nvSpPr>
            <p:cNvPr id="32" name="Line 1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43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39" name="Oval 44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45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46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7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48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49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74"/>
          <p:cNvGrpSpPr>
            <a:grpSpLocks/>
          </p:cNvGrpSpPr>
          <p:nvPr/>
        </p:nvGrpSpPr>
        <p:grpSpPr bwMode="auto">
          <a:xfrm>
            <a:off x="7924800" y="1371600"/>
            <a:ext cx="762000" cy="1966913"/>
            <a:chOff x="4992" y="864"/>
            <a:chExt cx="480" cy="1239"/>
          </a:xfrm>
        </p:grpSpPr>
        <p:sp>
          <p:nvSpPr>
            <p:cNvPr id="46" name="Text Box 71"/>
            <p:cNvSpPr txBox="1">
              <a:spLocks noChangeArrowheads="1"/>
            </p:cNvSpPr>
            <p:nvPr/>
          </p:nvSpPr>
          <p:spPr bwMode="auto">
            <a:xfrm>
              <a:off x="4992" y="8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 Box 72"/>
            <p:cNvSpPr txBox="1">
              <a:spLocks noChangeArrowheads="1"/>
            </p:cNvSpPr>
            <p:nvPr/>
          </p:nvSpPr>
          <p:spPr bwMode="auto">
            <a:xfrm>
              <a:off x="5280" y="13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8" name="Text Box 73"/>
            <p:cNvSpPr txBox="1">
              <a:spLocks noChangeArrowheads="1"/>
            </p:cNvSpPr>
            <p:nvPr/>
          </p:nvSpPr>
          <p:spPr bwMode="auto">
            <a:xfrm>
              <a:off x="4992" y="18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9" name="Group 75"/>
          <p:cNvGrpSpPr>
            <a:grpSpLocks/>
          </p:cNvGrpSpPr>
          <p:nvPr/>
        </p:nvGrpSpPr>
        <p:grpSpPr bwMode="auto">
          <a:xfrm>
            <a:off x="7924800" y="3276600"/>
            <a:ext cx="762000" cy="1966913"/>
            <a:chOff x="4992" y="864"/>
            <a:chExt cx="480" cy="1239"/>
          </a:xfrm>
        </p:grpSpPr>
        <p:sp>
          <p:nvSpPr>
            <p:cNvPr id="50" name="Text Box 76"/>
            <p:cNvSpPr txBox="1">
              <a:spLocks noChangeArrowheads="1"/>
            </p:cNvSpPr>
            <p:nvPr/>
          </p:nvSpPr>
          <p:spPr bwMode="auto">
            <a:xfrm>
              <a:off x="4992" y="8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 Box 77"/>
            <p:cNvSpPr txBox="1">
              <a:spLocks noChangeArrowheads="1"/>
            </p:cNvSpPr>
            <p:nvPr/>
          </p:nvSpPr>
          <p:spPr bwMode="auto">
            <a:xfrm>
              <a:off x="5280" y="13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 Box 78"/>
            <p:cNvSpPr txBox="1">
              <a:spLocks noChangeArrowheads="1"/>
            </p:cNvSpPr>
            <p:nvPr/>
          </p:nvSpPr>
          <p:spPr bwMode="auto">
            <a:xfrm>
              <a:off x="4992" y="18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7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Proof of Theorem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By contradiction.  Assume an algorithm that solves the problem.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Assume WLOG that each process has exactly one start state (if more, </a:t>
                </a:r>
                <a:r>
                  <a:rPr lang="en-US" sz="2400" dirty="0" smtClean="0"/>
                  <a:t>we could </a:t>
                </a:r>
                <a:r>
                  <a:rPr lang="en-US" sz="2400" dirty="0"/>
                  <a:t>choose same one for </a:t>
                </a:r>
                <a:r>
                  <a:rPr lang="en-US" sz="2400" dirty="0" smtClean="0"/>
                  <a:t>all processes).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Then there is exactly one </a:t>
                </a:r>
                <a:r>
                  <a:rPr lang="en-US" sz="2400" dirty="0" smtClean="0"/>
                  <a:t>execution, say: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,…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Prove by induction on the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of completed rounds that all processes are in identical states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rounds.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Generate </a:t>
                </a:r>
                <a:r>
                  <a:rPr lang="en-US" sz="2000" dirty="0" smtClean="0"/>
                  <a:t>the same messages </a:t>
                </a:r>
                <a:r>
                  <a:rPr lang="en-US" sz="2000" dirty="0"/>
                  <a:t>to corresponding neighbors.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Receive </a:t>
                </a:r>
                <a:r>
                  <a:rPr lang="en-US" sz="2000" dirty="0" smtClean="0"/>
                  <a:t>the same </a:t>
                </a:r>
                <a:r>
                  <a:rPr lang="en-US" sz="2000" dirty="0"/>
                  <a:t>messages.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Make the same state changes.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Since the algorithm solves the leader election problem, someone eventually gets elected.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Then everyone gets elected, contradiction.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3"/>
                <a:stretch>
                  <a:fillRect l="-963" t="-220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we need something more…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600201"/>
                <a:ext cx="8610600" cy="48005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 smtClean="0"/>
                  <a:t>To solve the problem at all, we need something more---some way of distinguishing the processes.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E.g., assume processes have unique identifiers (UIDs), which they “know”.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Formally, each process starts with its own UID in a special state variable.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UIDs are elements of some data type, with specified operations, e.g.: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Abstract totally-ordered set with just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(&lt;, =, </m:t>
                    </m:r>
                    <m:r>
                      <a:rPr lang="en-US" sz="2400" b="0" i="1" dirty="0" smtClean="0">
                        <a:latin typeface="Cambria Math"/>
                      </a:rPr>
                      <m:t>&gt;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comparisons.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Integers with full arithmetic.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Different UIDs can appear anywhere in the ring, but each can appear only once.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600201"/>
                <a:ext cx="8610600" cy="4800599"/>
              </a:xfrm>
              <a:blipFill rotWithShape="1">
                <a:blip r:embed="rId3"/>
                <a:stretch>
                  <a:fillRect l="-1203" t="-279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76200"/>
            <a:ext cx="8229600" cy="1216025"/>
          </a:xfrm>
        </p:spPr>
        <p:txBody>
          <a:bodyPr/>
          <a:lstStyle/>
          <a:p>
            <a:r>
              <a:rPr lang="en-US" dirty="0" smtClean="0"/>
              <a:t>What are Distributed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60" y="1177926"/>
            <a:ext cx="6174377" cy="55593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Algorithms that </a:t>
            </a:r>
            <a:r>
              <a:rPr lang="en-US" sz="2400" dirty="0" smtClean="0"/>
              <a:t>run on networked processors, or </a:t>
            </a:r>
            <a:r>
              <a:rPr lang="en-US" sz="2400" dirty="0"/>
              <a:t>on </a:t>
            </a:r>
            <a:r>
              <a:rPr lang="en-US" sz="2400" dirty="0" smtClean="0"/>
              <a:t>multiprocessors that share memory.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They solve many kinds of problems: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Communication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management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Resource management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Synchronization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Reaching </a:t>
            </a:r>
            <a:r>
              <a:rPr lang="en-US" sz="2000" dirty="0" smtClean="0"/>
              <a:t>consensus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work in difficult settings: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Concurrent activity at many </a:t>
            </a:r>
            <a:r>
              <a:rPr lang="en-US" sz="2000" dirty="0" smtClean="0"/>
              <a:t>processing locations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Uncertainty of timing, order of events, inputs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Failure and recovery of processors, of </a:t>
            </a:r>
            <a:r>
              <a:rPr lang="en-US" sz="2000" dirty="0" smtClean="0"/>
              <a:t>channels.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 </a:t>
            </a:r>
            <a:r>
              <a:rPr lang="en-US" sz="2400" dirty="0" smtClean="0"/>
              <a:t>they </a:t>
            </a:r>
            <a:r>
              <a:rPr lang="en-US" sz="2400" dirty="0"/>
              <a:t>can be complicated: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Hard to design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Hard to prove correct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Hard to </a:t>
            </a:r>
            <a:r>
              <a:rPr lang="en-US" sz="2000" dirty="0" smtClean="0"/>
              <a:t>analyze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07188" y="1177925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484938" y="3440113"/>
            <a:ext cx="2362200" cy="2743200"/>
            <a:chOff x="4176" y="768"/>
            <a:chExt cx="1488" cy="1728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4176" y="768"/>
              <a:ext cx="1488" cy="1728"/>
              <a:chOff x="4032" y="864"/>
              <a:chExt cx="1488" cy="1728"/>
            </a:xfrm>
          </p:grpSpPr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4080" y="864"/>
                <a:ext cx="1440" cy="1728"/>
                <a:chOff x="4080" y="864"/>
                <a:chExt cx="1440" cy="1728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4080" y="864"/>
                  <a:ext cx="1440" cy="17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15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6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37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01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n</a:t>
                  </a:r>
                </a:p>
              </p:txBody>
            </p:sp>
            <p:sp>
              <p:nvSpPr>
                <p:cNvPr id="38" name="Line 30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560" y="1536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560" y="2016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0" y="1344"/>
                  <a:ext cx="288" cy="28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x</a:t>
                  </a:r>
                  <a:r>
                    <a:rPr lang="en-US" baseline="-25000"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3" name="Rectangle 35"/>
                <p:cNvSpPr>
                  <a:spLocks noChangeArrowheads="1"/>
                </p:cNvSpPr>
                <p:nvPr/>
              </p:nvSpPr>
              <p:spPr bwMode="auto">
                <a:xfrm>
                  <a:off x="5040" y="1824"/>
                  <a:ext cx="288" cy="28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x</a:t>
                  </a:r>
                  <a:r>
                    <a:rPr lang="en-US" baseline="-25000">
                      <a:cs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26" name="Group 36"/>
              <p:cNvGrpSpPr>
                <a:grpSpLocks/>
              </p:cNvGrpSpPr>
              <p:nvPr/>
            </p:nvGrpSpPr>
            <p:grpSpPr bwMode="auto">
              <a:xfrm>
                <a:off x="4032" y="1248"/>
                <a:ext cx="240" cy="960"/>
                <a:chOff x="4032" y="1248"/>
                <a:chExt cx="240" cy="960"/>
              </a:xfrm>
            </p:grpSpPr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4032" y="211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4032" y="220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>
                  <a:off x="4032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790" y="93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basic </a:t>
            </a:r>
            <a:r>
              <a:rPr lang="en-US" sz="4000" dirty="0" smtClean="0"/>
              <a:t>algorithm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6600"/>
                </a:solidFill>
              </a:rPr>
              <a:t>[</a:t>
            </a:r>
            <a:r>
              <a:rPr lang="en-US" sz="4000" dirty="0" err="1" smtClean="0">
                <a:solidFill>
                  <a:srgbClr val="006600"/>
                </a:solidFill>
              </a:rPr>
              <a:t>LeLann</a:t>
            </a:r>
            <a:r>
              <a:rPr lang="en-US" sz="4000" dirty="0">
                <a:solidFill>
                  <a:srgbClr val="006600"/>
                </a:solidFill>
              </a:rPr>
              <a:t>] [Chang, Roberts]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/>
                  <a:t>Assumes: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Unidirectional communication (clockwise)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Processes don’t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UIDs, comparisons only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Idea: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Each process sends its UID in a </a:t>
                </a:r>
                <a:r>
                  <a:rPr lang="en-US" sz="2400" dirty="0" smtClean="0"/>
                  <a:t>message, </a:t>
                </a:r>
                <a:r>
                  <a:rPr lang="en-US" sz="2400" dirty="0"/>
                  <a:t>to be relayed step-by-step around the ring.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When process receives a UID, </a:t>
                </a:r>
                <a:r>
                  <a:rPr lang="en-US" sz="2400" dirty="0" smtClean="0"/>
                  <a:t>it compares it with </a:t>
                </a:r>
                <a:r>
                  <a:rPr lang="en-US" sz="2400" dirty="0"/>
                  <a:t>its own.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If the </a:t>
                </a:r>
                <a:r>
                  <a:rPr lang="en-US" sz="2400" dirty="0"/>
                  <a:t>incoming </a:t>
                </a:r>
                <a:r>
                  <a:rPr lang="en-US" sz="2400" dirty="0" smtClean="0"/>
                  <a:t>UID is</a:t>
                </a:r>
                <a:r>
                  <a:rPr lang="en-US" sz="2400" dirty="0"/>
                  <a:t>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Bigger, pass it on.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Smaller, discard.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Equal, </a:t>
                </a:r>
                <a:r>
                  <a:rPr lang="en-US" sz="2000" dirty="0" smtClean="0"/>
                  <a:t>the process </a:t>
                </a:r>
                <a:r>
                  <a:rPr lang="en-US" sz="2000" dirty="0"/>
                  <a:t>declares itself the leader.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This algorithm elects the process </a:t>
                </a:r>
                <a:r>
                  <a:rPr lang="en-US" sz="2400" dirty="0"/>
                  <a:t>with the largest UID.</a:t>
                </a: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259" t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7007087" y="1600200"/>
            <a:ext cx="1676400" cy="1447800"/>
            <a:chOff x="2736" y="3072"/>
            <a:chExt cx="1056" cy="912"/>
          </a:xfrm>
        </p:grpSpPr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26631" name="Oval 7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2" name="Oval 8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3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4" name="Oval 10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" name="Oval 12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25863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/>
              <a:t>In terms of our formal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2578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, </a:t>
                </a:r>
                <a:r>
                  <a:rPr lang="en-US" sz="2400" dirty="0"/>
                  <a:t>the message alphabet:  </a:t>
                </a:r>
                <a:r>
                  <a:rPr lang="en-US" sz="2400" dirty="0" smtClean="0"/>
                  <a:t>The set </a:t>
                </a:r>
                <a:r>
                  <a:rPr lang="en-US" sz="2400" dirty="0"/>
                  <a:t>of UIDs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𝑠𝑡𝑎𝑡𝑒𝑠</m:t>
                    </m:r>
                    <m:r>
                      <a:rPr lang="en-US" sz="24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:  </a:t>
                </a:r>
                <a:r>
                  <a:rPr lang="en-US" sz="2400" dirty="0"/>
                  <a:t>Consists of values for three state variables: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/>
                  <a:t>holds its own UID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</m:oMath>
                </a14:m>
                <a:r>
                  <a:rPr lang="en-US" sz="2000" dirty="0"/>
                  <a:t>, a UID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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initially its own UID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𝑠𝑡𝑎𝑡𝑢𝑠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one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{?, </m:t>
                    </m:r>
                  </m:oMath>
                </a14:m>
                <a:r>
                  <a:rPr lang="en-US" sz="2000" i="0" dirty="0" smtClean="0">
                    <a:latin typeface="+mj-lt"/>
                    <a:sym typeface="Symbol" pitchFamily="18" charset="2"/>
                  </a:rPr>
                  <a:t>leader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},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initially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?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𝑠𝑡𝑎𝑟𝑡</m:t>
                    </m:r>
                    <m:r>
                      <a:rPr lang="en-US" sz="24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Defined </a:t>
                </a:r>
                <a:r>
                  <a:rPr lang="en-US" sz="2400" dirty="0"/>
                  <a:t>by the initializations.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𝑚𝑠𝑔𝑠</m:t>
                    </m:r>
                    <m:r>
                      <a:rPr lang="en-US" sz="24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</m:t>
                    </m:r>
                    <m:r>
                      <a:rPr lang="en-US" sz="24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dirty="0"/>
                  <a:t>Send contents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variable, to clockwise </a:t>
                </a:r>
                <a:r>
                  <a:rPr lang="en-US" sz="2400" dirty="0" smtClean="0"/>
                  <a:t>neighbor.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𝑡𝑟𝑎𝑛𝑠</m:t>
                    </m:r>
                    <m:r>
                      <a:rPr lang="en-US" sz="24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:  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Defined by </a:t>
                </a:r>
                <a:r>
                  <a:rPr lang="en-US" sz="2000" dirty="0" err="1"/>
                  <a:t>pseudocode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(p. 28):</a:t>
                </a:r>
              </a:p>
              <a:p>
                <a:pPr lvl="2">
                  <a:lnSpc>
                    <a:spcPct val="80000"/>
                  </a:lnSpc>
                  <a:buFontTx/>
                  <a:buNone/>
                </a:pPr>
                <a:r>
                  <a:rPr lang="en-US" sz="1600" dirty="0"/>
                  <a:t>        </a:t>
                </a:r>
                <a:r>
                  <a:rPr lang="en-US" sz="1800" dirty="0"/>
                  <a:t>if incoming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= </m:t>
                    </m:r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, a UID, then</a:t>
                </a:r>
              </a:p>
              <a:p>
                <a:pPr lvl="3">
                  <a:lnSpc>
                    <a:spcPct val="80000"/>
                  </a:lnSpc>
                  <a:buFontTx/>
                  <a:buNone/>
                </a:pPr>
                <a:r>
                  <a:rPr lang="en-US" sz="1800" dirty="0"/>
                  <a:t>        case</a:t>
                </a:r>
              </a:p>
              <a:p>
                <a:pPr lvl="3">
                  <a:lnSpc>
                    <a:spcPct val="80000"/>
                  </a:lnSpc>
                  <a:buFontTx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 &gt; 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1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:= </m:t>
                    </m:r>
                    <m:r>
                      <a:rPr lang="en-US" sz="1800" i="1" dirty="0">
                        <a:latin typeface="Cambria Math"/>
                      </a:rPr>
                      <m:t>𝑣</m:t>
                    </m:r>
                  </m:oMath>
                </a14:m>
                <a:endParaRPr lang="en-US" sz="1800" dirty="0"/>
              </a:p>
              <a:p>
                <a:pPr lvl="4">
                  <a:lnSpc>
                    <a:spcPct val="80000"/>
                  </a:lnSpc>
                  <a:buFontTx/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 = 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1800" i="1" dirty="0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:=</m:t>
                    </m:r>
                  </m:oMath>
                </a14:m>
                <a:r>
                  <a:rPr lang="en-US" sz="1800" dirty="0"/>
                  <a:t> leader</a:t>
                </a:r>
              </a:p>
              <a:p>
                <a:pPr lvl="4">
                  <a:lnSpc>
                    <a:spcPct val="80000"/>
                  </a:lnSpc>
                  <a:buFontTx/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 &lt; 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1800" i="1" dirty="0">
                        <a:latin typeface="Cambria Math"/>
                      </a:rPr>
                      <m:t>:  </m:t>
                    </m:r>
                  </m:oMath>
                </a14:m>
                <a:r>
                  <a:rPr lang="en-US" sz="1800" dirty="0" smtClean="0"/>
                  <a:t>Do nothing.</a:t>
                </a:r>
                <a:endParaRPr lang="en-US" sz="1800" dirty="0"/>
              </a:p>
              <a:p>
                <a:pPr lvl="3">
                  <a:lnSpc>
                    <a:spcPct val="80000"/>
                  </a:lnSpc>
                  <a:buFontTx/>
                  <a:buNone/>
                </a:pPr>
                <a:r>
                  <a:rPr lang="en-US" sz="1800" dirty="0"/>
                  <a:t>        </a:t>
                </a:r>
                <a:r>
                  <a:rPr lang="en-US" sz="1800" dirty="0" err="1"/>
                  <a:t>endcase</a:t>
                </a:r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Entire block of code is treated as </a:t>
                </a:r>
                <a:r>
                  <a:rPr lang="en-US" sz="2000" dirty="0" smtClean="0"/>
                  <a:t>atomic (performed instantaneously).</a:t>
                </a:r>
                <a:endParaRPr lang="en-US" sz="20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257800"/>
              </a:xfrm>
              <a:blipFill rotWithShape="1">
                <a:blip r:embed="rId3"/>
                <a:stretch>
                  <a:fillRect l="-1000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exactly one process ever gets elected leader.</a:t>
                </a:r>
              </a:p>
              <a:p>
                <a:r>
                  <a:rPr lang="en-US" dirty="0"/>
                  <a:t>More strongly: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baseline="-25000" dirty="0" err="1">
                        <a:latin typeface="Cambria Math"/>
                      </a:rPr>
                      <m:t>𝑚𝑎𝑥</m:t>
                    </m:r>
                    <m:r>
                      <a:rPr lang="en-US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process with the max UID,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Prove: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outputs “leader” by </a:t>
                </a:r>
                <a:r>
                  <a:rPr lang="en-US" dirty="0" smtClean="0"/>
                  <a:t>the end </a:t>
                </a:r>
                <a:r>
                  <a:rPr lang="en-US" dirty="0"/>
                  <a:t>of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No other process ever outputs “leader”.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𝑖</m:t>
                    </m:r>
                    <m:r>
                      <a:rPr lang="en-US" sz="4000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4000" baseline="-25000" dirty="0"/>
                  <a:t> </a:t>
                </a:r>
                <a:r>
                  <a:rPr lang="en-US" sz="4000" dirty="0"/>
                  <a:t>outputs “leader” after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 rounds</a:t>
                </a:r>
              </a:p>
            </p:txBody>
          </p:sp>
        </mc:Choice>
        <mc:Fallback xmlns="">
          <p:sp>
            <p:nvSpPr>
              <p:cNvPr id="317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Prove using </a:t>
                </a:r>
                <a:r>
                  <a:rPr lang="en-US" sz="2400" dirty="0"/>
                  <a:t>induction on </a:t>
                </a:r>
                <a:r>
                  <a:rPr lang="en-US" sz="2400" dirty="0" smtClean="0"/>
                  <a:t>the number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rounds?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Requires strengthening the statement, </a:t>
                </a:r>
                <a:r>
                  <a:rPr lang="en-US" sz="2400" dirty="0"/>
                  <a:t>to say </a:t>
                </a:r>
                <a:r>
                  <a:rPr lang="en-US" sz="2400" dirty="0" smtClean="0"/>
                  <a:t>something about the situation </a:t>
                </a:r>
                <a:r>
                  <a:rPr lang="en-US" sz="2400" dirty="0"/>
                  <a:t>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rounds,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0≤</m:t>
                    </m:r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0≤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rounds,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 at </a:t>
                </a:r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latin typeface="Cambria Math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𝑚𝑎𝑥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  <m:r>
                      <a:rPr lang="en-US" sz="2400" i="1" dirty="0">
                        <a:latin typeface="Cambria Math"/>
                      </a:rPr>
                      <m:t>𝑚𝑜𝑑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contains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That is,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baseline="-25000" dirty="0" err="1">
                        <a:latin typeface="Cambria Math"/>
                      </a:rPr>
                      <m:t>𝑚𝑎𝑥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makes </a:t>
                </a:r>
                <a:r>
                  <a:rPr lang="en-US" sz="2400" dirty="0"/>
                  <a:t>its way </a:t>
                </a:r>
                <a:r>
                  <a:rPr lang="en-US" sz="2400" dirty="0" smtClean="0"/>
                  <a:t>systematically around </a:t>
                </a:r>
                <a:r>
                  <a:rPr lang="en-US" sz="2400" dirty="0"/>
                  <a:t>the ring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:  </a:t>
                </a:r>
                <a:endParaRPr lang="en-US" sz="2400" dirty="0">
                  <a:solidFill>
                    <a:srgbClr val="990033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Induction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Base: 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the initialization.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Inductive step:   </a:t>
                </a:r>
                <a:r>
                  <a:rPr lang="en-US" sz="2000" dirty="0" smtClean="0"/>
                  <a:t>Because everyone </a:t>
                </a:r>
                <a:r>
                  <a:rPr lang="en-US" sz="2000" dirty="0"/>
                  <a:t>else lets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pass through</a:t>
                </a:r>
                <a:r>
                  <a:rPr lang="en-US" sz="2000" dirty="0" smtClean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Use Lemma 2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 and a little argument about </a:t>
                </a:r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baseline="30000" dirty="0">
                        <a:latin typeface="Cambria Math"/>
                      </a:rPr>
                      <m:t>𝑡h</m:t>
                    </m:r>
                  </m:oMath>
                </a14:m>
                <a:r>
                  <a:rPr lang="en-US" sz="2400" dirty="0"/>
                  <a:t> round to show that the correct output happens.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arrives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</a:rPr>
                      <m:t>𝑚𝑎𝑥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sets </a:t>
                </a:r>
                <a:r>
                  <a:rPr lang="en-US" sz="2000" dirty="0"/>
                  <a:t>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000" dirty="0"/>
                  <a:t> to leader.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l="-963" t="-223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610600" cy="2590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No one except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baseline="-25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400" dirty="0"/>
                  <a:t> ever outputs “leader”.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Again, strengthen claim: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3:</a:t>
                </a:r>
                <a:r>
                  <a:rPr lang="en-US" sz="2400" dirty="0"/>
                  <a:t>  For </a:t>
                </a:r>
                <a:r>
                  <a:rPr lang="en-US" sz="24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rounds,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  </m:t>
                    </m:r>
                    <m:r>
                      <a:rPr lang="en-US" sz="2400" i="1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𝑚𝑎𝑥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is any process in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sz="2400" i="1" dirty="0" err="1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/>
                        <a:sym typeface="Symbol" pitchFamily="18" charset="2"/>
                      </a:rPr>
                      <m:t>𝑚𝑎𝑥</m:t>
                    </m:r>
                    <m:r>
                      <a:rPr lang="en-US" sz="2400" i="1" dirty="0" err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400" i="1" dirty="0" err="1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),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’s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𝑠𝑒𝑛𝑑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doesn’t contain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doesn’t get past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𝑚𝑎𝑥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when moving around the ring.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610600" cy="2590800"/>
              </a:xfrm>
              <a:blipFill rotWithShape="1">
                <a:blip r:embed="rId2"/>
                <a:stretch>
                  <a:fillRect l="-992" t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6400800" y="4495800"/>
            <a:ext cx="2276475" cy="1866900"/>
            <a:chOff x="4032" y="952"/>
            <a:chExt cx="1434" cy="1176"/>
          </a:xfrm>
        </p:grpSpPr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4032" y="1008"/>
              <a:ext cx="1434" cy="1120"/>
              <a:chOff x="4032" y="1008"/>
              <a:chExt cx="1434" cy="1120"/>
            </a:xfrm>
          </p:grpSpPr>
          <p:grpSp>
            <p:nvGrpSpPr>
              <p:cNvPr id="32788" name="Group 20"/>
              <p:cNvGrpSpPr>
                <a:grpSpLocks/>
              </p:cNvGrpSpPr>
              <p:nvPr/>
            </p:nvGrpSpPr>
            <p:grpSpPr bwMode="auto">
              <a:xfrm>
                <a:off x="4032" y="1008"/>
                <a:ext cx="1183" cy="1120"/>
                <a:chOff x="3504" y="3095"/>
                <a:chExt cx="1183" cy="1120"/>
              </a:xfrm>
            </p:grpSpPr>
            <p:grpSp>
              <p:nvGrpSpPr>
                <p:cNvPr id="32772" name="Group 4"/>
                <p:cNvGrpSpPr>
                  <a:grpSpLocks/>
                </p:cNvGrpSpPr>
                <p:nvPr/>
              </p:nvGrpSpPr>
              <p:grpSpPr bwMode="auto">
                <a:xfrm>
                  <a:off x="3504" y="3216"/>
                  <a:ext cx="1056" cy="912"/>
                  <a:chOff x="2736" y="3072"/>
                  <a:chExt cx="1056" cy="912"/>
                </a:xfrm>
              </p:grpSpPr>
              <p:sp>
                <p:nvSpPr>
                  <p:cNvPr id="32773" name="Line 5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3168" y="31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2774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736" y="3072"/>
                    <a:ext cx="1056" cy="912"/>
                    <a:chOff x="1104" y="3072"/>
                    <a:chExt cx="1056" cy="912"/>
                  </a:xfrm>
                </p:grpSpPr>
                <p:sp>
                  <p:nvSpPr>
                    <p:cNvPr id="32775" name="Oval 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16" y="345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76" name="Oval 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77" name="Oval 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44" y="3840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78" name="Oval 1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6" y="30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79" name="Oval 1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6" y="3840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80" name="Oval 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04" y="345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781" name="Line 13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832" y="3648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2" name="Line 14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3552" y="3216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3" name="Line 15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3552" y="3648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4" name="Line 16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3168" y="39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5" name="Line 17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2832" y="3216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58" y="3095"/>
                  <a:ext cx="3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</a:t>
                  </a:r>
                  <a:r>
                    <a:rPr lang="en-US" baseline="-25000"/>
                    <a:t>max</a:t>
                  </a:r>
                </a:p>
              </p:txBody>
            </p:sp>
            <p:sp>
              <p:nvSpPr>
                <p:cNvPr id="327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52" y="3984"/>
                  <a:ext cx="1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</a:t>
                  </a:r>
                </a:p>
              </p:txBody>
            </p:sp>
          </p:grpSp>
          <p:sp>
            <p:nvSpPr>
              <p:cNvPr id="32790" name="Text Box 22"/>
              <p:cNvSpPr txBox="1">
                <a:spLocks noChangeArrowheads="1"/>
              </p:cNvSpPr>
              <p:nvPr/>
            </p:nvSpPr>
            <p:spPr bwMode="auto">
              <a:xfrm>
                <a:off x="5318" y="1655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j</a:t>
                </a:r>
              </a:p>
            </p:txBody>
          </p:sp>
        </p:grpSp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4656" y="952"/>
              <a:ext cx="688" cy="1168"/>
            </a:xfrm>
            <a:custGeom>
              <a:avLst/>
              <a:gdLst>
                <a:gd name="T0" fmla="*/ 48 w 688"/>
                <a:gd name="T1" fmla="*/ 104 h 1168"/>
                <a:gd name="T2" fmla="*/ 288 w 688"/>
                <a:gd name="T3" fmla="*/ 8 h 1168"/>
                <a:gd name="T4" fmla="*/ 624 w 688"/>
                <a:gd name="T5" fmla="*/ 152 h 1168"/>
                <a:gd name="T6" fmla="*/ 672 w 688"/>
                <a:gd name="T7" fmla="*/ 488 h 1168"/>
                <a:gd name="T8" fmla="*/ 576 w 688"/>
                <a:gd name="T9" fmla="*/ 776 h 1168"/>
                <a:gd name="T10" fmla="*/ 624 w 688"/>
                <a:gd name="T11" fmla="*/ 824 h 1168"/>
                <a:gd name="T12" fmla="*/ 576 w 688"/>
                <a:gd name="T13" fmla="*/ 872 h 1168"/>
                <a:gd name="T14" fmla="*/ 384 w 688"/>
                <a:gd name="T15" fmla="*/ 1112 h 1168"/>
                <a:gd name="T16" fmla="*/ 240 w 688"/>
                <a:gd name="T17" fmla="*/ 1160 h 1168"/>
                <a:gd name="T18" fmla="*/ 96 w 688"/>
                <a:gd name="T19" fmla="*/ 1160 h 1168"/>
                <a:gd name="T20" fmla="*/ 0 w 688"/>
                <a:gd name="T21" fmla="*/ 1112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8" h="1168">
                  <a:moveTo>
                    <a:pt x="48" y="104"/>
                  </a:moveTo>
                  <a:cubicBezTo>
                    <a:pt x="120" y="52"/>
                    <a:pt x="192" y="0"/>
                    <a:pt x="288" y="8"/>
                  </a:cubicBezTo>
                  <a:cubicBezTo>
                    <a:pt x="384" y="16"/>
                    <a:pt x="560" y="72"/>
                    <a:pt x="624" y="152"/>
                  </a:cubicBezTo>
                  <a:cubicBezTo>
                    <a:pt x="688" y="232"/>
                    <a:pt x="680" y="384"/>
                    <a:pt x="672" y="488"/>
                  </a:cubicBezTo>
                  <a:cubicBezTo>
                    <a:pt x="664" y="592"/>
                    <a:pt x="584" y="720"/>
                    <a:pt x="576" y="776"/>
                  </a:cubicBezTo>
                  <a:cubicBezTo>
                    <a:pt x="568" y="832"/>
                    <a:pt x="624" y="808"/>
                    <a:pt x="624" y="824"/>
                  </a:cubicBezTo>
                  <a:cubicBezTo>
                    <a:pt x="624" y="840"/>
                    <a:pt x="616" y="824"/>
                    <a:pt x="576" y="872"/>
                  </a:cubicBezTo>
                  <a:cubicBezTo>
                    <a:pt x="536" y="920"/>
                    <a:pt x="440" y="1064"/>
                    <a:pt x="384" y="1112"/>
                  </a:cubicBezTo>
                  <a:cubicBezTo>
                    <a:pt x="328" y="1160"/>
                    <a:pt x="288" y="1152"/>
                    <a:pt x="240" y="1160"/>
                  </a:cubicBezTo>
                  <a:cubicBezTo>
                    <a:pt x="192" y="1168"/>
                    <a:pt x="136" y="1168"/>
                    <a:pt x="96" y="1160"/>
                  </a:cubicBezTo>
                  <a:cubicBezTo>
                    <a:pt x="56" y="1152"/>
                    <a:pt x="16" y="1120"/>
                    <a:pt x="0" y="1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95" name="Rectangle 27"/>
              <p:cNvSpPr>
                <a:spLocks noChangeArrowheads="1"/>
              </p:cNvSpPr>
              <p:nvPr/>
            </p:nvSpPr>
            <p:spPr bwMode="auto">
              <a:xfrm>
                <a:off x="381000" y="3835400"/>
                <a:ext cx="5791200" cy="2514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>
                    <a:sym typeface="Symbol" pitchFamily="18" charset="2"/>
                  </a:rPr>
                  <a:t>Induction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>
                    <a:sym typeface="Symbol" pitchFamily="18" charset="2"/>
                  </a:rPr>
                  <a:t>Key fact: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𝑚𝑎𝑥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discards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(if </a:t>
                </a:r>
                <a:r>
                  <a:rPr lang="en-US" sz="2000" dirty="0" smtClean="0">
                    <a:sym typeface="Symbol" pitchFamily="18" charset="2"/>
                  </a:rPr>
                  <a:t>it hasn’t already been discarded).</a:t>
                </a:r>
                <a:endParaRPr lang="en-US" sz="2000" dirty="0">
                  <a:sym typeface="Symbol" pitchFamily="18" charset="2"/>
                </a:endParaRP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000" dirty="0">
                  <a:sym typeface="Symbol" pitchFamily="18" charset="2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ym typeface="Symbol" pitchFamily="18" charset="2"/>
                  </a:rPr>
                  <a:t>Use Lemma 3 to show that no one except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𝑚𝑎𝑥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ever receives its own UID, so no one else ever elects itself.</a:t>
                </a:r>
              </a:p>
            </p:txBody>
          </p:sp>
        </mc:Choice>
        <mc:Fallback xmlns="">
          <p:sp>
            <p:nvSpPr>
              <p:cNvPr id="32795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835400"/>
                <a:ext cx="5791200" cy="2514600"/>
              </a:xfrm>
              <a:prstGeom prst="rect">
                <a:avLst/>
              </a:prstGeom>
              <a:blipFill rotWithShape="1">
                <a:blip r:embed="rId3"/>
                <a:stretch>
                  <a:fillRect l="-1684" t="-4843" b="-4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Invariant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610600" cy="53340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200" dirty="0"/>
                  <a:t>Lemmas 2 and 3 are examples of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invariants---properties that are true in all reachable states.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Another invariant:  </a:t>
                </a: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dirty="0" smtClean="0">
                        <a:latin typeface="Cambria Math"/>
                      </a:rPr>
                      <m:t> = 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then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200" dirty="0"/>
                  <a:t> variable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  <m:r>
                      <a:rPr lang="en-US" sz="2200" i="1" baseline="-25000" dirty="0" err="1">
                        <a:latin typeface="Cambria Math"/>
                      </a:rPr>
                      <m:t>𝑚𝑎𝑥</m:t>
                    </m:r>
                    <m:r>
                      <a:rPr lang="en-US" sz="2200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en-US" sz="2200" dirty="0"/>
                  <a:t> leader.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200" dirty="0"/>
                  <a:t>U</a:t>
                </a:r>
                <a:r>
                  <a:rPr lang="en-US" sz="2200" dirty="0" smtClean="0"/>
                  <a:t>sually </a:t>
                </a:r>
                <a:r>
                  <a:rPr lang="en-US" sz="2200" dirty="0"/>
                  <a:t>proved by induction on the number of steps in an execution.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Usually </a:t>
                </a:r>
                <a:r>
                  <a:rPr lang="en-US" sz="2000" dirty="0"/>
                  <a:t>need to </a:t>
                </a:r>
                <a:r>
                  <a:rPr lang="en-US" sz="2000" dirty="0" smtClean="0"/>
                  <a:t>strengthen them, </a:t>
                </a:r>
                <a:r>
                  <a:rPr lang="en-US" sz="2000" dirty="0"/>
                  <a:t>to prove </a:t>
                </a:r>
                <a:r>
                  <a:rPr lang="en-US" sz="2000" dirty="0" smtClean="0"/>
                  <a:t>them by </a:t>
                </a:r>
                <a:r>
                  <a:rPr lang="en-US" sz="2000" dirty="0"/>
                  <a:t>induction.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Inductive step requires case analysis.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200" dirty="0"/>
                  <a:t>In this class: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We’ll outline key steps of invariant proofs, not present all details.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We’ll assume you </a:t>
                </a:r>
                <a:r>
                  <a:rPr lang="en-US" sz="2000" dirty="0" smtClean="0"/>
                  <a:t>could </a:t>
                </a:r>
                <a:r>
                  <a:rPr lang="en-US" sz="2000" dirty="0"/>
                  <a:t>fill in the details if </a:t>
                </a:r>
                <a:r>
                  <a:rPr lang="en-US" sz="2000" dirty="0" smtClean="0"/>
                  <a:t>necessary. 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You should work </a:t>
                </a:r>
                <a:r>
                  <a:rPr lang="en-US" sz="2000" dirty="0"/>
                  <a:t>out at least a few examples in detail.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200" dirty="0"/>
                  <a:t>Invariant proofs </a:t>
                </a:r>
                <a:r>
                  <a:rPr lang="en-US" sz="2200" dirty="0" smtClean="0"/>
                  <a:t>are overkill for this simple example, but:</a:t>
                </a:r>
                <a:r>
                  <a:rPr lang="en-US" sz="2200" dirty="0"/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Similar proofs work for much harder synchronous algorithms.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Also for asynchronous algorithms, and partially synchronous algorithms.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 properties, and proofs, are more subtle in those settings.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200" dirty="0">
                    <a:solidFill>
                      <a:srgbClr val="990033"/>
                    </a:solidFill>
                  </a:rPr>
                  <a:t>Invariants are the most </a:t>
                </a:r>
                <a:r>
                  <a:rPr lang="en-US" sz="2200" dirty="0" smtClean="0">
                    <a:solidFill>
                      <a:srgbClr val="990033"/>
                    </a:solidFill>
                  </a:rPr>
                  <a:t>useful tool </a:t>
                </a:r>
                <a:r>
                  <a:rPr lang="en-US" sz="2200" dirty="0">
                    <a:solidFill>
                      <a:srgbClr val="990033"/>
                    </a:solidFill>
                  </a:rPr>
                  <a:t>for proving properties of distributed </a:t>
                </a:r>
                <a:r>
                  <a:rPr lang="en-US" sz="2200" dirty="0" smtClean="0">
                    <a:solidFill>
                      <a:srgbClr val="990033"/>
                    </a:solidFill>
                  </a:rPr>
                  <a:t>algorithms</a:t>
                </a:r>
                <a:r>
                  <a:rPr lang="en-US" sz="2200" dirty="0">
                    <a:solidFill>
                      <a:srgbClr val="99003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3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610600" cy="5334000"/>
              </a:xfrm>
              <a:blipFill rotWithShape="1">
                <a:blip r:embed="rId3"/>
                <a:stretch>
                  <a:fillRect l="-778" t="-1829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3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Complexity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257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What to measure?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Time </a:t>
                </a:r>
                <a:r>
                  <a:rPr lang="en-US" sz="2000" dirty="0"/>
                  <a:t>= number of rounds until “leader”: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Communication </a:t>
                </a:r>
                <a:r>
                  <a:rPr lang="en-US" sz="2000" dirty="0">
                    <a:sym typeface="Symbol" pitchFamily="18" charset="2"/>
                  </a:rPr>
                  <a:t>= number of single-hop messages: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</m:oMath>
                </a14:m>
                <a:endParaRPr lang="en-US" sz="2000" baseline="300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Variations: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Non-leaders announce “non-leader”: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Any process announces “non-leader” as soon as it sees a UID higher than its own.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No extra costs.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Everyone announces who the leader is: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At end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rounds, everyone knows the max.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No extra costs.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Relies on synchrony and knowledge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Or, leader sends a special “report” message around the ring.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800" dirty="0" smtClean="0">
                    <a:sym typeface="Symbol" pitchFamily="18" charset="2"/>
                  </a:rPr>
                  <a:t>Total time</a:t>
                </a:r>
                <a:r>
                  <a:rPr lang="en-US" sz="1800" dirty="0">
                    <a:sym typeface="Symbol" pitchFamily="18" charset="2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 2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3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Communication: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1800" i="1" baseline="30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2 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+ 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3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Doesn’t rely on synchrony or knowledge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257800"/>
              </a:xfrm>
              <a:blipFill rotWithShape="1">
                <a:blip r:embed="rId3"/>
                <a:stretch>
                  <a:fillRect l="-1000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Formally:  Add </a:t>
                </a:r>
                <a:r>
                  <a:rPr lang="en-US" sz="2800" dirty="0">
                    <a:solidFill>
                      <a:srgbClr val="990033"/>
                    </a:solidFill>
                  </a:rPr>
                  <a:t>halt states</a:t>
                </a:r>
                <a:r>
                  <a:rPr lang="en-US" sz="2800" dirty="0"/>
                  <a:t>, special “looping” states from which all transitions leave the state unchanged, and that generate no messages.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For all problem variations: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Can halt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rounds.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Depends on synchrony and knowledge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Or, halt after receiving leader’s “report” message.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Does not depend on synchrony or knowledge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Q:</a:t>
                </a:r>
                <a:r>
                  <a:rPr lang="en-US" sz="2800" dirty="0"/>
                  <a:t>  Can a process just halt </a:t>
                </a:r>
                <a:r>
                  <a:rPr lang="en-US" sz="2800" dirty="0" smtClean="0"/>
                  <a:t>(for the </a:t>
                </a:r>
                <a:r>
                  <a:rPr lang="en-US" sz="2800" dirty="0"/>
                  <a:t>basic </a:t>
                </a:r>
                <a:r>
                  <a:rPr lang="en-US" sz="2800" dirty="0" smtClean="0"/>
                  <a:t>problem) </a:t>
                </a:r>
                <a:r>
                  <a:rPr lang="en-US" sz="2800" dirty="0"/>
                  <a:t>after it sees and relays some UID larger than its own?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No---it must stay alive to relay later messages.</a:t>
                </a:r>
              </a:p>
              <a:p>
                <a:pPr lvl="2">
                  <a:lnSpc>
                    <a:spcPct val="9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259" t="-2156" r="-140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Reducing the communication complexity </a:t>
            </a:r>
            <a:r>
              <a:rPr lang="en-US" sz="4000">
                <a:solidFill>
                  <a:srgbClr val="006600"/>
                </a:solidFill>
              </a:rPr>
              <a:t>[Hirschberg, Sinclair]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2578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/>
                  <a:t>rather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baseline="30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Assumptions: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Bidirectional communication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Ring size not known.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UIDs with comparisons only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Idea: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Successive doubling strategy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Used in many distributed </a:t>
                </a:r>
                <a:r>
                  <a:rPr lang="en-US" sz="2000" dirty="0" smtClean="0"/>
                  <a:t>algorithms </a:t>
                </a:r>
                <a:r>
                  <a:rPr lang="en-US" sz="2000" dirty="0"/>
                  <a:t>where network size is unknown.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Each process sends a UID token in both directions, to successively greater distances (double each time).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Going outbound:  Token is discarded if it reaches a node whose UID is bigger.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Going inbound:  Everyone passes the token back.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Process begins next phase only if/when it gets both its tokens back.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Process that gets its own token in outbound direction, elects itself the leader.  </a:t>
                </a:r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257800"/>
              </a:xfrm>
              <a:blipFill rotWithShape="1">
                <a:blip r:embed="rId3"/>
                <a:stretch>
                  <a:fillRect l="-1000" t="-22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5257800" y="1981200"/>
            <a:ext cx="3276600" cy="228600"/>
            <a:chOff x="3312" y="1248"/>
            <a:chExt cx="2064" cy="144"/>
          </a:xfrm>
        </p:grpSpPr>
        <p:sp>
          <p:nvSpPr>
            <p:cNvPr id="39946" name="Oval 10"/>
            <p:cNvSpPr>
              <a:spLocks noChangeAspect="1" noChangeArrowheads="1"/>
            </p:cNvSpPr>
            <p:nvPr/>
          </p:nvSpPr>
          <p:spPr bwMode="auto">
            <a:xfrm>
              <a:off x="475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Oval 11"/>
            <p:cNvSpPr>
              <a:spLocks noChangeAspect="1" noChangeArrowheads="1"/>
            </p:cNvSpPr>
            <p:nvPr/>
          </p:nvSpPr>
          <p:spPr bwMode="auto">
            <a:xfrm>
              <a:off x="403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spect="1" noChangeArrowheads="1"/>
            </p:cNvSpPr>
            <p:nvPr/>
          </p:nvSpPr>
          <p:spPr bwMode="auto">
            <a:xfrm>
              <a:off x="355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Oval 13"/>
            <p:cNvSpPr>
              <a:spLocks noChangeAspect="1" noChangeArrowheads="1"/>
            </p:cNvSpPr>
            <p:nvPr/>
          </p:nvSpPr>
          <p:spPr bwMode="auto">
            <a:xfrm>
              <a:off x="451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Oval 14"/>
            <p:cNvSpPr>
              <a:spLocks noChangeAspect="1" noChangeArrowheads="1"/>
            </p:cNvSpPr>
            <p:nvPr/>
          </p:nvSpPr>
          <p:spPr bwMode="auto">
            <a:xfrm>
              <a:off x="379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Oval 15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Oval 25"/>
            <p:cNvSpPr>
              <a:spLocks noChangeAspect="1" noChangeArrowheads="1"/>
            </p:cNvSpPr>
            <p:nvPr/>
          </p:nvSpPr>
          <p:spPr bwMode="auto">
            <a:xfrm>
              <a:off x="499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Oval 26"/>
            <p:cNvSpPr>
              <a:spLocks noChangeAspect="1" noChangeArrowheads="1"/>
            </p:cNvSpPr>
            <p:nvPr/>
          </p:nvSpPr>
          <p:spPr bwMode="auto">
            <a:xfrm>
              <a:off x="427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Oval 27"/>
            <p:cNvSpPr>
              <a:spLocks noChangeAspect="1" noChangeArrowheads="1"/>
            </p:cNvSpPr>
            <p:nvPr/>
          </p:nvSpPr>
          <p:spPr bwMode="auto">
            <a:xfrm>
              <a:off x="523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08" name="Group 72"/>
          <p:cNvGrpSpPr>
            <a:grpSpLocks/>
          </p:cNvGrpSpPr>
          <p:nvPr/>
        </p:nvGrpSpPr>
        <p:grpSpPr bwMode="auto">
          <a:xfrm>
            <a:off x="5334000" y="2362200"/>
            <a:ext cx="3124200" cy="914400"/>
            <a:chOff x="3360" y="1488"/>
            <a:chExt cx="1968" cy="576"/>
          </a:xfrm>
        </p:grpSpPr>
        <p:grpSp>
          <p:nvGrpSpPr>
            <p:cNvPr id="39971" name="Group 35"/>
            <p:cNvGrpSpPr>
              <a:grpSpLocks/>
            </p:cNvGrpSpPr>
            <p:nvPr/>
          </p:nvGrpSpPr>
          <p:grpSpPr bwMode="auto">
            <a:xfrm>
              <a:off x="4080" y="1488"/>
              <a:ext cx="528" cy="96"/>
              <a:chOff x="4080" y="1488"/>
              <a:chExt cx="528" cy="96"/>
            </a:xfrm>
          </p:grpSpPr>
          <p:sp>
            <p:nvSpPr>
              <p:cNvPr id="39967" name="Line 31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Line 32"/>
              <p:cNvSpPr>
                <a:spLocks noChangeShapeType="1"/>
              </p:cNvSpPr>
              <p:nvPr/>
            </p:nvSpPr>
            <p:spPr bwMode="auto">
              <a:xfrm flipH="1">
                <a:off x="4080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/>
            </p:nvSpPr>
            <p:spPr bwMode="auto">
              <a:xfrm flipH="1">
                <a:off x="436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2" name="Group 36"/>
            <p:cNvGrpSpPr>
              <a:grpSpLocks/>
            </p:cNvGrpSpPr>
            <p:nvPr/>
          </p:nvGrpSpPr>
          <p:grpSpPr bwMode="auto">
            <a:xfrm>
              <a:off x="4080" y="1728"/>
              <a:ext cx="528" cy="96"/>
              <a:chOff x="4080" y="1488"/>
              <a:chExt cx="528" cy="96"/>
            </a:xfrm>
          </p:grpSpPr>
          <p:sp>
            <p:nvSpPr>
              <p:cNvPr id="39973" name="Line 37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4" name="Line 38"/>
              <p:cNvSpPr>
                <a:spLocks noChangeShapeType="1"/>
              </p:cNvSpPr>
              <p:nvPr/>
            </p:nvSpPr>
            <p:spPr bwMode="auto">
              <a:xfrm flipH="1">
                <a:off x="4080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5" name="Line 39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6" name="Line 40"/>
              <p:cNvSpPr>
                <a:spLocks noChangeShapeType="1"/>
              </p:cNvSpPr>
              <p:nvPr/>
            </p:nvSpPr>
            <p:spPr bwMode="auto">
              <a:xfrm flipH="1">
                <a:off x="436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5" name="Group 59"/>
            <p:cNvGrpSpPr>
              <a:grpSpLocks/>
            </p:cNvGrpSpPr>
            <p:nvPr/>
          </p:nvGrpSpPr>
          <p:grpSpPr bwMode="auto">
            <a:xfrm>
              <a:off x="4080" y="1968"/>
              <a:ext cx="240" cy="96"/>
              <a:chOff x="4080" y="1968"/>
              <a:chExt cx="240" cy="96"/>
            </a:xfrm>
          </p:grpSpPr>
          <p:sp>
            <p:nvSpPr>
              <p:cNvPr id="39979" name="Line 43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Line 4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2" name="Group 46"/>
            <p:cNvGrpSpPr>
              <a:grpSpLocks/>
            </p:cNvGrpSpPr>
            <p:nvPr/>
          </p:nvGrpSpPr>
          <p:grpSpPr bwMode="auto">
            <a:xfrm>
              <a:off x="4368" y="1968"/>
              <a:ext cx="240" cy="96"/>
              <a:chOff x="4368" y="1968"/>
              <a:chExt cx="240" cy="96"/>
            </a:xfrm>
          </p:grpSpPr>
          <p:sp>
            <p:nvSpPr>
              <p:cNvPr id="39978" name="Line 42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1" name="Line 45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3" name="Group 47"/>
            <p:cNvGrpSpPr>
              <a:grpSpLocks/>
            </p:cNvGrpSpPr>
            <p:nvPr/>
          </p:nvGrpSpPr>
          <p:grpSpPr bwMode="auto">
            <a:xfrm>
              <a:off x="4608" y="1728"/>
              <a:ext cx="240" cy="96"/>
              <a:chOff x="4368" y="1968"/>
              <a:chExt cx="240" cy="96"/>
            </a:xfrm>
          </p:grpSpPr>
          <p:sp>
            <p:nvSpPr>
              <p:cNvPr id="39984" name="Line 48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6" name="Group 50"/>
            <p:cNvGrpSpPr>
              <a:grpSpLocks/>
            </p:cNvGrpSpPr>
            <p:nvPr/>
          </p:nvGrpSpPr>
          <p:grpSpPr bwMode="auto">
            <a:xfrm>
              <a:off x="4608" y="1968"/>
              <a:ext cx="240" cy="96"/>
              <a:chOff x="4368" y="1968"/>
              <a:chExt cx="240" cy="96"/>
            </a:xfrm>
          </p:grpSpPr>
          <p:sp>
            <p:nvSpPr>
              <p:cNvPr id="39987" name="Line 51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52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9" name="Group 53"/>
            <p:cNvGrpSpPr>
              <a:grpSpLocks/>
            </p:cNvGrpSpPr>
            <p:nvPr/>
          </p:nvGrpSpPr>
          <p:grpSpPr bwMode="auto">
            <a:xfrm>
              <a:off x="4848" y="1968"/>
              <a:ext cx="240" cy="96"/>
              <a:chOff x="4368" y="1968"/>
              <a:chExt cx="240" cy="96"/>
            </a:xfrm>
          </p:grpSpPr>
          <p:sp>
            <p:nvSpPr>
              <p:cNvPr id="39990" name="Line 54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2" name="Group 56"/>
            <p:cNvGrpSpPr>
              <a:grpSpLocks/>
            </p:cNvGrpSpPr>
            <p:nvPr/>
          </p:nvGrpSpPr>
          <p:grpSpPr bwMode="auto">
            <a:xfrm>
              <a:off x="5088" y="1968"/>
              <a:ext cx="240" cy="96"/>
              <a:chOff x="4368" y="1968"/>
              <a:chExt cx="240" cy="96"/>
            </a:xfrm>
          </p:grpSpPr>
          <p:sp>
            <p:nvSpPr>
              <p:cNvPr id="39993" name="Line 57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Line 58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6" name="Group 60"/>
            <p:cNvGrpSpPr>
              <a:grpSpLocks/>
            </p:cNvGrpSpPr>
            <p:nvPr/>
          </p:nvGrpSpPr>
          <p:grpSpPr bwMode="auto">
            <a:xfrm>
              <a:off x="3360" y="1968"/>
              <a:ext cx="240" cy="96"/>
              <a:chOff x="4080" y="1968"/>
              <a:chExt cx="240" cy="96"/>
            </a:xfrm>
          </p:grpSpPr>
          <p:sp>
            <p:nvSpPr>
              <p:cNvPr id="39997" name="Line 61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8" name="Line 62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9" name="Group 63"/>
            <p:cNvGrpSpPr>
              <a:grpSpLocks/>
            </p:cNvGrpSpPr>
            <p:nvPr/>
          </p:nvGrpSpPr>
          <p:grpSpPr bwMode="auto">
            <a:xfrm>
              <a:off x="3600" y="1968"/>
              <a:ext cx="240" cy="96"/>
              <a:chOff x="4080" y="1968"/>
              <a:chExt cx="240" cy="96"/>
            </a:xfrm>
          </p:grpSpPr>
          <p:sp>
            <p:nvSpPr>
              <p:cNvPr id="40000" name="Line 64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1" name="Line 65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2" name="Group 66"/>
            <p:cNvGrpSpPr>
              <a:grpSpLocks/>
            </p:cNvGrpSpPr>
            <p:nvPr/>
          </p:nvGrpSpPr>
          <p:grpSpPr bwMode="auto">
            <a:xfrm>
              <a:off x="3840" y="1968"/>
              <a:ext cx="240" cy="96"/>
              <a:chOff x="4080" y="1968"/>
              <a:chExt cx="240" cy="96"/>
            </a:xfrm>
          </p:grpSpPr>
          <p:sp>
            <p:nvSpPr>
              <p:cNvPr id="40003" name="Line 67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4" name="Line 68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5" name="Group 69"/>
            <p:cNvGrpSpPr>
              <a:grpSpLocks/>
            </p:cNvGrpSpPr>
            <p:nvPr/>
          </p:nvGrpSpPr>
          <p:grpSpPr bwMode="auto">
            <a:xfrm>
              <a:off x="3840" y="1728"/>
              <a:ext cx="240" cy="96"/>
              <a:chOff x="4080" y="1968"/>
              <a:chExt cx="240" cy="96"/>
            </a:xfrm>
          </p:grpSpPr>
          <p:sp>
            <p:nvSpPr>
              <p:cNvPr id="40006" name="Line 70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7" name="Line 71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009" name="Group 73"/>
          <p:cNvGrpSpPr>
            <a:grpSpLocks/>
          </p:cNvGrpSpPr>
          <p:nvPr/>
        </p:nvGrpSpPr>
        <p:grpSpPr bwMode="auto">
          <a:xfrm>
            <a:off x="6019800" y="1828800"/>
            <a:ext cx="1676400" cy="1447800"/>
            <a:chOff x="1104" y="3072"/>
            <a:chExt cx="1056" cy="912"/>
          </a:xfrm>
        </p:grpSpPr>
        <p:grpSp>
          <p:nvGrpSpPr>
            <p:cNvPr id="40010" name="Group 74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40011" name="Line 7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Line 7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3" name="Group 77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40014" name="Oval 7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5" name="Oval 7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6" name="Oval 8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7" name="Oval 8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8" name="Oval 8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9" name="Oval 83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20" name="Group 84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40021" name="Line 8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2" name="Line 8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4002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6" name="Group 90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40027" name="Line 9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8" name="Line 9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9" name="Group 93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1" name="Line 95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32" name="Group 96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40033" name="Line 97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4" name="Line 98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17549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terms of formal model: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local process description.</a:t>
            </a:r>
          </a:p>
          <a:p>
            <a:r>
              <a:rPr lang="en-US" dirty="0"/>
              <a:t>Involves bookkeeping, with hop counts.</a:t>
            </a:r>
          </a:p>
          <a:p>
            <a:r>
              <a:rPr lang="en-US" dirty="0"/>
              <a:t>LTTR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(p. 33)</a:t>
            </a:r>
          </a:p>
        </p:txBody>
      </p:sp>
    </p:spTree>
    <p:extLst>
      <p:ext uri="{BB962C8B-B14F-4D97-AF65-F5344CB8AC3E}">
        <p14:creationId xmlns:p14="http://schemas.microsoft.com/office/powerpoint/2010/main" val="4184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theoretical CS course.</a:t>
            </a:r>
          </a:p>
          <a:p>
            <a:r>
              <a:rPr lang="en-US" sz="3000" dirty="0" smtClean="0"/>
              <a:t>Takes a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mathematical approach to studying distributed algorithms.</a:t>
            </a:r>
          </a:p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Q:</a:t>
            </a:r>
            <a:r>
              <a:rPr lang="en-US" sz="3000" dirty="0" smtClean="0"/>
              <a:t>  What does that mean?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Approach: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Define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r>
              <a:rPr lang="en-US" sz="2600" dirty="0" smtClean="0"/>
              <a:t> of distributed </a:t>
            </a:r>
            <a:r>
              <a:rPr lang="en-US" sz="2600" dirty="0"/>
              <a:t>computing </a:t>
            </a:r>
            <a:r>
              <a:rPr lang="en-US" sz="2600" dirty="0" smtClean="0"/>
              <a:t>platforms</a:t>
            </a:r>
            <a:r>
              <a:rPr lang="en-US" sz="2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Define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abstract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problems </a:t>
            </a:r>
            <a:r>
              <a:rPr lang="en-US" sz="2600" dirty="0" smtClean="0"/>
              <a:t>to solve in distributed systems.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Develop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algorithms </a:t>
            </a:r>
            <a:r>
              <a:rPr lang="en-US" sz="2600" dirty="0"/>
              <a:t>that solve the </a:t>
            </a:r>
            <a:r>
              <a:rPr lang="en-US" sz="2600" dirty="0" smtClean="0"/>
              <a:t>problems on the platforms.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Analyze </a:t>
            </a:r>
            <a:r>
              <a:rPr lang="en-US" sz="2600" dirty="0" smtClean="0"/>
              <a:t>their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complexity.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Try to improve (“optimize”) them.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Identify inherent limitations, prove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lower bounds </a:t>
            </a:r>
            <a:r>
              <a:rPr lang="en-US" sz="2600" dirty="0" smtClean="0"/>
              <a:t>and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impossibility results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Like </a:t>
            </a:r>
            <a:r>
              <a:rPr lang="en-US" sz="3000" dirty="0" smtClean="0"/>
              <a:t>theory for sequential </a:t>
            </a:r>
            <a:r>
              <a:rPr lang="en-US" sz="3000" dirty="0" err="1" smtClean="0"/>
              <a:t>algs</a:t>
            </a:r>
            <a:r>
              <a:rPr lang="en-US" sz="3000" dirty="0" smtClean="0"/>
              <a:t>, </a:t>
            </a:r>
            <a:r>
              <a:rPr lang="en-US" sz="3000" dirty="0"/>
              <a:t>but more complicated.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Time: </a:t>
                </a:r>
              </a:p>
              <a:p>
                <a:pPr lvl="1"/>
                <a:r>
                  <a:rPr lang="en-US" dirty="0"/>
                  <a:t>Worse than </a:t>
                </a:r>
                <a:r>
                  <a:rPr lang="en-US" dirty="0">
                    <a:solidFill>
                      <a:srgbClr val="006600"/>
                    </a:solidFill>
                  </a:rPr>
                  <a:t>[LCR]</a:t>
                </a:r>
                <a:r>
                  <a:rPr lang="en-US" dirty="0"/>
                  <a:t> but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for each phase is twice the previous, so total time is dominated by last complete phase (geometric series).</a:t>
                </a:r>
              </a:p>
              <a:p>
                <a:pPr lvl="1"/>
                <a:r>
                  <a:rPr lang="en-US" dirty="0"/>
                  <a:t>Last phase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total is also.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dirty="0"/>
                  <a:t>Communication bound: 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4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sz="4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⁡</m:t>
                    </m:r>
                    <m:r>
                      <a:rPr lang="en-US" sz="4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4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0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029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1+⌈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phases, numbered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0,1,2</m:t>
                    </m:r>
                    <m:r>
                      <a:rPr lang="en-US" sz="2400" i="1" dirty="0">
                        <a:latin typeface="Cambria Math"/>
                      </a:rPr>
                      <m:t>,…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Phase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:  All send messages </a:t>
                </a:r>
                <a:r>
                  <a:rPr lang="en-US" sz="2400" dirty="0" smtClean="0"/>
                  <a:t>one hop both </a:t>
                </a:r>
                <a:r>
                  <a:rPr lang="en-US" sz="2400" dirty="0"/>
                  <a:t>ways,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 4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messages.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&gt; 0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: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Within any block </a:t>
                </a:r>
                <a:r>
                  <a:rPr lang="en-US" sz="2000" dirty="0" smtClean="0"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baseline="30000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baseline="30000" dirty="0" smtClean="0">
                    <a:sym typeface="Symbol" pitchFamily="18" charset="2"/>
                  </a:rPr>
                  <a:t>-1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+ 1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consecutive processes, at most one is still alive at the start of 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Others’ tokens discarded in earlier phases, stop participating.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So at </a:t>
                </a:r>
                <a:r>
                  <a:rPr lang="en-US" sz="2000" dirty="0" smtClean="0">
                    <a:sym typeface="Symbol" pitchFamily="18" charset="2"/>
                  </a:rPr>
                  <a:t>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⌊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/ </a:t>
                </a:r>
                <a:r>
                  <a:rPr lang="en-US" sz="2000" dirty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baseline="30000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baseline="30000" dirty="0">
                    <a:sym typeface="Symbol" pitchFamily="18" charset="2"/>
                  </a:rPr>
                  <a:t>-1</a:t>
                </a:r>
                <a:r>
                  <a:rPr lang="en-US" sz="2000" dirty="0">
                    <a:sym typeface="Symbol" pitchFamily="18" charset="2"/>
                  </a:rPr>
                  <a:t> + 1)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⌋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start 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Total number of messages at 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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4 (2</m:t>
                    </m:r>
                    <m:r>
                      <a:rPr lang="en-US" sz="2000" i="1" baseline="30000" dirty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⌊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>
                        <a:sym typeface="Symbol" pitchFamily="18" charset="2"/>
                      </a:rPr>
                      <m:t> / (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baseline="30000" dirty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m:rPr>
                        <m:nor/>
                      </m:rPr>
                      <a:rPr lang="en-US" sz="2000" baseline="30000" dirty="0">
                        <a:sym typeface="Symbol" pitchFamily="18" charset="2"/>
                      </a:rPr>
                      <m:t>−1</m:t>
                    </m:r>
                    <m:r>
                      <m:rPr>
                        <m:nor/>
                      </m:rPr>
                      <a:rPr lang="en-US" sz="2000" dirty="0">
                        <a:sym typeface="Symbol" pitchFamily="18" charset="2"/>
                      </a:rPr>
                      <m:t> + 1) 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⌋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8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So total communication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8 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(1 + 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⁡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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) = 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⁡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029200"/>
              </a:xfrm>
              <a:blipFill rotWithShape="1">
                <a:blip r:embed="rId4"/>
                <a:stretch>
                  <a:fillRect l="-1000" t="-2303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3889952" y="4267200"/>
            <a:ext cx="1679575" cy="1260475"/>
            <a:chOff x="480" y="3216"/>
            <a:chExt cx="1058" cy="794"/>
          </a:xfrm>
        </p:grpSpPr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 flipV="1">
              <a:off x="1008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480" y="3600"/>
              <a:ext cx="105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 and back, </a:t>
              </a:r>
            </a:p>
            <a:p>
              <a:r>
                <a:rPr lang="en-US"/>
                <a:t>both directions</a:t>
              </a:r>
            </a:p>
          </p:txBody>
        </p:sp>
      </p:grp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5716760" y="4155697"/>
            <a:ext cx="1310519" cy="915988"/>
            <a:chOff x="1680" y="3216"/>
            <a:chExt cx="788" cy="488"/>
          </a:xfrm>
        </p:grpSpPr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817" y="3504"/>
              <a:ext cx="65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 flipV="1">
              <a:off x="1680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537325" y="5751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/>
              <a:t>Non-comparison-based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534400" cy="5181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 Can we improve on worst-case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messages to elect a leader in a ring, if UIDs can be manipulated using arithmetic?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Yes, easily!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Consider case where: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known,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Ring is </a:t>
                </a:r>
                <a:r>
                  <a:rPr lang="en-US" sz="2000" dirty="0" smtClean="0"/>
                  <a:t>unidirectional,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UIDs are positive integers, allowing arithmetic.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Algorithm: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Phases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1,2,3,…</m:t>
                    </m:r>
                    <m:r>
                      <a:rPr lang="en-US" sz="2000" b="0" i="0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/>
                  <a:t>each consisting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rounds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Devoted to UID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If process has UID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, circulates it at beginning of phase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Others who receive it pass it on, then become passive (or halt).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Elects </a:t>
                </a:r>
                <a:r>
                  <a:rPr lang="en-US" sz="2400" dirty="0" smtClean="0"/>
                  <a:t>min.</a:t>
                </a:r>
                <a:endParaRPr lang="en-US" sz="2400" dirty="0"/>
              </a:p>
            </p:txBody>
          </p:sp>
        </mc:Choice>
        <mc:Fallback xmlns="">
          <p:sp>
            <p:nvSpPr>
              <p:cNvPr id="48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534400" cy="5181600"/>
              </a:xfrm>
              <a:blipFill rotWithShape="1">
                <a:blip r:embed="rId2"/>
                <a:stretch>
                  <a:fillRect l="-1000" t="-223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934200" y="2743200"/>
            <a:ext cx="1676400" cy="1447800"/>
            <a:chOff x="2736" y="3072"/>
            <a:chExt cx="1056" cy="912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34" name="Group 6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48135" name="Oval 7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6" name="Oval 8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7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Oval 10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Oval 12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07420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029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Communication: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Just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(one-hop) messages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Time: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𝑚𝑖𝑛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Practical only if </a:t>
                </a:r>
                <a:r>
                  <a:rPr lang="en-US" sz="2000" dirty="0"/>
                  <a:t>the UIDs are small integers.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What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unknown?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Can still get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messages, though now the time is even worse: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(2</m:t>
                    </m:r>
                    <m:r>
                      <a:rPr lang="en-US" sz="2400" i="1" baseline="30000" dirty="0">
                        <a:latin typeface="Cambria Math"/>
                      </a:rPr>
                      <m:t>𝑢𝑚𝑖𝑛</m:t>
                    </m:r>
                    <m:r>
                      <a:rPr lang="en-US" sz="2400" i="1" baseline="30000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VariableSpeeds</a:t>
                </a:r>
                <a:r>
                  <a:rPr lang="en-US" sz="2000" dirty="0"/>
                  <a:t> algorithm, </a:t>
                </a:r>
                <a:r>
                  <a:rPr 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Section </a:t>
                </a:r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3.5.2.</a:t>
                </a:r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Different UIDs travel around the ring at different speeds, smaller UIDs traveling </a:t>
                </a:r>
                <a:r>
                  <a:rPr lang="en-US" sz="2000" dirty="0" smtClean="0"/>
                  <a:t>faster.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UID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 moves </a:t>
                </a:r>
                <a:r>
                  <a:rPr lang="en-US" sz="2000" dirty="0" smtClean="0"/>
                  <a:t>one </a:t>
                </a:r>
                <a:r>
                  <a:rPr lang="en-US" sz="2000" dirty="0"/>
                  <a:t>hop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baseline="30000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rounds.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Smallest UID gets all the way around before next smallest has gone half-way, etc.</a:t>
                </a: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029200"/>
              </a:xfrm>
              <a:blipFill rotWithShape="1">
                <a:blip r:embed="rId2"/>
                <a:stretch>
                  <a:fillRect l="-1000" t="-2303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6934200" y="1600200"/>
            <a:ext cx="1676400" cy="1447800"/>
            <a:chOff x="2736" y="3072"/>
            <a:chExt cx="1056" cy="912"/>
          </a:xfrm>
        </p:grpSpPr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58" name="Group 6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49159" name="Oval 7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0" name="Oval 8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1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2" name="Oval 10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3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4" name="Oval 12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535988" cy="5106988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>
                    <a:solidFill>
                      <a:srgbClr val="990033"/>
                    </a:solidFill>
                  </a:rPr>
                  <a:t>Q:  Can we get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smaller </a:t>
                </a:r>
                <a:r>
                  <a:rPr lang="en-US" dirty="0">
                    <a:solidFill>
                      <a:srgbClr val="990033"/>
                    </a:solidFill>
                  </a:rPr>
                  <a:t>message complexity for comparison-based algorithms?</a:t>
                </a:r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Ω(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lower bound (next time).</a:t>
                </a:r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Assumptions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Comparison-based algorithm,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Deterministic,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Unique start state (except for UID).</a:t>
                </a:r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535988" cy="5106988"/>
              </a:xfrm>
              <a:blipFill rotWithShape="1">
                <a:blip r:embed="rId3"/>
                <a:stretch>
                  <a:fillRect t="-238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1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Comparison-based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4878388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All decisions determined only by relative order of UIDs: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Identical start states, except for UID.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Manipulate UIDs only by copying, sending, receiving, and comparing them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(&lt;, =, &gt;).</m:t>
                    </m:r>
                  </m:oMath>
                </a14:m>
                <a:endParaRPr lang="en-US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Can use results of comparisons to decide what to do:</a:t>
                </a:r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State transition</a:t>
                </a:r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What (if anything) to send to neighbors</a:t>
                </a:r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Whether to elect self leader</a:t>
                </a:r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4878388"/>
              </a:xfrm>
              <a:blipFill rotWithShape="1">
                <a:blip r:embed="rId3"/>
                <a:stretch>
                  <a:fillRect t="-2625" r="-264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0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Lower bound proof: 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6363"/>
                <a:ext cx="8228013" cy="4719637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there is a 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 err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in which any leader election algorithm has: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Ω(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“active” rounds (in which messages are sent).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Ω(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/ 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messages </a:t>
                </a:r>
                <a:r>
                  <a:rPr lang="en-US" sz="2000" dirty="0"/>
                  <a:t>sent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active </a:t>
                </a:r>
                <a:r>
                  <a:rPr lang="en-US" sz="2000" dirty="0"/>
                  <a:t>round.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Ω(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messages </a:t>
                </a:r>
                <a:r>
                  <a:rPr lang="en-US" sz="2000" dirty="0"/>
                  <a:t>total.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Choose 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 err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with a great deal of symmetry in ordering pattern of UIDs.</a:t>
                </a:r>
                <a:endParaRPr lang="en-US" sz="2400" dirty="0">
                  <a:solidFill>
                    <a:srgbClr val="990033"/>
                  </a:solidFill>
                </a:endParaRP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Key lemma:</a:t>
                </a:r>
                <a:r>
                  <a:rPr lang="en-US" sz="2400" dirty="0"/>
                  <a:t>  Processes whose neighborhoods have the same ordering pattern act the same, until information from outside their neighborhoods reaches them.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Need many active rounds to break symmetry.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During those rounds, symmetric processes send together.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Details next </a:t>
                </a:r>
                <a:r>
                  <a:rPr lang="en-US" sz="2400" dirty="0" smtClean="0"/>
                  <a:t>time (tricky, read ahead, Section 3.6).</a:t>
                </a:r>
                <a:endParaRPr lang="en-US" sz="2400" dirty="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6363"/>
                <a:ext cx="8228013" cy="4719637"/>
              </a:xfrm>
              <a:blipFill rotWithShape="1">
                <a:blip r:embed="rId3"/>
                <a:stretch>
                  <a:fillRect l="-370" t="-2842" r="-51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3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3657600"/>
          </a:xfrm>
        </p:spPr>
        <p:txBody>
          <a:bodyPr>
            <a:normAutofit/>
          </a:bodyPr>
          <a:lstStyle/>
          <a:p>
            <a:r>
              <a:rPr lang="en-US" sz="2800" dirty="0"/>
              <a:t>Lower bound on communication for comparison-based leader election algorithms in rings, in detail.</a:t>
            </a:r>
          </a:p>
          <a:p>
            <a:r>
              <a:rPr lang="en-US" sz="2800" dirty="0"/>
              <a:t>Basic computational tasks in general synchronous networks:</a:t>
            </a:r>
          </a:p>
          <a:p>
            <a:pPr lvl="1"/>
            <a:r>
              <a:rPr lang="en-US" sz="2400" dirty="0"/>
              <a:t>Leader election, breadth-first search, shortest paths, broadcast and </a:t>
            </a:r>
            <a:r>
              <a:rPr lang="en-US" sz="2400" dirty="0" err="1"/>
              <a:t>convergecast</a:t>
            </a:r>
            <a:r>
              <a:rPr lang="en-US" sz="2400" dirty="0"/>
              <a:t>.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Readings:</a:t>
            </a:r>
          </a:p>
          <a:p>
            <a:pPr lvl="1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Sections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3.6, 4.1-4.3.</a:t>
            </a:r>
          </a:p>
        </p:txBody>
      </p:sp>
    </p:spTree>
    <p:extLst>
      <p:ext uri="{BB962C8B-B14F-4D97-AF65-F5344CB8AC3E}">
        <p14:creationId xmlns:p14="http://schemas.microsoft.com/office/powerpoint/2010/main" val="14770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/>
              <a:t>Distributed algorithms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sz="2400" dirty="0" smtClean="0"/>
                  <a:t> 45 years, starting with </a:t>
                </a:r>
                <a:r>
                  <a:rPr lang="en-US" sz="2400" dirty="0" err="1" smtClean="0"/>
                  <a:t>Dijkstra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Lamport</a:t>
                </a:r>
                <a:endParaRPr lang="en-US" sz="2400" dirty="0" smtClean="0"/>
              </a:p>
              <a:p>
                <a:r>
                  <a:rPr lang="en-US" sz="2400" dirty="0"/>
                  <a:t>PODC, DISC, SPAA, OPODIS; also ICDCS, STOC, FOCS</a:t>
                </a:r>
                <a:r>
                  <a:rPr lang="en-US" sz="2400" dirty="0" smtClean="0"/>
                  <a:t>, SODA,…</a:t>
                </a:r>
                <a:endParaRPr lang="en-US" sz="2400" dirty="0"/>
              </a:p>
              <a:p>
                <a:r>
                  <a:rPr lang="en-US" sz="2400" dirty="0" smtClean="0"/>
                  <a:t>Abstract </a:t>
                </a:r>
                <a:r>
                  <a:rPr lang="en-US" sz="2400" dirty="0"/>
                  <a:t>problems derived from practice, in networking and multiprocessor programming</a:t>
                </a:r>
                <a:r>
                  <a:rPr lang="en-US" sz="2400" dirty="0" smtClean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Static theory: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Assumes fixed network or shared-memory setting.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Participants, and their configuration</a:t>
                </a:r>
                <a:r>
                  <a:rPr lang="en-US" sz="2000" dirty="0"/>
                  <a:t>, may be generally known</a:t>
                </a:r>
                <a:r>
                  <a:rPr lang="en-US" sz="2000" dirty="0" smtClean="0"/>
                  <a:t>.</a:t>
                </a:r>
                <a:endParaRPr lang="en-US" sz="2000" dirty="0" smtClean="0">
                  <a:solidFill>
                    <a:srgbClr val="0066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Dynamic theory: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Client/server, peer-to-peer, cloud, wireless, mobile ad </a:t>
                </a:r>
                <a:r>
                  <a:rPr lang="en-US" sz="2000" dirty="0" smtClean="0"/>
                  <a:t>hoc, robot swarms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Participants may join, leave, move</a:t>
                </a:r>
                <a:r>
                  <a:rPr lang="en-US" sz="2000" dirty="0" smtClean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Theory for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modern multiprocessors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Multicore processors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Transactional </a:t>
                </a:r>
                <a:r>
                  <a:rPr lang="en-US" sz="2000" dirty="0" smtClean="0"/>
                  <a:t>memory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rgbClr val="0066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3"/>
                <a:stretch>
                  <a:fillRect l="-963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4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r>
              <a:rPr lang="en-US" dirty="0" smtClean="0"/>
              <a:t>Administrative info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(Handout 1)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People and places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What </a:t>
            </a:r>
            <a:r>
              <a:rPr lang="en-US" sz="2000" dirty="0" smtClean="0"/>
              <a:t>is the </a:t>
            </a:r>
            <a:r>
              <a:rPr lang="en-US" sz="2000" dirty="0"/>
              <a:t>course </a:t>
            </a:r>
            <a:r>
              <a:rPr lang="en-US" sz="2000" dirty="0" smtClean="0"/>
              <a:t>about?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Prerequisites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Math, systems, algorithms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Formal models of computation, e.g., automata: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Some courses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6600"/>
                </a:solidFill>
              </a:rPr>
              <a:t>6.045, 6.840</a:t>
            </a:r>
            <a:r>
              <a:rPr lang="en-US" sz="2000" dirty="0"/>
              <a:t>) study general theory </a:t>
            </a:r>
            <a:r>
              <a:rPr lang="en-US" sz="2000" dirty="0" smtClean="0"/>
              <a:t>of automata.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In 6.852, automata are </a:t>
            </a:r>
            <a:r>
              <a:rPr lang="en-US" sz="2000" dirty="0">
                <a:solidFill>
                  <a:srgbClr val="990033"/>
                </a:solidFill>
              </a:rPr>
              <a:t>tools</a:t>
            </a:r>
            <a:r>
              <a:rPr lang="en-US" sz="2000" dirty="0"/>
              <a:t>, to model </a:t>
            </a:r>
            <a:r>
              <a:rPr lang="en-US" sz="2000" dirty="0" smtClean="0"/>
              <a:t>algorithms and systems.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Necessary, </a:t>
            </a:r>
            <a:r>
              <a:rPr lang="en-US" sz="2000" dirty="0"/>
              <a:t>because the algorithms are complicated.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Source </a:t>
            </a:r>
            <a:r>
              <a:rPr lang="en-US" sz="2000" dirty="0" smtClean="0"/>
              <a:t>material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Books, papers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Course requirements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Readings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Problem sets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Given out every week, due every two </a:t>
            </a:r>
            <a:r>
              <a:rPr lang="en-US" sz="2000" dirty="0" smtClean="0"/>
              <a:t>weeks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Collaboration policy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Grading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Term projects: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Reading, theoretical research, or experimental research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6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49225"/>
            <a:ext cx="8229600" cy="1143000"/>
          </a:xfrm>
        </p:spPr>
        <p:txBody>
          <a:bodyPr/>
          <a:lstStyle/>
          <a:p>
            <a:r>
              <a:rPr lang="en-US" dirty="0" smtClean="0"/>
              <a:t>Topics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(Handout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525"/>
            <a:ext cx="5867400" cy="5146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Many </a:t>
            </a:r>
            <a:r>
              <a:rPr lang="en-US" sz="2800" dirty="0" smtClean="0"/>
              <a:t>different </a:t>
            </a:r>
            <a:r>
              <a:rPr lang="en-US" sz="2800" dirty="0"/>
              <a:t>model assumptions: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Inter-process communication method: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Message-passing</a:t>
            </a:r>
            <a:r>
              <a:rPr lang="en-US" sz="2000" dirty="0"/>
              <a:t>, shared memory.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Timing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assumptions: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Synchronous (rounds)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Asynchronous (arbitrary speeds)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Partially synchronous (some timing assumptions, e.g., bounds on message delay, processor speeds, clock rates)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Failures: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Processor:  Stopping, </a:t>
            </a:r>
            <a:r>
              <a:rPr lang="en-US" sz="2000" dirty="0" smtClean="0"/>
              <a:t>Byzantine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Communication</a:t>
            </a:r>
            <a:r>
              <a:rPr lang="en-US" sz="2000" dirty="0"/>
              <a:t>:  Message loss, duplication; Channel failures, </a:t>
            </a:r>
            <a:r>
              <a:rPr lang="en-US" sz="2000" dirty="0" smtClean="0"/>
              <a:t>recovery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otal system state corruption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Main organization:  By timing model.</a:t>
            </a:r>
            <a:endParaRPr lang="en-US" sz="2800" dirty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07188" y="1177925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484938" y="3440113"/>
            <a:ext cx="2362200" cy="2743200"/>
            <a:chOff x="4176" y="768"/>
            <a:chExt cx="1488" cy="1728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4176" y="768"/>
              <a:ext cx="1488" cy="1728"/>
              <a:chOff x="4032" y="864"/>
              <a:chExt cx="1488" cy="1728"/>
            </a:xfrm>
          </p:grpSpPr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4080" y="864"/>
                <a:ext cx="1440" cy="1728"/>
                <a:chOff x="4080" y="864"/>
                <a:chExt cx="1440" cy="1728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4080" y="864"/>
                  <a:ext cx="1440" cy="17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15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6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37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01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p</a:t>
                  </a:r>
                  <a:r>
                    <a:rPr lang="en-US" baseline="-25000">
                      <a:cs typeface="Arial" charset="0"/>
                    </a:rPr>
                    <a:t>n</a:t>
                  </a:r>
                </a:p>
              </p:txBody>
            </p:sp>
            <p:sp>
              <p:nvSpPr>
                <p:cNvPr id="38" name="Line 30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560" y="1536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560" y="2016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0" y="1344"/>
                  <a:ext cx="288" cy="28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x</a:t>
                  </a:r>
                  <a:r>
                    <a:rPr lang="en-US" baseline="-25000"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3" name="Rectangle 35"/>
                <p:cNvSpPr>
                  <a:spLocks noChangeArrowheads="1"/>
                </p:cNvSpPr>
                <p:nvPr/>
              </p:nvSpPr>
              <p:spPr bwMode="auto">
                <a:xfrm>
                  <a:off x="5040" y="1824"/>
                  <a:ext cx="288" cy="28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>
                      <a:cs typeface="Arial" charset="0"/>
                    </a:rPr>
                    <a:t>x</a:t>
                  </a:r>
                  <a:r>
                    <a:rPr lang="en-US" baseline="-25000">
                      <a:cs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26" name="Group 36"/>
              <p:cNvGrpSpPr>
                <a:grpSpLocks/>
              </p:cNvGrpSpPr>
              <p:nvPr/>
            </p:nvGrpSpPr>
            <p:grpSpPr bwMode="auto">
              <a:xfrm>
                <a:off x="4032" y="1248"/>
                <a:ext cx="240" cy="960"/>
                <a:chOff x="4032" y="1248"/>
                <a:chExt cx="240" cy="960"/>
              </a:xfrm>
            </p:grpSpPr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4032" y="211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4032" y="220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>
                  <a:off x="4032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790" y="93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990033"/>
                </a:solidFill>
              </a:rPr>
              <a:t>Synchronous model:</a:t>
            </a:r>
            <a:r>
              <a:rPr lang="en-US" sz="2800" dirty="0"/>
              <a:t>  Classes </a:t>
            </a:r>
            <a:r>
              <a:rPr lang="en-US" sz="2800" dirty="0" smtClean="0"/>
              <a:t>1-8.   </a:t>
            </a:r>
            <a:endParaRPr lang="en-US" sz="2800" dirty="0"/>
          </a:p>
          <a:p>
            <a:pPr lvl="1"/>
            <a:r>
              <a:rPr lang="en-US" sz="2400" dirty="0"/>
              <a:t>Basic, easy to use for designing algorithms.</a:t>
            </a:r>
          </a:p>
          <a:p>
            <a:pPr lvl="1"/>
            <a:r>
              <a:rPr lang="en-US" sz="2400" dirty="0"/>
              <a:t>Not realistic, but sometimes can be emulated in worse-behaved networks. </a:t>
            </a:r>
          </a:p>
          <a:p>
            <a:pPr lvl="1"/>
            <a:r>
              <a:rPr lang="en-US" sz="2400" dirty="0"/>
              <a:t>Impossibility results for synchronous networks carry over to worse networks.</a:t>
            </a:r>
          </a:p>
          <a:p>
            <a:r>
              <a:rPr lang="en-US" sz="2800" dirty="0">
                <a:solidFill>
                  <a:srgbClr val="990033"/>
                </a:solidFill>
              </a:rPr>
              <a:t>Asynchronous:</a:t>
            </a:r>
            <a:r>
              <a:rPr lang="en-US" sz="2800" dirty="0"/>
              <a:t>  </a:t>
            </a:r>
            <a:r>
              <a:rPr lang="en-US" sz="2800" dirty="0" smtClean="0"/>
              <a:t>Classes 9-22. </a:t>
            </a:r>
            <a:endParaRPr lang="en-US" sz="2800" dirty="0"/>
          </a:p>
          <a:p>
            <a:pPr lvl="1"/>
            <a:r>
              <a:rPr lang="en-US" sz="2400" dirty="0" smtClean="0"/>
              <a:t>More realistic</a:t>
            </a:r>
            <a:r>
              <a:rPr lang="en-US" sz="2400" dirty="0"/>
              <a:t>, but </a:t>
            </a:r>
            <a:r>
              <a:rPr lang="en-US" sz="2400" dirty="0" smtClean="0"/>
              <a:t>harder </a:t>
            </a:r>
            <a:r>
              <a:rPr lang="en-US" sz="2400" dirty="0"/>
              <a:t>to cope with.</a:t>
            </a:r>
          </a:p>
          <a:p>
            <a:r>
              <a:rPr lang="en-US" sz="2800" dirty="0">
                <a:solidFill>
                  <a:srgbClr val="990033"/>
                </a:solidFill>
              </a:rPr>
              <a:t>Partially synchronous:</a:t>
            </a:r>
            <a:r>
              <a:rPr lang="en-US" sz="2800" dirty="0"/>
              <a:t>  </a:t>
            </a:r>
            <a:r>
              <a:rPr lang="en-US" sz="2800" dirty="0" smtClean="0"/>
              <a:t>In between.  Probably won’t have time this year…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Special topics at the end:  </a:t>
            </a:r>
            <a:r>
              <a:rPr lang="en-US" sz="2800" dirty="0" smtClean="0"/>
              <a:t>Failure detectors, self-stabilization, biological distributed algorithms.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 more detail…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990033"/>
                </a:solidFill>
              </a:rPr>
              <a:t>Synchronous networks: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Model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Leader election (symmetry-breaking)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Network searching, spanning </a:t>
            </a:r>
            <a:r>
              <a:rPr lang="en-US" sz="2000" dirty="0" smtClean="0"/>
              <a:t>trees, Minimum Spanning Trees (MST’s)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Maximal Independent Sets (MIS’s), </a:t>
            </a:r>
            <a:r>
              <a:rPr lang="en-US" sz="2000" dirty="0"/>
              <a:t>C</a:t>
            </a:r>
            <a:r>
              <a:rPr lang="en-US" sz="2000" dirty="0" smtClean="0"/>
              <a:t>oloring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Processor failures:  Stopping and </a:t>
            </a:r>
            <a:r>
              <a:rPr lang="en-US" sz="2000" dirty="0" smtClean="0"/>
              <a:t>Byzantine failures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Fault-tolerant consensus:  Algorithms and lower bounds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Other problems:  Commit, </a:t>
            </a:r>
            <a:r>
              <a:rPr lang="en-US" sz="2000" dirty="0" smtClean="0"/>
              <a:t>approximate agreement, k-agreement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990033"/>
                </a:solidFill>
              </a:rPr>
              <a:t>Modeling asynchronous systems </a:t>
            </a:r>
            <a:r>
              <a:rPr lang="en-US" sz="2400" dirty="0">
                <a:solidFill>
                  <a:srgbClr val="990033"/>
                </a:solidFill>
              </a:rPr>
              <a:t>(I/O automata)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990033"/>
                </a:solidFill>
              </a:rPr>
              <a:t>Asynchronous networks, no failures: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Models and proofs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Leader election, network searching, spanning trees, revisited.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Synchronizers </a:t>
            </a:r>
            <a:r>
              <a:rPr lang="en-US" sz="2000" dirty="0" smtClean="0"/>
              <a:t>(for emulating </a:t>
            </a:r>
            <a:r>
              <a:rPr lang="en-US" sz="2000" dirty="0"/>
              <a:t>synchronous algorithms in asynchronous networks)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Logical time, replicated state machines.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Stable property detection (termination, deadlock, snapshots).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Asynchronous shared-memory systems, no failures: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Models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Mutual exclusion algorithms and lower bounds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Resource allocation, Dining Philosophers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Asynchronous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shared-memory systems, </a:t>
                </a:r>
                <a:r>
                  <a:rPr lang="en-US" sz="2400" dirty="0">
                    <a:solidFill>
                      <a:srgbClr val="990033"/>
                    </a:solidFill>
                  </a:rPr>
                  <a:t>with failures: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Impossibility of consensus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Atomic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linearizable</a:t>
                </a:r>
                <a:r>
                  <a:rPr lang="en-US" sz="2000" dirty="0" smtClean="0"/>
                  <a:t>) objects</a:t>
                </a:r>
                <a:r>
                  <a:rPr lang="en-US" sz="2000" dirty="0"/>
                  <a:t>, atomic read/write </a:t>
                </a:r>
                <a:r>
                  <a:rPr lang="en-US" sz="2000" dirty="0" smtClean="0"/>
                  <a:t>registers, </a:t>
                </a:r>
                <a:r>
                  <a:rPr lang="en-US" sz="2000" dirty="0"/>
                  <a:t>atomic snapshots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Wait-free computability; wait-free consensus hierarchy; wait-free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-fault-tolerant objects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Asynchronous networks, with failures: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Asynchronous networks vs. asynchronous </a:t>
                </a:r>
                <a:r>
                  <a:rPr lang="en-US" sz="2000" dirty="0" smtClean="0"/>
                  <a:t>shared-memory systems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Impossibility of consensus, </a:t>
                </a:r>
                <a:r>
                  <a:rPr lang="en-US" sz="2000" dirty="0" smtClean="0"/>
                  <a:t>revisited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err="1"/>
                  <a:t>Paxos</a:t>
                </a:r>
                <a:r>
                  <a:rPr lang="en-US" sz="2000" dirty="0"/>
                  <a:t> consensus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963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68738</TotalTime>
  <Words>3496</Words>
  <Application>Microsoft Office PowerPoint</Application>
  <PresentationFormat>On-screen Show (4:3)</PresentationFormat>
  <Paragraphs>521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Symbol</vt:lpstr>
      <vt:lpstr>Wingdings</vt:lpstr>
      <vt:lpstr>Office Theme</vt:lpstr>
      <vt:lpstr>6.852: Distributed Algorithms Fall, 2015</vt:lpstr>
      <vt:lpstr>What are Distributed Algorithms?</vt:lpstr>
      <vt:lpstr>This course</vt:lpstr>
      <vt:lpstr>Distributed algorithms research</vt:lpstr>
      <vt:lpstr>Administrative info (Handout 1)</vt:lpstr>
      <vt:lpstr>Topics (Handout 2)</vt:lpstr>
      <vt:lpstr>Topics</vt:lpstr>
      <vt:lpstr>In more detail…</vt:lpstr>
      <vt:lpstr>In more detail…</vt:lpstr>
      <vt:lpstr>In more detail…</vt:lpstr>
      <vt:lpstr>Supplementary Readings (on line)</vt:lpstr>
      <vt:lpstr>Now start the actual course…</vt:lpstr>
      <vt:lpstr>Synchronous network model</vt:lpstr>
      <vt:lpstr>Remarks</vt:lpstr>
      <vt:lpstr>Executions</vt:lpstr>
      <vt:lpstr>Leader election</vt:lpstr>
      <vt:lpstr>Simple case:  Ring network</vt:lpstr>
      <vt:lpstr>Proof of Theorem 1</vt:lpstr>
      <vt:lpstr>So we need something more…</vt:lpstr>
      <vt:lpstr>A basic algorithm  [LeLann] [Chang, Roberts]</vt:lpstr>
      <vt:lpstr>In terms of our formal model:</vt:lpstr>
      <vt:lpstr>Correctness proof</vt:lpstr>
      <vt:lpstr>imax outputs “leader” after n rounds</vt:lpstr>
      <vt:lpstr>Uniqueness</vt:lpstr>
      <vt:lpstr>Invariant proofs</vt:lpstr>
      <vt:lpstr>Complexity bounds</vt:lpstr>
      <vt:lpstr>Halting</vt:lpstr>
      <vt:lpstr>Reducing the communication complexity [Hirschberg, Sinclair]</vt:lpstr>
      <vt:lpstr>In terms of formal model:</vt:lpstr>
      <vt:lpstr>Complexity bounds</vt:lpstr>
      <vt:lpstr>Communication bound:  O(n log⁡n)</vt:lpstr>
      <vt:lpstr>Non-comparison-based algorithms</vt:lpstr>
      <vt:lpstr>Complexity bounds</vt:lpstr>
      <vt:lpstr>Lower bound</vt:lpstr>
      <vt:lpstr>Comparison-based algorithms</vt:lpstr>
      <vt:lpstr>Lower bound proof:  Overview</vt:lpstr>
      <vt:lpstr>Next time…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lynch</cp:lastModifiedBy>
  <cp:revision>2576</cp:revision>
  <dcterms:created xsi:type="dcterms:W3CDTF">2012-01-05T23:07:25Z</dcterms:created>
  <dcterms:modified xsi:type="dcterms:W3CDTF">2015-09-09T19:57:24Z</dcterms:modified>
</cp:coreProperties>
</file>